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3" r:id="rId2"/>
    <p:sldId id="271" r:id="rId3"/>
    <p:sldId id="281" r:id="rId4"/>
    <p:sldId id="282" r:id="rId5"/>
    <p:sldId id="287" r:id="rId6"/>
    <p:sldId id="285" r:id="rId7"/>
    <p:sldId id="274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69" d="100"/>
          <a:sy n="69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FA949-D2CE-4533-8427-A5A8BAD9EB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3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946A66-278A-4177-960E-EB3989E1FA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2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7844F2-E704-4D4D-AFB9-00A1982C3159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8F87296-A384-4FAD-95EF-0A5A5922CBC4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7843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9E2ACE-5040-498A-ABF3-5B108C134DF5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1A1D9A-EB00-44D1-8DBC-88CF80A8D4D5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536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F3F32A-4DA5-4BB1-B6DB-87D0DA608ACE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2795EC-45F7-42EF-A310-6837DE55D0B5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9644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18D96C-D967-4AC9-9D86-1DBDD6311968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53D262-DDCB-4F0D-88DB-E2C05209D16F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74342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F3F32A-4DA5-4BB1-B6DB-87D0DA608ACE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2795EC-45F7-42EF-A310-6837DE55D0B5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46472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9E2ACE-5040-498A-ABF3-5B108C134DF5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1A1D9A-EB00-44D1-8DBC-88CF80A8D4D5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9049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9DF791-1BF0-46E8-8BA1-C79484048B30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A75B581-94C7-48E1-86E8-9E0AEFBDA3ED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9186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85028-4A68-448B-AD06-FA4D1BEA72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88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41F1-F6BB-4CE8-A375-E6F8F074CA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59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B252-242B-4BEB-B635-D4CC85154F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A13FF-ADB9-4ED2-9F97-1B83E8B6F4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0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17965-427C-4C1D-B50C-85E104D533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2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742A3-CCBB-4591-A594-DE72149CB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7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CE4A-6491-4366-BF86-C4DB47D66E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93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65433-B464-4CEB-A7B7-4567E07FDA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76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55428-D1E2-49D9-8236-5E5EACC21B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32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A6FD8-46D0-4DDD-A703-96C8264AB3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3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1A726-1C57-4D85-87D3-34138386FC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67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531D33-57DA-43E4-AB6F-BF32F5836C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83515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6207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European Parliament  </a:t>
            </a:r>
            <a:br>
              <a:rPr lang="en-GB" altLang="en-US" sz="3200" dirty="0"/>
            </a:br>
            <a:r>
              <a:rPr lang="en-GB" altLang="en-US" sz="3200" dirty="0"/>
              <a:t>26</a:t>
            </a:r>
            <a:r>
              <a:rPr lang="en-GB" altLang="en-US" sz="3200" baseline="30000" dirty="0"/>
              <a:t>th</a:t>
            </a:r>
            <a:r>
              <a:rPr lang="en-GB" altLang="en-US" sz="3200" dirty="0"/>
              <a:t> April 2018 </a:t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720" y="2924944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800" dirty="0"/>
              <a:t>“Patients as Teachers”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2800" dirty="0"/>
              <a:t>Medical Education: </a:t>
            </a:r>
            <a:r>
              <a:rPr lang="en-GB" altLang="en-US" sz="2800"/>
              <a:t>Chronic Pelvic </a:t>
            </a:r>
            <a:r>
              <a:rPr lang="en-GB" altLang="en-US" sz="2800" dirty="0"/>
              <a:t>Pain  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800" dirty="0"/>
              <a:t>Judy Birch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800" dirty="0"/>
              <a:t>Pelvic Pain Support Network</a:t>
            </a:r>
            <a:r>
              <a:rPr lang="en-GB" altLang="en-US" sz="2000" dirty="0"/>
              <a:t>   </a:t>
            </a:r>
          </a:p>
        </p:txBody>
      </p:sp>
      <p:pic>
        <p:nvPicPr>
          <p:cNvPr id="2053" name="Picture 4" descr="Logo PP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949950"/>
            <a:ext cx="2017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iStock_000001206180X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/>
          <a:stretch>
            <a:fillRect/>
          </a:stretch>
        </p:blipFill>
        <p:spPr bwMode="auto">
          <a:xfrm>
            <a:off x="0" y="0"/>
            <a:ext cx="18351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Stock_000005972746X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/>
          <a:stretch>
            <a:fillRect/>
          </a:stretch>
        </p:blipFill>
        <p:spPr bwMode="auto">
          <a:xfrm>
            <a:off x="0" y="1989138"/>
            <a:ext cx="18351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Stock_000006980967X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18494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Stock_000007004253XSmal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50"/>
            <a:ext cx="18351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49"/>
            <a:ext cx="6985000" cy="2088531"/>
          </a:xfrm>
        </p:spPr>
        <p:txBody>
          <a:bodyPr/>
          <a:lstStyle/>
          <a:p>
            <a:pPr eaLnBrk="1" hangingPunct="1"/>
            <a:endParaRPr lang="en-GB" altLang="en-US" sz="32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6985000" cy="4525962"/>
          </a:xfrm>
        </p:spPr>
        <p:txBody>
          <a:bodyPr/>
          <a:lstStyle/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endParaRPr lang="en-GB" sz="3600" dirty="0"/>
          </a:p>
          <a:p>
            <a:pPr eaLnBrk="1" hangingPunct="1">
              <a:defRPr/>
            </a:pP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5" name="Picture 4" descr="Logo PPS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iStock_000001206180X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/>
          <a:stretch>
            <a:fillRect/>
          </a:stretch>
        </p:blipFill>
        <p:spPr bwMode="auto">
          <a:xfrm>
            <a:off x="0" y="0"/>
            <a:ext cx="1130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6014" y="1844824"/>
            <a:ext cx="777716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cy-GB" altLang="en-US" sz="2400" kern="0" dirty="0">
                <a:solidFill>
                  <a:srgbClr val="336600"/>
                </a:solidFill>
              </a:rPr>
              <a:t>Started in Leeds 10 years ago: July 2008 </a:t>
            </a: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cy-GB" altLang="en-US" sz="2400" kern="0" dirty="0">
                <a:solidFill>
                  <a:srgbClr val="336600"/>
                </a:solidFill>
              </a:rPr>
              <a:t>Nurses on undergraduate chronic pain module</a:t>
            </a: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cy-GB" altLang="en-US" sz="2400" kern="0" dirty="0">
                <a:solidFill>
                  <a:srgbClr val="336600"/>
                </a:solidFill>
              </a:rPr>
              <a:t> Patient experience and role of PPSN  </a:t>
            </a: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cy-GB" altLang="en-US" sz="2400" kern="0" dirty="0">
                <a:solidFill>
                  <a:srgbClr val="336600"/>
                </a:solidFill>
              </a:rPr>
              <a:t>120 students, groups of 20, 1 hour </a:t>
            </a: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cy-GB" altLang="en-US" sz="2400" kern="0" dirty="0">
                <a:solidFill>
                  <a:srgbClr val="336600"/>
                </a:solidFill>
              </a:rPr>
              <a:t>Feedback gathered: Charity + Faculty + Volunteer    </a:t>
            </a: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endParaRPr lang="cy-GB" altLang="en-US" sz="2400" kern="0" dirty="0">
              <a:solidFill>
                <a:srgbClr val="33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77DB0-3FBE-4FC8-9E0D-ED082300C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43" y="181471"/>
            <a:ext cx="3258344" cy="2443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6985000" cy="1143000"/>
          </a:xfrm>
        </p:spPr>
        <p:txBody>
          <a:bodyPr/>
          <a:lstStyle/>
          <a:p>
            <a:pPr eaLnBrk="1" hangingPunct="1"/>
            <a:endParaRPr lang="en-GB" altLang="en-US" sz="32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920" y="1403350"/>
            <a:ext cx="4977288" cy="51943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y-GB" altLang="en-US" sz="20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2016: Leeds Medical curriculum observer appoached regarding trainee doctors 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4th year Obs and Gyne medical trainees: patient experience 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5 sessions X 50 students: 30 minutes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Feedback: Charity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 Faculty ?       </a:t>
            </a: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4" descr="Logo PPS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iStock_000007004253X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3"/>
          <a:stretch>
            <a:fillRect/>
          </a:stretch>
        </p:blipFill>
        <p:spPr bwMode="auto">
          <a:xfrm>
            <a:off x="0" y="0"/>
            <a:ext cx="11160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00B28-9750-4F42-8146-7FF24B6A63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8" y="4272111"/>
            <a:ext cx="3005469" cy="2254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77730-9C09-4D3B-AB22-A15E10A58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571" y="1812744"/>
            <a:ext cx="2542135" cy="20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6985000" cy="1143000"/>
          </a:xfrm>
        </p:spPr>
        <p:txBody>
          <a:bodyPr/>
          <a:lstStyle/>
          <a:p>
            <a:pPr eaLnBrk="1" hangingPunct="1"/>
            <a:endParaRPr lang="en-GB" altLang="en-US" sz="32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6985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Southampton : June 2016, discussion with course leader and secretary about Leeds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Curriculum lead for Obs and Gyne included 30 minute session on Patient Experience for 4th year medical trainees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4 groups X 20 students 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cy-GB" altLang="en-US" sz="2400" dirty="0">
                <a:solidFill>
                  <a:srgbClr val="336600"/>
                </a:solidFill>
              </a:rPr>
              <a:t>Feedback: Charity + Faculty + Volunteer   </a:t>
            </a:r>
          </a:p>
          <a:p>
            <a:pPr>
              <a:lnSpc>
                <a:spcPct val="80000"/>
              </a:lnSpc>
            </a:pPr>
            <a:endParaRPr lang="cy-GB" altLang="en-US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3" name="Picture 4" descr="Logo PPS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iStock_000005972746X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/>
          <a:stretch>
            <a:fillRect/>
          </a:stretch>
        </p:blipFill>
        <p:spPr bwMode="auto">
          <a:xfrm>
            <a:off x="0" y="0"/>
            <a:ext cx="11350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3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6985000" cy="1143000"/>
          </a:xfrm>
        </p:spPr>
        <p:txBody>
          <a:bodyPr/>
          <a:lstStyle/>
          <a:p>
            <a:pPr eaLnBrk="1" hangingPunct="1"/>
            <a:r>
              <a:rPr lang="en-GB" altLang="en-US" sz="3200" b="1"/>
              <a:t>PPSN Feedback form </a:t>
            </a:r>
            <a:endParaRPr lang="en-GB" altLang="en-US" sz="32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920" y="1403350"/>
            <a:ext cx="4977288" cy="51943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y-GB" altLang="en-US" sz="20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cy-GB" altLang="en-US" sz="2800" dirty="0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4" descr="Logo PPS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iStock_000007004253X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3"/>
          <a:stretch>
            <a:fillRect/>
          </a:stretch>
        </p:blipFill>
        <p:spPr bwMode="auto">
          <a:xfrm>
            <a:off x="0" y="0"/>
            <a:ext cx="11160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00B28-9750-4F42-8146-7FF24B6A63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8" y="4272111"/>
            <a:ext cx="3005469" cy="225410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0ED559-0C81-48D5-ACB2-3256E0985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831428"/>
              </p:ext>
            </p:extLst>
          </p:nvPr>
        </p:nvGraphicFramePr>
        <p:xfrm>
          <a:off x="1763688" y="1556792"/>
          <a:ext cx="4104457" cy="496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7" imgW="5275567" imgH="7713066" progId="Word.Document.12">
                  <p:embed/>
                </p:oleObj>
              </mc:Choice>
              <mc:Fallback>
                <p:oleObj name="Document" r:id="rId7" imgW="5275567" imgH="7713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1556792"/>
                        <a:ext cx="4104457" cy="496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7417DDE-C1A7-43B7-B346-3BB0E09DEB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8" y="1839130"/>
            <a:ext cx="2771066" cy="20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6985000" cy="809775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Feedback from Faculty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269851"/>
            <a:ext cx="6985000" cy="4813449"/>
          </a:xfrm>
        </p:spPr>
        <p:txBody>
          <a:bodyPr/>
          <a:lstStyle/>
          <a:p>
            <a:pPr eaLnBrk="1" hangingPunct="1">
              <a:defRPr/>
            </a:pPr>
            <a:endParaRPr lang="cy-GB" altLang="en-US" sz="2800" dirty="0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5" name="Picture 4" descr="Logo PPS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iStock_000001206180X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3"/>
          <a:stretch>
            <a:fillRect/>
          </a:stretch>
        </p:blipFill>
        <p:spPr bwMode="auto">
          <a:xfrm>
            <a:off x="0" y="0"/>
            <a:ext cx="1130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6013" y="1557338"/>
            <a:ext cx="8027987" cy="48134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cy-GB" altLang="en-US" sz="2400" kern="0" dirty="0"/>
              <a:t>        </a:t>
            </a:r>
            <a:r>
              <a:rPr lang="cy-GB" altLang="en-US" kern="0" dirty="0"/>
              <a:t>   </a:t>
            </a:r>
            <a:endParaRPr lang="en-US" altLang="en-US" kern="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F308728-974F-4661-8D5C-9FCD6A1DA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92495"/>
              </p:ext>
            </p:extLst>
          </p:nvPr>
        </p:nvGraphicFramePr>
        <p:xfrm>
          <a:off x="1887537" y="1827212"/>
          <a:ext cx="6016625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6" imgW="6016616" imgH="3986350" progId="Word.Document.8">
                  <p:embed/>
                </p:oleObj>
              </mc:Choice>
              <mc:Fallback>
                <p:oleObj name="Document" r:id="rId6" imgW="6016616" imgH="39863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7537" y="1827212"/>
                        <a:ext cx="6016625" cy="425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53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 descr="DSCF1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7" y="3194446"/>
            <a:ext cx="2698148" cy="18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33375"/>
            <a:ext cx="6985000" cy="5749925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GB" altLang="en-US" sz="4000" b="1" dirty="0"/>
              <a:t>THANK YOU </a:t>
            </a:r>
          </a:p>
          <a:p>
            <a:pPr eaLnBrk="1" hangingPunct="1"/>
            <a:endParaRPr lang="en-GB" altLang="en-US" sz="3600" dirty="0"/>
          </a:p>
          <a:p>
            <a:pPr eaLnBrk="1" hangingPunct="1"/>
            <a:endParaRPr lang="en-GB" altLang="en-US" sz="3600" dirty="0"/>
          </a:p>
          <a:p>
            <a:pPr eaLnBrk="1" hangingPunct="1"/>
            <a:endParaRPr lang="en-GB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16013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91" name="Picture 9" descr="Istanbul 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5" y="1186922"/>
            <a:ext cx="2556080" cy="20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WCE Montpeliier - Jen and Rach-Pos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11214"/>
            <a:ext cx="2248378" cy="18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Best Practice Award presen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45" y="2972871"/>
            <a:ext cx="3018021" cy="21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Logo PPS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38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3C9-91F8-4DFE-B04D-BAEEC2571B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80" y="1156351"/>
            <a:ext cx="2532765" cy="186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0A936-FF2E-4B69-A2C9-294677D24F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76" y="3081022"/>
            <a:ext cx="2661774" cy="1775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7E553-5C86-4AF5-AD16-7BA238B15B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674">
            <a:off x="3704680" y="5006811"/>
            <a:ext cx="2266636" cy="1699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78A91-D69B-45E9-A563-32AA842B55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5042497"/>
            <a:ext cx="2401056" cy="1800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D3B8A-C32C-41B4-A056-FEBB37C455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1" y="4979443"/>
            <a:ext cx="2194019" cy="1645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158</Words>
  <Application>Microsoft Office PowerPoint</Application>
  <PresentationFormat>On-screen Show (4:3)</PresentationFormat>
  <Paragraphs>60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Default Design</vt:lpstr>
      <vt:lpstr>Document</vt:lpstr>
      <vt:lpstr>European Parliament   26th April 2018  </vt:lpstr>
      <vt:lpstr>PowerPoint Presentation</vt:lpstr>
      <vt:lpstr>PowerPoint Presentation</vt:lpstr>
      <vt:lpstr>PowerPoint Presentation</vt:lpstr>
      <vt:lpstr>PPSN Feedback form </vt:lpstr>
      <vt:lpstr>Feedback from Faculty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 Birch</dc:creator>
  <cp:lastModifiedBy>Judy</cp:lastModifiedBy>
  <cp:revision>75</cp:revision>
  <dcterms:created xsi:type="dcterms:W3CDTF">2012-08-12T10:42:29Z</dcterms:created>
  <dcterms:modified xsi:type="dcterms:W3CDTF">2018-04-24T12:09:10Z</dcterms:modified>
</cp:coreProperties>
</file>