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6" r:id="rId3"/>
    <p:sldId id="307" r:id="rId4"/>
    <p:sldId id="308" r:id="rId5"/>
    <p:sldId id="309" r:id="rId6"/>
    <p:sldId id="301" r:id="rId7"/>
    <p:sldId id="302" r:id="rId8"/>
    <p:sldId id="303" r:id="rId9"/>
    <p:sldId id="312" r:id="rId10"/>
    <p:sldId id="310" r:id="rId11"/>
    <p:sldId id="311" r:id="rId12"/>
    <p:sldId id="313" r:id="rId13"/>
    <p:sldId id="314" r:id="rId14"/>
    <p:sldId id="304" r:id="rId15"/>
    <p:sldId id="275" r:id="rId16"/>
    <p:sldId id="276" r:id="rId17"/>
    <p:sldId id="277" r:id="rId18"/>
    <p:sldId id="258" r:id="rId19"/>
    <p:sldId id="305" r:id="rId20"/>
  </p:sldIdLst>
  <p:sldSz cx="12192000" cy="6858000"/>
  <p:notesSz cx="6797675" cy="9926638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6F96"/>
    <a:srgbClr val="007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C94C3-54C1-44CE-A254-D7B391DE9740}" type="datetimeFigureOut">
              <a:rPr lang="fr-BE" smtClean="0"/>
              <a:t>03-05-18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A1246-2CA5-4422-8883-D383941B6748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650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F315-54F3-4D20-960A-16A1265C7190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560E-B3D9-4AFA-A736-74D4F54313DF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511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560E-B3D9-4AFA-A736-74D4F54313DF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692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560E-B3D9-4AFA-A736-74D4F54313DF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673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560E-B3D9-4AFA-A736-74D4F54313DF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814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45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623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86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74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230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25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274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008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33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685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151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5EB2-21B8-4BD6-94E5-876723CD7A17}" type="datetimeFigureOut">
              <a:rPr lang="ro-RO" smtClean="0"/>
              <a:t>03.05.2018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BA4D-DB2A-45F3-B948-D278501004A4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59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69" y="0"/>
            <a:ext cx="122059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46005" y="4157516"/>
            <a:ext cx="9144000" cy="167514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006F96"/>
                </a:solidFill>
              </a:rPr>
              <a:t>P</a:t>
            </a:r>
            <a:r>
              <a:rPr lang="en-BE" dirty="0">
                <a:solidFill>
                  <a:srgbClr val="006F96"/>
                </a:solidFill>
              </a:rPr>
              <a:t>a</a:t>
            </a:r>
            <a:r>
              <a:rPr lang="en-GB" dirty="0" err="1">
                <a:solidFill>
                  <a:srgbClr val="006F96"/>
                </a:solidFill>
              </a:rPr>
              <a:t>i</a:t>
            </a:r>
            <a:r>
              <a:rPr lang="en-BE" dirty="0">
                <a:solidFill>
                  <a:srgbClr val="006F96"/>
                </a:solidFill>
              </a:rPr>
              <a:t>n Al</a:t>
            </a:r>
            <a:r>
              <a:rPr lang="en-GB" dirty="0">
                <a:solidFill>
                  <a:srgbClr val="006F96"/>
                </a:solidFill>
              </a:rPr>
              <a:t>l</a:t>
            </a:r>
            <a:r>
              <a:rPr lang="en-BE" dirty="0" err="1">
                <a:solidFill>
                  <a:srgbClr val="006F96"/>
                </a:solidFill>
              </a:rPr>
              <a:t>i</a:t>
            </a:r>
            <a:r>
              <a:rPr lang="en-GB" dirty="0">
                <a:solidFill>
                  <a:srgbClr val="006F96"/>
                </a:solidFill>
              </a:rPr>
              <a:t>a</a:t>
            </a:r>
            <a:r>
              <a:rPr lang="en-BE" dirty="0">
                <a:solidFill>
                  <a:srgbClr val="006F96"/>
                </a:solidFill>
              </a:rPr>
              <a:t>n</a:t>
            </a:r>
            <a:r>
              <a:rPr lang="en-GB" dirty="0">
                <a:solidFill>
                  <a:srgbClr val="006F96"/>
                </a:solidFill>
              </a:rPr>
              <a:t>c</a:t>
            </a:r>
            <a:r>
              <a:rPr lang="en-BE" dirty="0">
                <a:solidFill>
                  <a:srgbClr val="006F96"/>
                </a:solidFill>
              </a:rPr>
              <a:t>e Eu</a:t>
            </a:r>
            <a:r>
              <a:rPr lang="en-GB" dirty="0">
                <a:solidFill>
                  <a:srgbClr val="006F96"/>
                </a:solidFill>
              </a:rPr>
              <a:t>r</a:t>
            </a:r>
            <a:r>
              <a:rPr lang="en-BE" dirty="0">
                <a:solidFill>
                  <a:srgbClr val="006F96"/>
                </a:solidFill>
              </a:rPr>
              <a:t>o</a:t>
            </a:r>
            <a:r>
              <a:rPr lang="en-GB" dirty="0">
                <a:solidFill>
                  <a:srgbClr val="006F96"/>
                </a:solidFill>
              </a:rPr>
              <a:t>p</a:t>
            </a:r>
            <a:r>
              <a:rPr lang="en-BE" dirty="0">
                <a:solidFill>
                  <a:srgbClr val="006F96"/>
                </a:solidFill>
              </a:rPr>
              <a:t>e</a:t>
            </a:r>
            <a:br>
              <a:rPr lang="ro-RO" dirty="0">
                <a:solidFill>
                  <a:srgbClr val="006F96"/>
                </a:solidFill>
              </a:rPr>
            </a:br>
            <a:r>
              <a:rPr lang="es-ES" dirty="0">
                <a:solidFill>
                  <a:srgbClr val="006F96"/>
                </a:solidFill>
              </a:rPr>
              <a:t> </a:t>
            </a:r>
            <a:r>
              <a:rPr lang="es-ES" sz="4400" b="1" dirty="0">
                <a:solidFill>
                  <a:srgbClr val="006F96"/>
                </a:solidFill>
              </a:rPr>
              <a:t>Alianza Europea del Dolor</a:t>
            </a:r>
            <a:endParaRPr lang="fr-BE" sz="4400" b="1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6005" y="5136194"/>
            <a:ext cx="5803004" cy="0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60A1660-9641-43FD-8AE6-FCA9B4E90E4A}"/>
              </a:ext>
            </a:extLst>
          </p:cNvPr>
          <p:cNvSpPr txBox="1"/>
          <p:nvPr/>
        </p:nvSpPr>
        <p:spPr>
          <a:xfrm>
            <a:off x="419100" y="6076950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Soledad García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 Junta Directiva</a:t>
            </a:r>
          </a:p>
        </p:txBody>
      </p:sp>
    </p:spTree>
    <p:extLst>
      <p:ext uri="{BB962C8B-B14F-4D97-AF65-F5344CB8AC3E}">
        <p14:creationId xmlns:p14="http://schemas.microsoft.com/office/powerpoint/2010/main" val="170366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79C59-2CF6-4FC6-99C7-F599D121E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44346-7240-47FF-A4DD-055AF77D0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1" y="3556316"/>
            <a:ext cx="1298712" cy="61527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AE2783C-63DA-415A-BDED-3E0C2759D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37" y="-20724"/>
            <a:ext cx="6653163" cy="37381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4BFE9D-6559-4964-A919-47A186F9E20A}"/>
              </a:ext>
            </a:extLst>
          </p:cNvPr>
          <p:cNvSpPr txBox="1">
            <a:spLocks/>
          </p:cNvSpPr>
          <p:nvPr/>
        </p:nvSpPr>
        <p:spPr>
          <a:xfrm>
            <a:off x="444479" y="380380"/>
            <a:ext cx="8288704" cy="888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fr-BE" sz="4400" dirty="0">
              <a:solidFill>
                <a:srgbClr val="006F96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F894DB1-B197-46D1-B953-25B399803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90" y="5807242"/>
            <a:ext cx="2219468" cy="84125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DA28390-0892-4A61-BBF0-5C3FE04CA17E}"/>
              </a:ext>
            </a:extLst>
          </p:cNvPr>
          <p:cNvSpPr txBox="1"/>
          <p:nvPr/>
        </p:nvSpPr>
        <p:spPr>
          <a:xfrm>
            <a:off x="1171073" y="3636887"/>
            <a:ext cx="104908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6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Fomentar la discusión sobre el estado de la salud mental</a:t>
            </a:r>
            <a:endParaRPr lang="en-BE" sz="3600" b="1" dirty="0">
              <a:ln/>
              <a:solidFill>
                <a:srgbClr val="006F96"/>
              </a:solidFill>
              <a:effectLst>
                <a:reflection blurRad="6350" stA="55000" endA="50" endPos="85000" dist="29997" dir="5400000" sy="-100000" algn="bl" rotWithShape="0"/>
              </a:effectLst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s-ES" sz="40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Compartir conocimiento</a:t>
            </a:r>
            <a:endParaRPr lang="en-BE" sz="4000" b="1" dirty="0">
              <a:ln/>
              <a:solidFill>
                <a:srgbClr val="006F96"/>
              </a:solidFill>
              <a:effectLst>
                <a:reflection blurRad="6350" stA="55000" endA="50" endPos="85000" dist="29997" dir="5400000" sy="-100000" algn="bl" rotWithShape="0"/>
              </a:effectLst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s-ES" sz="40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Compartir ejemplos de buenas prácticas</a:t>
            </a:r>
            <a:endParaRPr lang="en-BE" sz="4000" b="1" dirty="0">
              <a:ln/>
              <a:solidFill>
                <a:srgbClr val="006F96"/>
              </a:solidFill>
              <a:effectLst>
                <a:reflection blurRad="6350" stA="55000" endA="50" endPos="85000" dist="29997" dir="5400000" sy="-100000" algn="bl" rotWithShape="0"/>
              </a:effectLst>
              <a:latin typeface="+mj-lt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FE233BA-C3F8-4729-BB9C-57FD097A1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9" y="1533743"/>
            <a:ext cx="5059680" cy="2398776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AB8A25C4-DA67-4081-A016-2178E0B4A621}"/>
              </a:ext>
            </a:extLst>
          </p:cNvPr>
          <p:cNvSpPr txBox="1"/>
          <p:nvPr/>
        </p:nvSpPr>
        <p:spPr>
          <a:xfrm>
            <a:off x="6255723" y="2454464"/>
            <a:ext cx="49549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HERRAMIENTA INTERACTIVA</a:t>
            </a:r>
            <a:endParaRPr lang="en-BE" sz="3200" b="1" dirty="0">
              <a:ln/>
              <a:solidFill>
                <a:srgbClr val="006F96"/>
              </a:solidFill>
              <a:effectLst>
                <a:reflection blurRad="6350" stA="55000" endA="50" endPos="85000" dist="29997" dir="5400000" sy="-100000" algn="bl" rotWithShape="0"/>
              </a:effectLst>
              <a:latin typeface="+mj-lt"/>
            </a:endParaRPr>
          </a:p>
          <a:p>
            <a:endParaRPr lang="en-BE" sz="4000" b="1" dirty="0">
              <a:ln/>
              <a:solidFill>
                <a:schemeClr val="accent3"/>
              </a:solidFill>
              <a:effectLst>
                <a:reflection blurRad="6350" stA="55000" endA="50" endPos="85000" dist="29997" dir="5400000" sy="-100000" algn="bl" rotWithShape="0"/>
              </a:effectLst>
              <a:latin typeface="+mj-lt"/>
            </a:endParaRPr>
          </a:p>
          <a:p>
            <a:endParaRPr lang="en-BE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AD63F7-13D2-4386-A585-51C2E749BBFB}"/>
              </a:ext>
            </a:extLst>
          </p:cNvPr>
          <p:cNvSpPr txBox="1">
            <a:spLocks/>
          </p:cNvSpPr>
          <p:nvPr/>
        </p:nvSpPr>
        <p:spPr>
          <a:xfrm>
            <a:off x="444477" y="653340"/>
            <a:ext cx="6365756" cy="888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</a:t>
            </a:r>
            <a:r>
              <a:rPr lang="en-GB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BE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400" dirty="0">
              <a:solidFill>
                <a:srgbClr val="006F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r>
              <a:rPr lang="es-ES" sz="2000" dirty="0">
                <a:solidFill>
                  <a:srgbClr val="006F96"/>
                </a:solidFill>
              </a:rPr>
              <a:t>Impacto Social del Dolor (SIP) Red Temática </a:t>
            </a:r>
          </a:p>
          <a:p>
            <a:pPr algn="l">
              <a:spcBef>
                <a:spcPts val="0"/>
              </a:spcBef>
            </a:pPr>
            <a:r>
              <a:rPr lang="es-ES" sz="2000" dirty="0">
                <a:solidFill>
                  <a:srgbClr val="006F96"/>
                </a:solidFill>
              </a:rPr>
              <a:t>sobre la Plataforma de Política Sanitaria(HPP)</a:t>
            </a:r>
            <a:endParaRPr lang="fr-BE" sz="2000" dirty="0">
              <a:solidFill>
                <a:srgbClr val="006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471C3-6272-496C-A144-5C95F2D1D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0"/>
            <a:ext cx="8641561" cy="485533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D20653F-4C08-4283-82CA-507CC677A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9" y="1323614"/>
            <a:ext cx="5059680" cy="23987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2734F2-FAB7-406C-96A3-D4002B308AB7}"/>
              </a:ext>
            </a:extLst>
          </p:cNvPr>
          <p:cNvSpPr txBox="1">
            <a:spLocks/>
          </p:cNvSpPr>
          <p:nvPr/>
        </p:nvSpPr>
        <p:spPr>
          <a:xfrm>
            <a:off x="444477" y="653340"/>
            <a:ext cx="6365756" cy="888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(</a:t>
            </a:r>
            <a:r>
              <a:rPr lang="en-GB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BE" sz="2400" dirty="0" err="1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BE" sz="2400" dirty="0">
                <a:solidFill>
                  <a:srgbClr val="006F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400" dirty="0">
              <a:solidFill>
                <a:srgbClr val="006F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r>
              <a:rPr lang="es-ES" sz="2000" dirty="0">
                <a:solidFill>
                  <a:srgbClr val="006F96"/>
                </a:solidFill>
              </a:rPr>
              <a:t>Impacto Social del Dolor (SIP) Red Temática </a:t>
            </a:r>
          </a:p>
          <a:p>
            <a:pPr algn="l">
              <a:spcBef>
                <a:spcPts val="0"/>
              </a:spcBef>
            </a:pPr>
            <a:r>
              <a:rPr lang="es-ES" sz="2000" dirty="0">
                <a:solidFill>
                  <a:srgbClr val="006F96"/>
                </a:solidFill>
              </a:rPr>
              <a:t>sobre la Plataforma de Política Sanitaria(HPP)</a:t>
            </a:r>
            <a:endParaRPr lang="fr-BE" sz="2000" dirty="0">
              <a:solidFill>
                <a:srgbClr val="006F96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193A6D8-7A64-40E8-AE9D-49D2AD31D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90" y="5807242"/>
            <a:ext cx="2219468" cy="84125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8C422C1-4EA7-4519-81FC-874285D3B2B7}"/>
              </a:ext>
            </a:extLst>
          </p:cNvPr>
          <p:cNvSpPr txBox="1"/>
          <p:nvPr/>
        </p:nvSpPr>
        <p:spPr>
          <a:xfrm>
            <a:off x="6130344" y="2701608"/>
            <a:ext cx="521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F96"/>
                </a:solidFill>
                <a:latin typeface="+mj-lt"/>
              </a:rPr>
              <a:t>Que </a:t>
            </a:r>
            <a:r>
              <a:rPr lang="en-US" sz="2400" dirty="0" err="1">
                <a:solidFill>
                  <a:srgbClr val="006F96"/>
                </a:solidFill>
                <a:latin typeface="+mj-lt"/>
              </a:rPr>
              <a:t>es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 el </a:t>
            </a:r>
            <a:r>
              <a:rPr lang="en-US" sz="2400" dirty="0" err="1">
                <a:solidFill>
                  <a:srgbClr val="006F96"/>
                </a:solidFill>
                <a:latin typeface="+mj-lt"/>
              </a:rPr>
              <a:t>programa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006F96"/>
                </a:solidFill>
                <a:latin typeface="+mj-lt"/>
              </a:rPr>
              <a:t>Redes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6F96"/>
                </a:solidFill>
                <a:latin typeface="+mj-lt"/>
              </a:rPr>
              <a:t>Temáticas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D3A8184-4D5E-49E5-A131-43BDD8586BBE}"/>
              </a:ext>
            </a:extLst>
          </p:cNvPr>
          <p:cNvSpPr txBox="1"/>
          <p:nvPr/>
        </p:nvSpPr>
        <p:spPr>
          <a:xfrm>
            <a:off x="748218" y="3426389"/>
            <a:ext cx="107642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redes temáticas son proyectos con múltiples actores que reúnen los conocimientos y las mejores prácticas existentes sobre un tema específico para ponerlo a disposición de los usuarios en formatos fácilmente comprensibles.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Durante su existencia temporal en el HPP (Plataforma de Política Sanitaria), las redes temáticas crean un diálogo que contribuye a la construcción de un comunicado conjunto sobre temas relacionados con la salud.</a:t>
            </a:r>
          </a:p>
          <a:p>
            <a:r>
              <a:rPr lang="es-ES" sz="2000" dirty="0"/>
              <a:t>Estos comunicados conjuntos alimentan </a:t>
            </a:r>
            <a:r>
              <a:rPr lang="es-ES" sz="40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la políticas sanitarias de la UE</a:t>
            </a:r>
            <a:r>
              <a:rPr lang="en-BE" sz="2000" dirty="0"/>
              <a:t>.</a:t>
            </a:r>
            <a:endParaRPr lang="en-GB" sz="20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6477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A080EE2-E37C-4E5F-A14B-C97D5294E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86" y="5579215"/>
            <a:ext cx="2219468" cy="84125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268ADC8-85A3-43E0-83DF-5A00274FF2B6}"/>
              </a:ext>
            </a:extLst>
          </p:cNvPr>
          <p:cNvSpPr txBox="1"/>
          <p:nvPr/>
        </p:nvSpPr>
        <p:spPr>
          <a:xfrm>
            <a:off x="477539" y="421991"/>
            <a:ext cx="5041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006F96"/>
                </a:solidFill>
                <a:latin typeface="+mj-lt"/>
              </a:rPr>
              <a:t>Que es la Red Temática del SIP</a:t>
            </a:r>
            <a:r>
              <a:rPr lang="en-BE" sz="3000" dirty="0">
                <a:solidFill>
                  <a:srgbClr val="006F96"/>
                </a:solidFill>
                <a:latin typeface="+mj-lt"/>
              </a:rPr>
              <a:t>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D807F12-252C-4E45-B828-A09CC0FB3ECD}"/>
              </a:ext>
            </a:extLst>
          </p:cNvPr>
          <p:cNvSpPr txBox="1"/>
          <p:nvPr/>
        </p:nvSpPr>
        <p:spPr>
          <a:xfrm>
            <a:off x="846021" y="3198129"/>
            <a:ext cx="10931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6F96"/>
                </a:solidFill>
                <a:latin typeface="+mj-lt"/>
              </a:rPr>
              <a:t>Propósito :</a:t>
            </a:r>
          </a:p>
          <a:p>
            <a:r>
              <a:rPr lang="es-ES" sz="2400" dirty="0"/>
              <a:t>Preparar un </a:t>
            </a:r>
            <a:r>
              <a:rPr lang="es-ES" sz="24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Comunicado Conjunto,</a:t>
            </a:r>
            <a:r>
              <a:rPr lang="es-ES" sz="2400" dirty="0"/>
              <a:t> liderado por las partes interesadas,</a:t>
            </a:r>
            <a:r>
              <a:rPr lang="es-ES" sz="24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 sobre la </a:t>
            </a:r>
            <a:r>
              <a:rPr lang="es-ES" sz="2400" dirty="0"/>
              <a:t> </a:t>
            </a:r>
            <a:r>
              <a:rPr lang="es-ES" sz="2400" b="1" dirty="0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importancia del impacto Socio Económico del </a:t>
            </a:r>
            <a:r>
              <a:rPr lang="es-ES" sz="2400" b="1" dirty="0" err="1">
                <a:ln/>
                <a:solidFill>
                  <a:srgbClr val="006F96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+mj-lt"/>
              </a:rPr>
              <a:t>dolor</a:t>
            </a:r>
            <a:r>
              <a:rPr lang="es-ES" sz="2400" dirty="0" err="1"/>
              <a:t>,trabajando</a:t>
            </a:r>
            <a:r>
              <a:rPr lang="es-ES" sz="2400" dirty="0"/>
              <a:t> sobre esta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 común </a:t>
            </a:r>
            <a:r>
              <a:rPr lang="es-ES" sz="2400" dirty="0"/>
              <a:t>de las organizaciones que lo apoyan y construyendo sobre políticas ya existentes para maximizar el impacto y las posibilidades de éxito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7ECED56-B9F1-4DED-A51E-E96FE44EF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8" y="1244771"/>
            <a:ext cx="5772979" cy="1900272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691B58F-9BF0-4D95-ACF5-FF7D4789D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5388203"/>
            <a:ext cx="1857375" cy="1285875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C957678-6EF7-4D5D-B309-07E0E014B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87" y="5579215"/>
            <a:ext cx="1935502" cy="77865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FE957CFA-E42C-4CD7-96C8-C2EAFFE86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849" y="549871"/>
            <a:ext cx="1679542" cy="235948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055BC58-3277-4AFC-A871-621204A2B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17" y="5626271"/>
            <a:ext cx="128605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94F0A72-B2D0-4E29-879C-EA1A9ADCE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19" y="5637121"/>
            <a:ext cx="2219468" cy="84125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6FE19C7-7303-4F61-9FB9-2511544F511E}"/>
              </a:ext>
            </a:extLst>
          </p:cNvPr>
          <p:cNvSpPr txBox="1"/>
          <p:nvPr/>
        </p:nvSpPr>
        <p:spPr>
          <a:xfrm>
            <a:off x="463826" y="544825"/>
            <a:ext cx="1680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006F96"/>
                </a:solidFill>
                <a:latin typeface="+mj-lt"/>
              </a:rPr>
              <a:t>Próximos </a:t>
            </a:r>
          </a:p>
          <a:p>
            <a:r>
              <a:rPr lang="es-ES" sz="3000" dirty="0">
                <a:solidFill>
                  <a:srgbClr val="006F96"/>
                </a:solidFill>
                <a:latin typeface="+mj-lt"/>
              </a:rPr>
              <a:t>Pasos</a:t>
            </a:r>
            <a:endParaRPr lang="en-US" sz="3000" dirty="0">
              <a:solidFill>
                <a:srgbClr val="006F96"/>
              </a:solidFill>
              <a:latin typeface="+mj-l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2769EDC-D24C-49AB-AD6D-8E0D9E6C3F89}"/>
              </a:ext>
            </a:extLst>
          </p:cNvPr>
          <p:cNvSpPr txBox="1"/>
          <p:nvPr/>
        </p:nvSpPr>
        <p:spPr>
          <a:xfrm>
            <a:off x="1886007" y="2871135"/>
            <a:ext cx="9206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F96"/>
                </a:solidFill>
                <a:latin typeface="+mj-lt"/>
              </a:rPr>
              <a:t>Recopilar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 </a:t>
            </a:r>
            <a:r>
              <a:rPr lang="es-ES" sz="1600" b="1" dirty="0">
                <a:latin typeface="+mj-lt"/>
              </a:rPr>
              <a:t>Recopilar una visión general de los datos, iniciativas y políticas existentes sobre la carga del dolor en las personas, las economías y las sociedad.</a:t>
            </a:r>
            <a:r>
              <a:rPr lang="en-BE" dirty="0"/>
              <a:t>		</a:t>
            </a:r>
            <a:r>
              <a:rPr lang="es-ES" dirty="0"/>
              <a:t>		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15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M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A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YO</a:t>
            </a:r>
            <a:endParaRPr lang="en-BE" sz="2400" dirty="0">
              <a:solidFill>
                <a:srgbClr val="006F96"/>
              </a:solidFill>
              <a:latin typeface="+mj-lt"/>
            </a:endParaRPr>
          </a:p>
          <a:p>
            <a:pPr lvl="0"/>
            <a:r>
              <a:rPr lang="en-US" sz="2400" dirty="0">
                <a:solidFill>
                  <a:srgbClr val="006F96"/>
                </a:solidFill>
                <a:latin typeface="+mj-lt"/>
              </a:rPr>
              <a:t>C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r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e</a:t>
            </a:r>
            <a:r>
              <a:rPr lang="es-ES" sz="2400" dirty="0">
                <a:solidFill>
                  <a:srgbClr val="006F96"/>
                </a:solidFill>
                <a:latin typeface="+mj-lt"/>
              </a:rPr>
              <a:t>r un documento estructural</a:t>
            </a:r>
            <a:r>
              <a:rPr lang="en-GB" dirty="0"/>
              <a:t> </a:t>
            </a:r>
            <a:r>
              <a:rPr lang="es-ES" dirty="0"/>
              <a:t>Usando los datos recogidos </a:t>
            </a:r>
            <a:r>
              <a:rPr lang="en-BE" dirty="0"/>
              <a:t>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15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M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A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Y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 – 15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J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U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N</a:t>
            </a:r>
            <a:endParaRPr lang="en-BE" sz="2400" dirty="0">
              <a:solidFill>
                <a:srgbClr val="006F96"/>
              </a:solidFill>
              <a:latin typeface="+mj-lt"/>
            </a:endParaRPr>
          </a:p>
          <a:p>
            <a:pPr lvl="0">
              <a:buClr>
                <a:srgbClr val="006F96"/>
              </a:buClr>
            </a:pPr>
            <a:r>
              <a:rPr lang="en-BE" sz="2400" dirty="0">
                <a:solidFill>
                  <a:srgbClr val="006F96"/>
                </a:solidFill>
                <a:latin typeface="+mj-lt"/>
              </a:rPr>
              <a:t>Live webinar </a:t>
            </a:r>
            <a:r>
              <a:rPr lang="en-BE" dirty="0"/>
              <a:t>  </a:t>
            </a:r>
            <a:r>
              <a:rPr lang="es-ES" dirty="0"/>
              <a:t>Discusión y recoger comentarios</a:t>
            </a:r>
            <a:r>
              <a:rPr lang="en-BE" dirty="0"/>
              <a:t>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– </a:t>
            </a:r>
            <a:r>
              <a:rPr lang="es-ES" sz="2400" dirty="0">
                <a:solidFill>
                  <a:srgbClr val="006F96"/>
                </a:solidFill>
                <a:latin typeface="+mj-lt"/>
              </a:rPr>
              <a:t>		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25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J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U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N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 2018</a:t>
            </a:r>
          </a:p>
          <a:p>
            <a:pPr lvl="0">
              <a:buClr>
                <a:srgbClr val="006F96"/>
              </a:buClr>
            </a:pPr>
            <a:r>
              <a:rPr lang="en-US" sz="2400" dirty="0">
                <a:solidFill>
                  <a:srgbClr val="006F96"/>
                </a:solidFill>
                <a:latin typeface="+mj-lt"/>
              </a:rPr>
              <a:t>F</a:t>
            </a:r>
            <a:r>
              <a:rPr lang="en-BE" sz="2400" dirty="0" err="1">
                <a:solidFill>
                  <a:srgbClr val="006F96"/>
                </a:solidFill>
                <a:latin typeface="+mj-lt"/>
              </a:rPr>
              <a:t>i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n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e-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t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u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n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e </a:t>
            </a:r>
            <a:r>
              <a:rPr lang="en-BE" dirty="0"/>
              <a:t> </a:t>
            </a:r>
            <a:r>
              <a:rPr lang="es-ES" dirty="0"/>
              <a:t>Seguimiento  del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Comunicado Conjunto</a:t>
            </a:r>
          </a:p>
          <a:p>
            <a:pPr lvl="0">
              <a:buClr>
                <a:srgbClr val="006F96"/>
              </a:buClr>
            </a:pPr>
            <a:r>
              <a:rPr lang="en-BE" sz="2400" dirty="0">
                <a:solidFill>
                  <a:srgbClr val="006F96"/>
                </a:solidFill>
                <a:latin typeface="+mj-lt"/>
              </a:rPr>
              <a:t>Live webinar – </a:t>
            </a:r>
            <a:r>
              <a:rPr lang="en-BE" dirty="0"/>
              <a:t> </a:t>
            </a:r>
            <a:r>
              <a:rPr lang="es-ES" dirty="0"/>
              <a:t>Comentarios sobre la versión final</a:t>
            </a:r>
            <a:r>
              <a:rPr lang="en-BE" dirty="0"/>
              <a:t>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– </a:t>
            </a:r>
            <a:r>
              <a:rPr lang="es-ES" sz="2400" dirty="0">
                <a:solidFill>
                  <a:srgbClr val="006F96"/>
                </a:solidFill>
                <a:latin typeface="+mj-lt"/>
              </a:rPr>
              <a:t>		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20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S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E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P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 2018</a:t>
            </a:r>
          </a:p>
          <a:p>
            <a:pPr lvl="0">
              <a:buClr>
                <a:srgbClr val="006F96"/>
              </a:buClr>
            </a:pPr>
            <a:r>
              <a:rPr lang="en-BE" sz="2400" dirty="0">
                <a:solidFill>
                  <a:srgbClr val="006F96"/>
                </a:solidFill>
                <a:latin typeface="+mj-lt"/>
              </a:rPr>
              <a:t>Final Joint Statement </a:t>
            </a:r>
            <a:r>
              <a:rPr lang="en-BE" dirty="0"/>
              <a:t> </a:t>
            </a:r>
            <a:r>
              <a:rPr lang="es-ES" dirty="0"/>
              <a:t>Presentación a la </a:t>
            </a:r>
            <a:r>
              <a:rPr lang="en-BE" dirty="0"/>
              <a:t>Commision</a:t>
            </a:r>
            <a:r>
              <a:rPr lang="es-ES" dirty="0"/>
              <a:t> UE</a:t>
            </a:r>
            <a:r>
              <a:rPr lang="en-BE" dirty="0"/>
              <a:t>  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- </a:t>
            </a:r>
            <a:r>
              <a:rPr lang="es-ES" sz="2400" dirty="0">
                <a:solidFill>
                  <a:srgbClr val="006F96"/>
                </a:solidFill>
                <a:latin typeface="+mj-lt"/>
              </a:rPr>
              <a:t>	 </a:t>
            </a:r>
            <a:r>
              <a:rPr lang="en-US" sz="2400" dirty="0">
                <a:solidFill>
                  <a:srgbClr val="006F96"/>
                </a:solidFill>
                <a:latin typeface="+mj-lt"/>
              </a:rPr>
              <a:t>N</a:t>
            </a:r>
            <a:r>
              <a:rPr lang="en-BE" sz="2400" dirty="0">
                <a:solidFill>
                  <a:srgbClr val="006F96"/>
                </a:solidFill>
                <a:latin typeface="+mj-lt"/>
              </a:rPr>
              <a:t>OV 2018</a:t>
            </a:r>
          </a:p>
        </p:txBody>
      </p:sp>
      <p:sp>
        <p:nvSpPr>
          <p:cNvPr id="5" name="Arrow: Right 1">
            <a:extLst>
              <a:ext uri="{FF2B5EF4-FFF2-40B4-BE49-F238E27FC236}">
                <a16:creationId xmlns:a16="http://schemas.microsoft.com/office/drawing/2014/main" id="{14E4933D-9B11-452A-9A91-EE0BD414DDBA}"/>
              </a:ext>
            </a:extLst>
          </p:cNvPr>
          <p:cNvSpPr/>
          <p:nvPr/>
        </p:nvSpPr>
        <p:spPr>
          <a:xfrm>
            <a:off x="5836338" y="3348790"/>
            <a:ext cx="583096" cy="294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7657E41-1834-43AC-8A55-CD185505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74" y="665442"/>
            <a:ext cx="5438251" cy="179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0418B5F-F385-4069-BF22-29D0F6F04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446109"/>
            <a:ext cx="1857375" cy="12858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1766B30-5D03-4456-82C9-A7C5BAE9F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4" y="5637121"/>
            <a:ext cx="1935502" cy="77865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94CECB66-F320-41D6-9CA3-1F6304561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54" y="5684177"/>
            <a:ext cx="128605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9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0CF11-C19A-4E2E-A26C-5E4443E6F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8" y="2758113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9893" y="4145886"/>
            <a:ext cx="9754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BMP  Grant </a:t>
            </a:r>
            <a:r>
              <a:rPr lang="es-E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 una iniciativa de </a:t>
            </a:r>
            <a:r>
              <a:rPr lang="es-E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Pain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Alliance </a:t>
            </a:r>
            <a:r>
              <a:rPr lang="es-E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Europe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E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Grünenthal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E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Group</a:t>
            </a:r>
            <a:r>
              <a:rPr lang="es-ES" sz="32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E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identificar, estimular y fomentar </a:t>
            </a:r>
            <a:r>
              <a:rPr lang="es-E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 innovación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centrada en el paciente</a:t>
            </a:r>
            <a:r>
              <a:rPr lang="es-E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 científicamente robusta en el campo del dolor crónico y los trastornos neurológicos</a:t>
            </a:r>
            <a:endParaRPr lang="fr-BE" sz="3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31411" y="3567464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20837" y="3559722"/>
            <a:ext cx="374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2400" dirty="0">
                <a:latin typeface="+mj-lt"/>
              </a:rPr>
              <a:t>B</a:t>
            </a:r>
            <a:r>
              <a:rPr lang="en-GB" sz="2400" dirty="0">
                <a:latin typeface="+mj-lt"/>
              </a:rPr>
              <a:t>r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n, </a:t>
            </a:r>
            <a:r>
              <a:rPr lang="en-GB" sz="2400" dirty="0">
                <a:latin typeface="+mj-lt"/>
              </a:rPr>
              <a:t>M</a:t>
            </a:r>
            <a:r>
              <a:rPr lang="en-BE" sz="2400" dirty="0" err="1">
                <a:latin typeface="+mj-lt"/>
              </a:rPr>
              <a:t>i</a:t>
            </a:r>
            <a:r>
              <a:rPr lang="en-GB" sz="2400" dirty="0">
                <a:latin typeface="+mj-lt"/>
              </a:rPr>
              <a:t>n</a:t>
            </a:r>
            <a:r>
              <a:rPr lang="en-BE" sz="2400" dirty="0">
                <a:latin typeface="+mj-lt"/>
              </a:rPr>
              <a:t>d, 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d</a:t>
            </a:r>
            <a:r>
              <a:rPr lang="en-BE" sz="24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P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 </a:t>
            </a:r>
            <a:r>
              <a:rPr lang="en-GB" sz="2400" dirty="0">
                <a:latin typeface="+mj-lt"/>
              </a:rPr>
              <a:t>G</a:t>
            </a:r>
            <a:r>
              <a:rPr lang="en-BE" sz="2400" dirty="0">
                <a:latin typeface="+mj-lt"/>
              </a:rPr>
              <a:t>r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t</a:t>
            </a:r>
            <a:r>
              <a:rPr lang="en-BE" sz="2400" dirty="0">
                <a:latin typeface="+mj-lt"/>
              </a:rPr>
              <a:t> </a:t>
            </a:r>
            <a:endParaRPr lang="fr-BE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1E7B7-6BA3-442F-AC96-C914E065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3" y="190093"/>
            <a:ext cx="9754961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2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273719" y="3694989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49893" y="3688905"/>
            <a:ext cx="4742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2400" dirty="0">
                <a:latin typeface="+mj-lt"/>
              </a:rPr>
              <a:t>B</a:t>
            </a:r>
            <a:r>
              <a:rPr lang="en-GB" sz="2400" dirty="0">
                <a:latin typeface="+mj-lt"/>
              </a:rPr>
              <a:t>r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n, </a:t>
            </a:r>
            <a:r>
              <a:rPr lang="en-GB" sz="2400" dirty="0">
                <a:latin typeface="+mj-lt"/>
              </a:rPr>
              <a:t>M</a:t>
            </a:r>
            <a:r>
              <a:rPr lang="en-BE" sz="2400" dirty="0" err="1">
                <a:latin typeface="+mj-lt"/>
              </a:rPr>
              <a:t>i</a:t>
            </a:r>
            <a:r>
              <a:rPr lang="en-GB" sz="2400" dirty="0">
                <a:latin typeface="+mj-lt"/>
              </a:rPr>
              <a:t>n</a:t>
            </a:r>
            <a:r>
              <a:rPr lang="en-BE" sz="2400" dirty="0">
                <a:latin typeface="+mj-lt"/>
              </a:rPr>
              <a:t>d, 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d</a:t>
            </a:r>
            <a:r>
              <a:rPr lang="en-BE" sz="24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P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 </a:t>
            </a:r>
            <a:r>
              <a:rPr lang="en-GB" sz="2400" dirty="0">
                <a:latin typeface="+mj-lt"/>
              </a:rPr>
              <a:t>G</a:t>
            </a:r>
            <a:r>
              <a:rPr lang="en-BE" sz="2400" dirty="0">
                <a:latin typeface="+mj-lt"/>
              </a:rPr>
              <a:t>r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t</a:t>
            </a:r>
            <a:r>
              <a:rPr lang="en-BE" sz="2400" dirty="0">
                <a:latin typeface="+mj-lt"/>
              </a:rPr>
              <a:t> – </a:t>
            </a:r>
            <a:r>
              <a:rPr lang="es-ES" sz="2400" dirty="0">
                <a:latin typeface="+mj-lt"/>
              </a:rPr>
              <a:t>quiere</a:t>
            </a:r>
            <a:r>
              <a:rPr lang="en-BE" sz="2400" dirty="0">
                <a:latin typeface="+mj-lt"/>
              </a:rPr>
              <a:t>:</a:t>
            </a:r>
            <a:endParaRPr lang="fr-BE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1E7B7-6BA3-442F-AC96-C914E065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3" y="190093"/>
            <a:ext cx="9754961" cy="3019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CDB20-D6C4-4BD7-8BE0-5A9CDCBA35C2}"/>
              </a:ext>
            </a:extLst>
          </p:cNvPr>
          <p:cNvSpPr txBox="1"/>
          <p:nvPr/>
        </p:nvSpPr>
        <p:spPr>
          <a:xfrm>
            <a:off x="1273719" y="4370225"/>
            <a:ext cx="10140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un ambiente en donde el paciente es el centro y la base para futuras iniciativas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la innovación con impacto directo en las necesidades de los pacientes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conciencia sobre el dolor crónico y trastornos neurológicos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229288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7562" y="4232911"/>
            <a:ext cx="8021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Acceso a tratamientos innovadores </a:t>
            </a:r>
            <a:r>
              <a:rPr lang="en-BE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(2018)</a:t>
            </a:r>
            <a:endParaRPr lang="fr-BE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Enfoques de prevención y autogestión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Reducción del estigma e investigación para mejorar la calidad de vida</a:t>
            </a:r>
            <a:endParaRPr lang="fr-BE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73719" y="3799394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49893" y="3793310"/>
            <a:ext cx="6298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2400" dirty="0">
                <a:latin typeface="+mj-lt"/>
              </a:rPr>
              <a:t>B</a:t>
            </a:r>
            <a:r>
              <a:rPr lang="en-GB" sz="2400" dirty="0">
                <a:latin typeface="+mj-lt"/>
              </a:rPr>
              <a:t>r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n, </a:t>
            </a:r>
            <a:r>
              <a:rPr lang="en-GB" sz="2400" dirty="0">
                <a:latin typeface="+mj-lt"/>
              </a:rPr>
              <a:t>M</a:t>
            </a:r>
            <a:r>
              <a:rPr lang="en-BE" sz="2400" dirty="0" err="1">
                <a:latin typeface="+mj-lt"/>
              </a:rPr>
              <a:t>i</a:t>
            </a:r>
            <a:r>
              <a:rPr lang="en-GB" sz="2400" dirty="0">
                <a:latin typeface="+mj-lt"/>
              </a:rPr>
              <a:t>n</a:t>
            </a:r>
            <a:r>
              <a:rPr lang="en-BE" sz="2400" dirty="0">
                <a:latin typeface="+mj-lt"/>
              </a:rPr>
              <a:t>d, 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d</a:t>
            </a:r>
            <a:r>
              <a:rPr lang="en-BE" sz="24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P</a:t>
            </a:r>
            <a:r>
              <a:rPr lang="en-BE" sz="2400" dirty="0">
                <a:latin typeface="+mj-lt"/>
              </a:rPr>
              <a:t>a</a:t>
            </a:r>
            <a:r>
              <a:rPr lang="en-GB" sz="2400" dirty="0" err="1">
                <a:latin typeface="+mj-lt"/>
              </a:rPr>
              <a:t>i</a:t>
            </a:r>
            <a:r>
              <a:rPr lang="en-BE" sz="2400" dirty="0">
                <a:latin typeface="+mj-lt"/>
              </a:rPr>
              <a:t>n </a:t>
            </a:r>
            <a:r>
              <a:rPr lang="en-GB" sz="2400" dirty="0">
                <a:latin typeface="+mj-lt"/>
              </a:rPr>
              <a:t>G</a:t>
            </a:r>
            <a:r>
              <a:rPr lang="en-BE" sz="2400" dirty="0">
                <a:latin typeface="+mj-lt"/>
              </a:rPr>
              <a:t>r</a:t>
            </a:r>
            <a:r>
              <a:rPr lang="en-GB" sz="2400" dirty="0">
                <a:latin typeface="+mj-lt"/>
              </a:rPr>
              <a:t>a</a:t>
            </a:r>
            <a:r>
              <a:rPr lang="en-BE" sz="2400" dirty="0">
                <a:latin typeface="+mj-lt"/>
              </a:rPr>
              <a:t>n</a:t>
            </a:r>
            <a:r>
              <a:rPr lang="en-GB" sz="2400" dirty="0">
                <a:latin typeface="+mj-lt"/>
              </a:rPr>
              <a:t>t.</a:t>
            </a:r>
            <a:r>
              <a:rPr lang="en-BE" sz="2400" dirty="0">
                <a:latin typeface="+mj-lt"/>
              </a:rPr>
              <a:t> </a:t>
            </a:r>
            <a:r>
              <a:rPr lang="es-ES" sz="2400" dirty="0">
                <a:latin typeface="+mj-lt"/>
              </a:rPr>
              <a:t>corrientes de trabajo</a:t>
            </a:r>
            <a:endParaRPr lang="fr-BE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1E7B7-6BA3-442F-AC96-C914E065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3" y="190093"/>
            <a:ext cx="9754961" cy="30198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B4C957-D093-4827-96EF-65F0E5B1B570}"/>
              </a:ext>
            </a:extLst>
          </p:cNvPr>
          <p:cNvSpPr/>
          <p:nvPr/>
        </p:nvSpPr>
        <p:spPr>
          <a:xfrm>
            <a:off x="1078615" y="5973767"/>
            <a:ext cx="9990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2400" dirty="0">
                <a:latin typeface="+mj-lt"/>
              </a:rPr>
              <a:t>2018 </a:t>
            </a:r>
            <a:r>
              <a:rPr lang="en-GB" sz="2400" dirty="0">
                <a:latin typeface="+mj-lt"/>
              </a:rPr>
              <a:t>T</a:t>
            </a:r>
            <a:r>
              <a:rPr lang="es-ES" sz="2400" dirty="0" err="1">
                <a:latin typeface="+mj-lt"/>
              </a:rPr>
              <a:t>emática</a:t>
            </a:r>
            <a:r>
              <a:rPr lang="en-BE" sz="2400" dirty="0">
                <a:latin typeface="+mj-lt"/>
              </a:rPr>
              <a:t> –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superación de los problemas en el acceso a los tratamientos</a:t>
            </a:r>
            <a:r>
              <a:rPr lang="en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fr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93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45412" y="1526146"/>
            <a:ext cx="2010829" cy="888642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rgbClr val="00AEEF"/>
                </a:solidFill>
              </a:rPr>
              <a:t>WHO</a:t>
            </a:r>
            <a:endParaRPr lang="fr-BE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54259" y="5665095"/>
            <a:ext cx="5585357" cy="45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dirty="0" err="1">
                <a:latin typeface="+mj-lt"/>
              </a:rPr>
              <a:t>Secretaria</a:t>
            </a:r>
            <a:endParaRPr lang="fr-BE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42106" y="5670871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554738" y="2715309"/>
            <a:ext cx="4391517" cy="2615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Monika Benson (EFNA)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 err="1">
                <a:latin typeface="+mj-lt"/>
              </a:rPr>
              <a:t>Cathalijne</a:t>
            </a:r>
            <a:r>
              <a:rPr lang="fr-BE" sz="1100" dirty="0">
                <a:latin typeface="+mj-lt"/>
              </a:rPr>
              <a:t> Van </a:t>
            </a:r>
            <a:r>
              <a:rPr lang="fr-BE" sz="1100" dirty="0" err="1">
                <a:latin typeface="+mj-lt"/>
              </a:rPr>
              <a:t>Doorne</a:t>
            </a:r>
            <a:r>
              <a:rPr lang="fr-BE" sz="1100" dirty="0">
                <a:latin typeface="+mj-lt"/>
              </a:rPr>
              <a:t> (</a:t>
            </a:r>
            <a:r>
              <a:rPr lang="ro-RO" sz="1100" dirty="0">
                <a:latin typeface="+mj-lt"/>
              </a:rPr>
              <a:t>EFNA</a:t>
            </a:r>
            <a:r>
              <a:rPr lang="fr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Nadine Attal (</a:t>
            </a:r>
            <a:r>
              <a:rPr lang="ro-RO" sz="1100" dirty="0">
                <a:latin typeface="+mj-lt"/>
              </a:rPr>
              <a:t>EAN</a:t>
            </a:r>
            <a:r>
              <a:rPr lang="fr-BE" sz="1100" dirty="0">
                <a:latin typeface="+mj-lt"/>
              </a:rPr>
              <a:t>) – via Skype - TBC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Sam </a:t>
            </a:r>
            <a:r>
              <a:rPr lang="fr-BE" sz="1100" dirty="0" err="1">
                <a:latin typeface="+mj-lt"/>
              </a:rPr>
              <a:t>Kynman</a:t>
            </a:r>
            <a:r>
              <a:rPr lang="fr-BE" sz="1100" dirty="0">
                <a:latin typeface="+mj-lt"/>
              </a:rPr>
              <a:t>  (</a:t>
            </a:r>
            <a:r>
              <a:rPr lang="ro-RO" sz="1100" dirty="0">
                <a:latin typeface="+mj-lt"/>
              </a:rPr>
              <a:t>EFIC</a:t>
            </a:r>
            <a:r>
              <a:rPr lang="fr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Patrice Forget (EFIC) – via Skype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Norbert Van Rooij (GRÜNENTHAL)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>
                <a:latin typeface="+mj-lt"/>
              </a:rPr>
              <a:t>Hilda </a:t>
            </a:r>
            <a:r>
              <a:rPr lang="fr-BE" sz="1100" dirty="0" err="1">
                <a:latin typeface="+mj-lt"/>
              </a:rPr>
              <a:t>Wiberneit-Tolman</a:t>
            </a:r>
            <a:r>
              <a:rPr lang="fr-BE" sz="1100" dirty="0">
                <a:latin typeface="+mj-lt"/>
              </a:rPr>
              <a:t> (</a:t>
            </a:r>
            <a:r>
              <a:rPr lang="ro-RO" sz="1100" dirty="0">
                <a:latin typeface="+mj-lt"/>
              </a:rPr>
              <a:t>PAE</a:t>
            </a:r>
            <a:r>
              <a:rPr lang="fr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fr-BE" sz="1100" dirty="0" err="1">
                <a:latin typeface="+mj-lt"/>
              </a:rPr>
              <a:t>Joop</a:t>
            </a:r>
            <a:r>
              <a:rPr lang="fr-BE" sz="1100" dirty="0">
                <a:latin typeface="+mj-lt"/>
              </a:rPr>
              <a:t> Van </a:t>
            </a:r>
            <a:r>
              <a:rPr lang="fr-BE" sz="1100" dirty="0" err="1">
                <a:latin typeface="+mj-lt"/>
              </a:rPr>
              <a:t>Griensven</a:t>
            </a:r>
            <a:r>
              <a:rPr lang="fr-BE" sz="1100" dirty="0">
                <a:latin typeface="+mj-lt"/>
              </a:rPr>
              <a:t> (</a:t>
            </a:r>
            <a:r>
              <a:rPr lang="ro-RO" sz="1100" dirty="0">
                <a:latin typeface="+mj-lt"/>
              </a:rPr>
              <a:t>PAE</a:t>
            </a:r>
            <a:r>
              <a:rPr lang="fr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fr-BE" sz="2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63" y="273338"/>
            <a:ext cx="1285875" cy="80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91" y="402982"/>
            <a:ext cx="1550124" cy="623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05" y="412650"/>
            <a:ext cx="1700105" cy="678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43" y="469179"/>
            <a:ext cx="1602721" cy="565666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8130691" y="6145939"/>
            <a:ext cx="4391517" cy="373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ro-RO" sz="1100" dirty="0">
                <a:latin typeface="+mj-lt"/>
              </a:rPr>
              <a:t>Anca Pop (PAE)</a:t>
            </a:r>
            <a:endParaRPr lang="fr-BE" sz="1100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E3A654-E4C3-4575-9FFE-D36950B00554}"/>
              </a:ext>
            </a:extLst>
          </p:cNvPr>
          <p:cNvCxnSpPr/>
          <p:nvPr/>
        </p:nvCxnSpPr>
        <p:spPr>
          <a:xfrm>
            <a:off x="2554738" y="1970467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E94EF69C-51A5-4977-B260-2CD9E95D8396}"/>
              </a:ext>
            </a:extLst>
          </p:cNvPr>
          <p:cNvSpPr txBox="1">
            <a:spLocks/>
          </p:cNvSpPr>
          <p:nvPr/>
        </p:nvSpPr>
        <p:spPr>
          <a:xfrm>
            <a:off x="2916519" y="1970467"/>
            <a:ext cx="5585357" cy="45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dirty="0">
                <a:latin typeface="+mj-lt"/>
              </a:rPr>
              <a:t> </a:t>
            </a:r>
            <a:r>
              <a:rPr lang="en-GB" dirty="0">
                <a:latin typeface="+mj-lt"/>
              </a:rPr>
              <a:t>C</a:t>
            </a:r>
            <a:r>
              <a:rPr lang="en-BE" dirty="0">
                <a:latin typeface="+mj-lt"/>
              </a:rPr>
              <a:t>o</a:t>
            </a:r>
            <a:r>
              <a:rPr lang="en-GB" dirty="0">
                <a:latin typeface="+mj-lt"/>
              </a:rPr>
              <a:t>m</a:t>
            </a:r>
            <a:r>
              <a:rPr lang="es-ES" dirty="0" err="1">
                <a:latin typeface="+mj-lt"/>
              </a:rPr>
              <a:t>ité</a:t>
            </a:r>
            <a:r>
              <a:rPr lang="es-ES" dirty="0">
                <a:latin typeface="+mj-lt"/>
              </a:rPr>
              <a:t> directivo</a:t>
            </a:r>
            <a:endParaRPr lang="fr-BE" dirty="0"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C70B02-1C79-49A8-B5BF-09DD3A55AE15}"/>
              </a:ext>
            </a:extLst>
          </p:cNvPr>
          <p:cNvCxnSpPr/>
          <p:nvPr/>
        </p:nvCxnSpPr>
        <p:spPr>
          <a:xfrm>
            <a:off x="7178470" y="1853473"/>
            <a:ext cx="0" cy="449499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9468902E-E57F-4EE7-86A7-25AF672A4D5C}"/>
              </a:ext>
            </a:extLst>
          </p:cNvPr>
          <p:cNvSpPr txBox="1">
            <a:spLocks/>
          </p:cNvSpPr>
          <p:nvPr/>
        </p:nvSpPr>
        <p:spPr>
          <a:xfrm>
            <a:off x="7554260" y="1913938"/>
            <a:ext cx="5585357" cy="45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+mj-lt"/>
              </a:rPr>
              <a:t>J</a:t>
            </a:r>
            <a:r>
              <a:rPr lang="en-BE" dirty="0">
                <a:latin typeface="+mj-lt"/>
              </a:rPr>
              <a:t>u</a:t>
            </a:r>
            <a:r>
              <a:rPr lang="en-GB" dirty="0">
                <a:latin typeface="+mj-lt"/>
              </a:rPr>
              <a:t>r</a:t>
            </a:r>
            <a:r>
              <a:rPr lang="es-ES" dirty="0" err="1">
                <a:latin typeface="+mj-lt"/>
              </a:rPr>
              <a:t>ado</a:t>
            </a:r>
            <a:endParaRPr lang="fr-BE" dirty="0">
              <a:latin typeface="+mj-l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F55A5F3-1348-4FD8-9838-ED5EF0781DC1}"/>
              </a:ext>
            </a:extLst>
          </p:cNvPr>
          <p:cNvSpPr txBox="1">
            <a:spLocks/>
          </p:cNvSpPr>
          <p:nvPr/>
        </p:nvSpPr>
        <p:spPr>
          <a:xfrm>
            <a:off x="8052098" y="2365078"/>
            <a:ext cx="4391517" cy="148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+mj-lt"/>
              </a:rPr>
              <a:t>C</a:t>
            </a:r>
            <a:r>
              <a:rPr lang="en-BE" sz="1100" dirty="0">
                <a:latin typeface="+mj-lt"/>
              </a:rPr>
              <a:t>a</a:t>
            </a:r>
            <a:r>
              <a:rPr lang="en-GB" sz="1100" dirty="0">
                <a:latin typeface="+mj-lt"/>
              </a:rPr>
              <a:t>m</a:t>
            </a:r>
            <a:r>
              <a:rPr lang="en-BE" sz="1100" dirty="0" err="1">
                <a:latin typeface="+mj-lt"/>
              </a:rPr>
              <a:t>i</a:t>
            </a:r>
            <a:r>
              <a:rPr lang="en-GB" sz="1100" dirty="0">
                <a:latin typeface="+mj-lt"/>
              </a:rPr>
              <a:t>l</a:t>
            </a:r>
            <a:r>
              <a:rPr lang="en-BE" sz="1100" dirty="0">
                <a:latin typeface="+mj-lt"/>
              </a:rPr>
              <a:t>l</a:t>
            </a:r>
            <a:r>
              <a:rPr lang="en-GB" sz="1100" dirty="0">
                <a:latin typeface="+mj-lt"/>
              </a:rPr>
              <a:t>e</a:t>
            </a:r>
            <a:r>
              <a:rPr lang="en-BE" sz="1100" dirty="0">
                <a:latin typeface="+mj-lt"/>
              </a:rPr>
              <a:t> </a:t>
            </a:r>
            <a:r>
              <a:rPr lang="en-GB" sz="1100" dirty="0">
                <a:latin typeface="+mj-lt"/>
              </a:rPr>
              <a:t>B</a:t>
            </a:r>
            <a:r>
              <a:rPr lang="en-BE" sz="1100" dirty="0">
                <a:latin typeface="+mj-lt"/>
              </a:rPr>
              <a:t>U</a:t>
            </a:r>
            <a:r>
              <a:rPr lang="en-GB" sz="1100" dirty="0">
                <a:latin typeface="+mj-lt"/>
              </a:rPr>
              <a:t>L</a:t>
            </a:r>
            <a:r>
              <a:rPr lang="en-BE" sz="1100" dirty="0">
                <a:latin typeface="+mj-lt"/>
              </a:rPr>
              <a:t>L</a:t>
            </a:r>
            <a:r>
              <a:rPr lang="en-GB" sz="1100" dirty="0">
                <a:latin typeface="+mj-lt"/>
              </a:rPr>
              <a:t>O</a:t>
            </a:r>
            <a:r>
              <a:rPr lang="en-BE" sz="1100" dirty="0">
                <a:latin typeface="+mj-lt"/>
              </a:rPr>
              <a:t>T (EPF - </a:t>
            </a:r>
            <a:r>
              <a:rPr lang="en-GB" sz="1100" dirty="0">
                <a:latin typeface="+mj-lt"/>
              </a:rPr>
              <a:t>Director of Operations &amp; Engagement</a:t>
            </a:r>
            <a:r>
              <a:rPr lang="en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+mj-lt"/>
              </a:rPr>
              <a:t>Joke J</a:t>
            </a:r>
            <a:r>
              <a:rPr lang="en-BE" sz="1100" dirty="0">
                <a:latin typeface="+mj-lt"/>
              </a:rPr>
              <a:t>A</a:t>
            </a:r>
            <a:r>
              <a:rPr lang="en-GB" sz="1100" dirty="0">
                <a:latin typeface="+mj-lt"/>
              </a:rPr>
              <a:t>A</a:t>
            </a:r>
            <a:r>
              <a:rPr lang="en-BE" sz="1100" dirty="0">
                <a:latin typeface="+mj-lt"/>
              </a:rPr>
              <a:t>R</a:t>
            </a:r>
            <a:r>
              <a:rPr lang="en-GB" sz="1100" dirty="0">
                <a:latin typeface="+mj-lt"/>
              </a:rPr>
              <a:t>S</a:t>
            </a:r>
            <a:r>
              <a:rPr lang="en-BE" sz="1100" dirty="0">
                <a:latin typeface="+mj-lt"/>
              </a:rPr>
              <a:t>M</a:t>
            </a:r>
            <a:r>
              <a:rPr lang="en-GB" sz="1100" dirty="0">
                <a:latin typeface="+mj-lt"/>
              </a:rPr>
              <a:t>A</a:t>
            </a:r>
            <a:r>
              <a:rPr lang="en-BE" sz="1100" dirty="0">
                <a:latin typeface="+mj-lt"/>
              </a:rPr>
              <a:t> (</a:t>
            </a:r>
            <a:r>
              <a:rPr lang="en-GB" sz="1100" dirty="0">
                <a:latin typeface="+mj-lt"/>
              </a:rPr>
              <a:t>E</a:t>
            </a:r>
            <a:r>
              <a:rPr lang="en-BE" sz="1100" dirty="0">
                <a:latin typeface="+mj-lt"/>
              </a:rPr>
              <a:t>F</a:t>
            </a:r>
            <a:r>
              <a:rPr lang="en-GB" sz="1100" dirty="0">
                <a:latin typeface="+mj-lt"/>
              </a:rPr>
              <a:t>N</a:t>
            </a:r>
            <a:r>
              <a:rPr lang="en-BE" sz="1100" dirty="0">
                <a:latin typeface="+mj-lt"/>
              </a:rPr>
              <a:t>A </a:t>
            </a:r>
            <a:r>
              <a:rPr lang="en-GB" sz="1100" dirty="0">
                <a:latin typeface="+mj-lt"/>
              </a:rPr>
              <a:t>B</a:t>
            </a:r>
            <a:r>
              <a:rPr lang="en-BE" sz="1100" dirty="0">
                <a:latin typeface="+mj-lt"/>
              </a:rPr>
              <a:t>o</a:t>
            </a:r>
            <a:r>
              <a:rPr lang="en-GB" sz="1100" dirty="0">
                <a:latin typeface="+mj-lt"/>
              </a:rPr>
              <a:t>a</a:t>
            </a:r>
            <a:r>
              <a:rPr lang="en-BE" sz="1100" dirty="0">
                <a:latin typeface="+mj-lt"/>
              </a:rPr>
              <a:t>r</a:t>
            </a:r>
            <a:r>
              <a:rPr lang="en-GB" sz="1100" dirty="0">
                <a:latin typeface="+mj-lt"/>
              </a:rPr>
              <a:t>d</a:t>
            </a:r>
            <a:r>
              <a:rPr lang="en-BE" sz="1100" dirty="0">
                <a:latin typeface="+mj-lt"/>
              </a:rPr>
              <a:t> </a:t>
            </a:r>
            <a:r>
              <a:rPr lang="en-GB" sz="1100" dirty="0">
                <a:latin typeface="+mj-lt"/>
              </a:rPr>
              <a:t>M</a:t>
            </a:r>
            <a:r>
              <a:rPr lang="en-BE" sz="1100" dirty="0">
                <a:latin typeface="+mj-lt"/>
              </a:rPr>
              <a:t>e</a:t>
            </a:r>
            <a:r>
              <a:rPr lang="en-GB" sz="1100" dirty="0">
                <a:latin typeface="+mj-lt"/>
              </a:rPr>
              <a:t>m</a:t>
            </a:r>
            <a:r>
              <a:rPr lang="en-BE" sz="1100" dirty="0">
                <a:latin typeface="+mj-lt"/>
              </a:rPr>
              <a:t>b</a:t>
            </a:r>
            <a:r>
              <a:rPr lang="en-GB" sz="1100" dirty="0">
                <a:latin typeface="+mj-lt"/>
              </a:rPr>
              <a:t>e</a:t>
            </a:r>
            <a:r>
              <a:rPr lang="en-BE" sz="1100" dirty="0">
                <a:latin typeface="+mj-lt"/>
              </a:rPr>
              <a:t>r - </a:t>
            </a:r>
            <a:r>
              <a:rPr lang="en-GB" sz="1100" dirty="0">
                <a:latin typeface="+mj-lt"/>
              </a:rPr>
              <a:t> Education and Training</a:t>
            </a:r>
            <a:r>
              <a:rPr lang="en-BE" sz="1100" dirty="0">
                <a:latin typeface="+mj-lt"/>
              </a:rPr>
              <a:t>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</a:rPr>
              <a:t>Joop </a:t>
            </a:r>
            <a:r>
              <a:rPr lang="en-BE" sz="1100" dirty="0">
                <a:latin typeface="+mj-lt"/>
              </a:rPr>
              <a:t>V</a:t>
            </a:r>
            <a:r>
              <a:rPr lang="en-GB" sz="1100" dirty="0">
                <a:latin typeface="+mj-lt"/>
              </a:rPr>
              <a:t>A</a:t>
            </a:r>
            <a:r>
              <a:rPr lang="en-BE" sz="1100" dirty="0">
                <a:latin typeface="+mj-lt"/>
              </a:rPr>
              <a:t>N </a:t>
            </a:r>
            <a:r>
              <a:rPr lang="en-GB" sz="1100" dirty="0">
                <a:latin typeface="+mj-lt"/>
              </a:rPr>
              <a:t>G</a:t>
            </a:r>
            <a:r>
              <a:rPr lang="en-BE" sz="1100" dirty="0">
                <a:latin typeface="+mj-lt"/>
              </a:rPr>
              <a:t>R</a:t>
            </a:r>
            <a:r>
              <a:rPr lang="en-GB" sz="1100" dirty="0">
                <a:latin typeface="+mj-lt"/>
              </a:rPr>
              <a:t>I</a:t>
            </a:r>
            <a:r>
              <a:rPr lang="en-BE" sz="1100" dirty="0">
                <a:latin typeface="+mj-lt"/>
              </a:rPr>
              <a:t>E</a:t>
            </a:r>
            <a:r>
              <a:rPr lang="en-GB" sz="1100" dirty="0">
                <a:latin typeface="+mj-lt"/>
              </a:rPr>
              <a:t>N</a:t>
            </a:r>
            <a:r>
              <a:rPr lang="en-BE" sz="1100" dirty="0">
                <a:latin typeface="+mj-lt"/>
              </a:rPr>
              <a:t>S</a:t>
            </a:r>
            <a:r>
              <a:rPr lang="en-GB" sz="1100" dirty="0">
                <a:latin typeface="+mj-lt"/>
              </a:rPr>
              <a:t>V</a:t>
            </a:r>
            <a:r>
              <a:rPr lang="en-BE" sz="1100" dirty="0">
                <a:latin typeface="+mj-lt"/>
              </a:rPr>
              <a:t>E</a:t>
            </a:r>
            <a:r>
              <a:rPr lang="en-GB" sz="1100" dirty="0">
                <a:latin typeface="+mj-lt"/>
              </a:rPr>
              <a:t>N</a:t>
            </a:r>
            <a:r>
              <a:rPr lang="en-BE" sz="1100" dirty="0">
                <a:latin typeface="+mj-lt"/>
              </a:rPr>
              <a:t> </a:t>
            </a:r>
            <a:r>
              <a:rPr lang="nl-NL" sz="1100" dirty="0">
                <a:latin typeface="+mj-lt"/>
              </a:rPr>
              <a:t>(PAE President)</a:t>
            </a: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</a:rPr>
              <a:t>Mariano V</a:t>
            </a:r>
            <a:r>
              <a:rPr lang="en-BE" sz="1100" dirty="0">
                <a:latin typeface="+mj-lt"/>
              </a:rPr>
              <a:t>O</a:t>
            </a:r>
            <a:r>
              <a:rPr lang="en-GB" sz="1100" dirty="0">
                <a:latin typeface="+mj-lt"/>
              </a:rPr>
              <a:t>T</a:t>
            </a:r>
            <a:r>
              <a:rPr lang="en-BE" sz="1100" dirty="0">
                <a:latin typeface="+mj-lt"/>
              </a:rPr>
              <a:t>T</a:t>
            </a:r>
            <a:r>
              <a:rPr lang="en-GB" sz="1100" dirty="0">
                <a:latin typeface="+mj-lt"/>
              </a:rPr>
              <a:t>A</a:t>
            </a:r>
            <a:r>
              <a:rPr lang="nl-NL" sz="1100" dirty="0">
                <a:latin typeface="+mj-lt"/>
              </a:rPr>
              <a:t> (ACN – Director)</a:t>
            </a:r>
            <a:endParaRPr lang="en-BE" sz="1100" dirty="0">
              <a:latin typeface="+mj-lt"/>
            </a:endParaRP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BE" sz="1100" dirty="0">
                <a:latin typeface="+mj-lt"/>
              </a:rPr>
              <a:t>Danuta </a:t>
            </a:r>
            <a:r>
              <a:rPr lang="en-GB" sz="1100" dirty="0">
                <a:latin typeface="+mj-lt"/>
              </a:rPr>
              <a:t>JAZŁOWIECKA</a:t>
            </a:r>
            <a:r>
              <a:rPr lang="en-BE" sz="1100" dirty="0">
                <a:latin typeface="+mj-lt"/>
              </a:rPr>
              <a:t> </a:t>
            </a:r>
            <a:r>
              <a:rPr lang="en-GB" sz="1100" dirty="0">
                <a:latin typeface="+mj-lt"/>
              </a:rPr>
              <a:t>M</a:t>
            </a:r>
            <a:r>
              <a:rPr lang="en-BE" sz="1100" dirty="0">
                <a:latin typeface="+mj-lt"/>
              </a:rPr>
              <a:t>E</a:t>
            </a:r>
            <a:r>
              <a:rPr lang="en-GB" sz="1100" dirty="0">
                <a:latin typeface="+mj-lt"/>
              </a:rPr>
              <a:t>P</a:t>
            </a:r>
            <a:r>
              <a:rPr lang="en-BE" sz="1100" dirty="0">
                <a:latin typeface="+mj-lt"/>
              </a:rPr>
              <a:t>  - </a:t>
            </a:r>
            <a:r>
              <a:rPr lang="en-GB" sz="1100" dirty="0">
                <a:latin typeface="+mj-lt"/>
              </a:rPr>
              <a:t>t</a:t>
            </a:r>
            <a:r>
              <a:rPr lang="en-BE" sz="1100" dirty="0">
                <a:latin typeface="+mj-lt"/>
              </a:rPr>
              <a:t>b</a:t>
            </a:r>
            <a:r>
              <a:rPr lang="en-GB" sz="1100" dirty="0">
                <a:latin typeface="+mj-lt"/>
              </a:rPr>
              <a:t>c</a:t>
            </a:r>
            <a:endParaRPr lang="nl-NL" sz="1100" dirty="0">
              <a:latin typeface="+mj-lt"/>
            </a:endParaRPr>
          </a:p>
          <a:p>
            <a:pPr marL="342900" indent="-342900" algn="l"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fr-BE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8048B-3345-4E78-8D82-73C906803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7" y="2881017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9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4A4DE9B-9081-454D-902C-C9D76E407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764" y="4892173"/>
            <a:ext cx="3890053" cy="722077"/>
          </a:xfrm>
        </p:spPr>
        <p:txBody>
          <a:bodyPr>
            <a:noAutofit/>
          </a:bodyPr>
          <a:lstStyle/>
          <a:p>
            <a:r>
              <a:rPr lang="fr-B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4614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601BA08-F072-4330-99D9-6856DF99E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93" y="0"/>
            <a:ext cx="8641561" cy="48553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4E9D83-04EB-4876-B4D7-D5314CF3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>
                <a:solidFill>
                  <a:srgbClr val="00AEEF"/>
                </a:solidFill>
              </a:rPr>
              <a:t>LA ALIANZA EUROPEA DEL DOLOR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8BA22-D344-4EAD-8AE3-C73D3CFD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PAE</a:t>
            </a:r>
            <a:r>
              <a:rPr lang="es-ES" dirty="0"/>
              <a:t>, la calidad de vida para un paciente con dolor crónico significa darle al paciente el derecho de elegir las mejores soluciones posibles y el apoyo para vivir su vida de acuerdo con sus posibilidades y deseos.</a:t>
            </a:r>
          </a:p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objetivo </a:t>
            </a:r>
            <a:r>
              <a:rPr lang="es-ES" dirty="0"/>
              <a:t>es promover el conocimiento del dolor crónico, promover una política europea sobre el dolor crónico y reducir el impacto del dolor crónico en la sociedad europea en todas las áreas.</a:t>
            </a:r>
          </a:p>
          <a:p>
            <a:endParaRPr lang="es-E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9D4414E-47E5-4D4A-8241-9DCE7A08E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sp>
        <p:nvSpPr>
          <p:cNvPr id="5" name="AutoShape 2" descr="1489427973443_FIRMA">
            <a:extLst>
              <a:ext uri="{FF2B5EF4-FFF2-40B4-BE49-F238E27FC236}">
                <a16:creationId xmlns:a16="http://schemas.microsoft.com/office/drawing/2014/main" id="{75D3F733-C1F1-41D0-884C-4677BE2567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48322B9-9F03-417D-A73F-D804CC26A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0"/>
            <a:ext cx="8641561" cy="48553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78FEA6-7C33-436E-8049-238D19BE6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00AEEF"/>
                </a:solidFill>
              </a:rPr>
              <a:t>NUESTRA VISIÓN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6FCFA4-3FBA-44EB-A3ED-F3E24B259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ES" dirty="0"/>
              <a:t>La visión de PAE es crear una Europa en la que los pacientes con dolor crónico puedan tener acceso, sin límites, al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 tratamiento posible </a:t>
            </a:r>
            <a:r>
              <a:rPr lang="es-ES" dirty="0"/>
              <a:t>para ellos.</a:t>
            </a:r>
          </a:p>
          <a:p>
            <a:endParaRPr lang="es-E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90561C-D0BD-40B4-B93D-E59A566B7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31" y="5616243"/>
            <a:ext cx="2641253" cy="10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7A4FE77-07A4-496B-9C5F-3A820EF3A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0"/>
            <a:ext cx="8641561" cy="48553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B1CFED-0E65-4EA4-AD3E-7F0D1C5D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447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AEEF"/>
                </a:solidFill>
              </a:rPr>
              <a:t>NUESTROS OBJETIVOS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AEBC60-A67D-4BC5-8009-49D8B7AA8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43" y="5568379"/>
            <a:ext cx="2639418" cy="10017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9D2E7-B615-4265-AD56-528D50DB781E}"/>
              </a:ext>
            </a:extLst>
          </p:cNvPr>
          <p:cNvSpPr txBox="1"/>
          <p:nvPr/>
        </p:nvSpPr>
        <p:spPr>
          <a:xfrm>
            <a:off x="410815" y="2385397"/>
            <a:ext cx="111583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 la calidad de vida </a:t>
            </a:r>
            <a:r>
              <a:rPr lang="es-ES" sz="2800" dirty="0"/>
              <a:t>de las personas que viven con dolor en Europa.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Que el dolor crónico sea reconocido como una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en sí misma</a:t>
            </a:r>
            <a:r>
              <a:rPr lang="es-E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Aumentar la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del dolor </a:t>
            </a:r>
            <a:r>
              <a:rPr lang="es-ES" sz="2800" dirty="0"/>
              <a:t>en todas las áreas.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la investigación </a:t>
            </a:r>
            <a:r>
              <a:rPr lang="es-ES" sz="2800" dirty="0"/>
              <a:t>sobre el dolor en el ámbito médico, social, psicológico y económico.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Proporcionar una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 común </a:t>
            </a:r>
            <a:r>
              <a:rPr lang="es-ES" sz="2800" dirty="0"/>
              <a:t>a nivel europeo para el dolor, a través de médicos, científicos, políticos y formuladores de leyes y nuevas políticas.</a:t>
            </a:r>
          </a:p>
        </p:txBody>
      </p:sp>
    </p:spTree>
    <p:extLst>
      <p:ext uri="{BB962C8B-B14F-4D97-AF65-F5344CB8AC3E}">
        <p14:creationId xmlns:p14="http://schemas.microsoft.com/office/powerpoint/2010/main" val="254038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B0E0D7E-41B9-48F2-B234-3822927EE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69" y="0"/>
            <a:ext cx="1220591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FD2D17-E2CE-4770-9235-7A7BE25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11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AEEF"/>
                </a:solidFill>
              </a:rPr>
              <a:t>ENCUESTA</a:t>
            </a:r>
            <a:r>
              <a:rPr lang="en-BE" b="1" dirty="0">
                <a:solidFill>
                  <a:srgbClr val="00AEEF"/>
                </a:solidFill>
              </a:rPr>
              <a:t> </a:t>
            </a:r>
            <a:r>
              <a:rPr lang="es-ES" b="1" dirty="0">
                <a:solidFill>
                  <a:srgbClr val="00AEEF"/>
                </a:solidFill>
              </a:rPr>
              <a:t>SOBRE</a:t>
            </a:r>
            <a:r>
              <a:rPr lang="en-BE" b="1" dirty="0">
                <a:solidFill>
                  <a:srgbClr val="00AEEF"/>
                </a:solidFill>
              </a:rPr>
              <a:t> </a:t>
            </a:r>
            <a:br>
              <a:rPr lang="es-ES" b="1" dirty="0">
                <a:solidFill>
                  <a:srgbClr val="00AEEF"/>
                </a:solidFill>
              </a:rPr>
            </a:br>
            <a:r>
              <a:rPr lang="es-ES" b="1" dirty="0">
                <a:solidFill>
                  <a:srgbClr val="00AEEF"/>
                </a:solidFill>
              </a:rPr>
              <a:t>DOLOR</a:t>
            </a:r>
            <a:r>
              <a:rPr lang="en-BE" b="1" dirty="0">
                <a:solidFill>
                  <a:srgbClr val="00AEEF"/>
                </a:solidFill>
              </a:rPr>
              <a:t> </a:t>
            </a:r>
            <a:r>
              <a:rPr lang="es-ES" b="1" dirty="0">
                <a:solidFill>
                  <a:srgbClr val="00AEEF"/>
                </a:solidFill>
              </a:rPr>
              <a:t>CRÓNICO </a:t>
            </a:r>
            <a:r>
              <a:rPr lang="en-BE" dirty="0">
                <a:solidFill>
                  <a:srgbClr val="00AEEF"/>
                </a:solidFill>
              </a:rPr>
              <a:t>2017</a:t>
            </a:r>
            <a:br>
              <a:rPr lang="es-ES" dirty="0"/>
            </a:br>
            <a:r>
              <a:rPr lang="es-ES" dirty="0"/>
              <a:t>Temas que destacan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5FEFE87-79B3-4B04-8A2C-2EFF325CC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6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93" y="0"/>
            <a:ext cx="8641561" cy="48553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6A0416-FC5C-4F9A-9916-417D5DA6E329}"/>
              </a:ext>
            </a:extLst>
          </p:cNvPr>
          <p:cNvSpPr txBox="1">
            <a:spLocks/>
          </p:cNvSpPr>
          <p:nvPr/>
        </p:nvSpPr>
        <p:spPr>
          <a:xfrm>
            <a:off x="444479" y="380380"/>
            <a:ext cx="7192693" cy="888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rgbClr val="00AEEF"/>
                </a:solidFill>
              </a:rPr>
              <a:t>Encuestados</a:t>
            </a:r>
            <a:r>
              <a:rPr lang="en-GB" sz="4400" dirty="0">
                <a:solidFill>
                  <a:srgbClr val="00AEEF"/>
                </a:solidFill>
              </a:rPr>
              <a:t> </a:t>
            </a:r>
            <a:r>
              <a:rPr lang="en-GB" sz="4400" dirty="0" err="1">
                <a:solidFill>
                  <a:srgbClr val="00AEEF"/>
                </a:solidFill>
              </a:rPr>
              <a:t>por</a:t>
            </a:r>
            <a:r>
              <a:rPr lang="en-GB" sz="4400" dirty="0">
                <a:solidFill>
                  <a:srgbClr val="00AEEF"/>
                </a:solidFill>
              </a:rPr>
              <a:t> </a:t>
            </a:r>
            <a:r>
              <a:rPr lang="en-GB" sz="4400" dirty="0" err="1">
                <a:solidFill>
                  <a:srgbClr val="00AEEF"/>
                </a:solidFill>
              </a:rPr>
              <a:t>país</a:t>
            </a:r>
            <a:endParaRPr lang="fr-BE" sz="4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50E4287-9B8B-4AD7-A3E3-205E957D9285}"/>
              </a:ext>
            </a:extLst>
          </p:cNvPr>
          <p:cNvSpPr>
            <a:spLocks noGrp="1"/>
          </p:cNvSpPr>
          <p:nvPr/>
        </p:nvSpPr>
        <p:spPr>
          <a:xfrm>
            <a:off x="725482" y="1842453"/>
            <a:ext cx="8930907" cy="44349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Table 1. </a:t>
            </a:r>
            <a:r>
              <a:rPr lang="en-US" sz="1400" b="1" dirty="0" err="1"/>
              <a:t>Número</a:t>
            </a:r>
            <a:r>
              <a:rPr lang="en-US" sz="1400" b="1" dirty="0"/>
              <a:t> y </a:t>
            </a:r>
            <a:r>
              <a:rPr lang="en-US" sz="1400" b="1" dirty="0" err="1"/>
              <a:t>porcentaje</a:t>
            </a:r>
            <a:r>
              <a:rPr lang="en-US" sz="1400" b="1" dirty="0"/>
              <a:t> de </a:t>
            </a:r>
            <a:r>
              <a:rPr lang="en-US" sz="1400" b="1" dirty="0" err="1"/>
              <a:t>encuestados</a:t>
            </a:r>
            <a:r>
              <a:rPr lang="en-US" sz="1400" b="1" dirty="0"/>
              <a:t> </a:t>
            </a:r>
            <a:r>
              <a:rPr lang="en-US" sz="1400" b="1" dirty="0" err="1"/>
              <a:t>por</a:t>
            </a:r>
            <a:r>
              <a:rPr lang="en-US" sz="1400" b="1" dirty="0"/>
              <a:t> </a:t>
            </a:r>
            <a:r>
              <a:rPr lang="en-US" sz="1400" b="1" dirty="0" err="1"/>
              <a:t>país</a:t>
            </a:r>
            <a:endParaRPr lang="en-US" sz="1400" b="1" dirty="0"/>
          </a:p>
          <a:p>
            <a:pPr algn="l"/>
            <a:r>
              <a:rPr lang="en-GB" sz="1400" b="1" dirty="0"/>
              <a:t>	</a:t>
            </a:r>
            <a:r>
              <a:rPr lang="en-GB" sz="1400" b="1" dirty="0" err="1"/>
              <a:t>Frecuencia</a:t>
            </a:r>
            <a:r>
              <a:rPr lang="en-GB" sz="1400" b="1" dirty="0"/>
              <a:t>	 </a:t>
            </a:r>
            <a:r>
              <a:rPr lang="en-GB" sz="1400" b="1" dirty="0" err="1"/>
              <a:t>Porcentaje</a:t>
            </a:r>
            <a:r>
              <a:rPr lang="en-GB" sz="1400" b="1" dirty="0"/>
              <a:t>			 </a:t>
            </a:r>
            <a:r>
              <a:rPr lang="en-GB" sz="1400" b="1" dirty="0" err="1"/>
              <a:t>Frecuencia</a:t>
            </a:r>
            <a:r>
              <a:rPr lang="en-GB" sz="1400" b="1" dirty="0"/>
              <a:t>	 </a:t>
            </a:r>
            <a:r>
              <a:rPr lang="en-GB" sz="1400" b="1" dirty="0" err="1"/>
              <a:t>Porcentaje</a:t>
            </a:r>
            <a:endParaRPr lang="en-GB" sz="1400" b="1" dirty="0"/>
          </a:p>
          <a:p>
            <a:pPr algn="l"/>
            <a:r>
              <a:rPr lang="en-GB" sz="1400" dirty="0"/>
              <a:t>Serbia 	2 	0.1		 Norway	176	5.0</a:t>
            </a:r>
          </a:p>
          <a:p>
            <a:pPr algn="l"/>
            <a:r>
              <a:rPr lang="en-GB" sz="1400" dirty="0"/>
              <a:t>Poland 	13 	0.4		Portugal 	181 	5.2</a:t>
            </a:r>
          </a:p>
          <a:p>
            <a:pPr algn="l"/>
            <a:r>
              <a:rPr lang="en-GB" sz="1400" dirty="0"/>
              <a:t>Flemish 	11 	0.3		Sweden 	230 	6.6</a:t>
            </a:r>
          </a:p>
          <a:p>
            <a:pPr algn="l"/>
            <a:r>
              <a:rPr lang="en-GB" sz="1400" dirty="0"/>
              <a:t>Greek 	41 	1.2		Spain 	316 	9.1</a:t>
            </a:r>
          </a:p>
          <a:p>
            <a:pPr algn="l"/>
            <a:r>
              <a:rPr lang="en-GB" sz="1400" dirty="0"/>
              <a:t>Romania 	48 	1.4		Finland 	333 	9.5</a:t>
            </a:r>
          </a:p>
          <a:p>
            <a:pPr algn="l"/>
            <a:r>
              <a:rPr lang="en-GB" sz="1400" dirty="0"/>
              <a:t>Italy 	50 	1.4		French 	457 	13.1</a:t>
            </a:r>
          </a:p>
          <a:p>
            <a:pPr algn="l"/>
            <a:r>
              <a:rPr lang="en-GB" sz="1400" dirty="0"/>
              <a:t>Malta 	65 	1.9		Netherlands 594 	17.0</a:t>
            </a:r>
          </a:p>
          <a:p>
            <a:pPr algn="l"/>
            <a:r>
              <a:rPr lang="en-GB" sz="1400" dirty="0"/>
              <a:t>Denmark 	79 	2.3		UK 	736 	21.1</a:t>
            </a:r>
          </a:p>
          <a:p>
            <a:pPr algn="l"/>
            <a:r>
              <a:rPr lang="en-GB" sz="1400" dirty="0"/>
              <a:t>German 	158 	4.5</a:t>
            </a:r>
          </a:p>
          <a:p>
            <a:pPr algn="l"/>
            <a:r>
              <a:rPr lang="en-GB" sz="1400" b="1" dirty="0"/>
              <a:t>		Total 	3490 	100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5A17D-BC1C-4F70-935D-A99CE29336EB}"/>
              </a:ext>
            </a:extLst>
          </p:cNvPr>
          <p:cNvSpPr txBox="1"/>
          <p:nvPr/>
        </p:nvSpPr>
        <p:spPr>
          <a:xfrm>
            <a:off x="4342515" y="6323731"/>
            <a:ext cx="3575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</a:t>
            </a:r>
            <a:r>
              <a:rPr lang="en-BE" sz="1400" dirty="0">
                <a:solidFill>
                  <a:schemeClr val="accent1"/>
                </a:solidFill>
              </a:rPr>
              <a:t>his project is supported by Grünenthal </a:t>
            </a:r>
            <a:r>
              <a:rPr lang="en-US" sz="1400" dirty="0">
                <a:solidFill>
                  <a:schemeClr val="accent1"/>
                </a:solidFill>
              </a:rPr>
              <a:t>G</a:t>
            </a:r>
            <a:r>
              <a:rPr lang="en-BE" sz="1400" dirty="0">
                <a:solidFill>
                  <a:schemeClr val="accent1"/>
                </a:solidFill>
              </a:rPr>
              <a:t>m</a:t>
            </a:r>
            <a:r>
              <a:rPr lang="en-US" sz="1400" dirty="0">
                <a:solidFill>
                  <a:schemeClr val="accent1"/>
                </a:solidFill>
              </a:rPr>
              <a:t>b</a:t>
            </a:r>
            <a:r>
              <a:rPr lang="en-BE" sz="1400" dirty="0">
                <a:solidFill>
                  <a:schemeClr val="accent1"/>
                </a:solidFill>
              </a:rPr>
              <a:t>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A10EC-1A27-475A-93EB-2BDC718D1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90" y="5807242"/>
            <a:ext cx="2219468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-519095"/>
            <a:ext cx="8641561" cy="48553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5B9E6F-BB84-4862-9AE4-A63102EAE40D}"/>
              </a:ext>
            </a:extLst>
          </p:cNvPr>
          <p:cNvSpPr txBox="1">
            <a:spLocks/>
          </p:cNvSpPr>
          <p:nvPr/>
        </p:nvSpPr>
        <p:spPr>
          <a:xfrm>
            <a:off x="444478" y="380380"/>
            <a:ext cx="9211911" cy="888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solidFill>
                  <a:srgbClr val="00AEEF"/>
                </a:solidFill>
              </a:rPr>
              <a:t>Cuanto tiempo se tarda</a:t>
            </a:r>
          </a:p>
          <a:p>
            <a:pPr algn="l"/>
            <a:r>
              <a:rPr lang="es-ES" sz="4000" dirty="0">
                <a:solidFill>
                  <a:srgbClr val="00AEEF"/>
                </a:solidFill>
              </a:rPr>
              <a:t>en ser diagnosticado</a:t>
            </a:r>
            <a:endParaRPr lang="fr-BE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83FDA-21DB-4997-83F0-87C88CED1AD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79" y="1489649"/>
            <a:ext cx="10287689" cy="498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D0085-760D-437E-90D5-B0666FF6E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90" y="5807242"/>
            <a:ext cx="2219468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-256673"/>
            <a:ext cx="8641561" cy="48553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5B9E6F-BB84-4862-9AE4-A63102EAE40D}"/>
              </a:ext>
            </a:extLst>
          </p:cNvPr>
          <p:cNvSpPr txBox="1">
            <a:spLocks/>
          </p:cNvSpPr>
          <p:nvPr/>
        </p:nvSpPr>
        <p:spPr>
          <a:xfrm>
            <a:off x="444479" y="380380"/>
            <a:ext cx="7192693" cy="888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dirty="0">
                <a:solidFill>
                  <a:srgbClr val="00AEEF"/>
                </a:solidFill>
              </a:rPr>
              <a:t>Eficiencia del tratamiento</a:t>
            </a:r>
            <a:endParaRPr lang="fr-BE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FF49B-C579-4349-97B5-6C8167D0047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42" y="1793158"/>
            <a:ext cx="11291508" cy="48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58DE1-003A-482F-8BC3-EBB484885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90" y="5807242"/>
            <a:ext cx="2219468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D812FFA3-DA33-4782-8EE7-F1CBB0DC8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54" y="-12727"/>
            <a:ext cx="8689946" cy="48825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EC6851-CFE2-43A3-B1DE-A66EBA0B4245}"/>
              </a:ext>
            </a:extLst>
          </p:cNvPr>
          <p:cNvSpPr txBox="1">
            <a:spLocks/>
          </p:cNvSpPr>
          <p:nvPr/>
        </p:nvSpPr>
        <p:spPr>
          <a:xfrm>
            <a:off x="355239" y="1636536"/>
            <a:ext cx="10020648" cy="208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BE" sz="5400" dirty="0"/>
              <a:t>S</a:t>
            </a:r>
            <a:r>
              <a:rPr lang="en-US" sz="5400" dirty="0"/>
              <a:t>I</a:t>
            </a:r>
            <a:r>
              <a:rPr lang="en-BE" sz="5400" dirty="0"/>
              <a:t>P </a:t>
            </a:r>
            <a:r>
              <a:rPr lang="en-US" sz="5400" dirty="0"/>
              <a:t>THEMATIC</a:t>
            </a:r>
            <a:r>
              <a:rPr lang="en-BE" sz="5400" dirty="0"/>
              <a:t> </a:t>
            </a:r>
            <a:r>
              <a:rPr lang="en-US" sz="5400" dirty="0"/>
              <a:t>N</a:t>
            </a:r>
            <a:r>
              <a:rPr lang="en-BE" sz="5400" dirty="0"/>
              <a:t>E</a:t>
            </a:r>
            <a:r>
              <a:rPr lang="en-US" sz="5400" dirty="0"/>
              <a:t>T</a:t>
            </a:r>
            <a:r>
              <a:rPr lang="en-BE" sz="5400" dirty="0"/>
              <a:t>W</a:t>
            </a:r>
            <a:r>
              <a:rPr lang="en-US" sz="5400" dirty="0"/>
              <a:t>O</a:t>
            </a:r>
            <a:r>
              <a:rPr lang="en-BE" sz="5400" dirty="0"/>
              <a:t>R</a:t>
            </a:r>
            <a:r>
              <a:rPr lang="en-US" sz="5400" dirty="0"/>
              <a:t>K</a:t>
            </a:r>
            <a:endParaRPr lang="en-BE" sz="5400" dirty="0"/>
          </a:p>
          <a:p>
            <a:pPr algn="l">
              <a:spcBef>
                <a:spcPts val="600"/>
              </a:spcBef>
            </a:pPr>
            <a:r>
              <a:rPr lang="en-US" sz="5400" dirty="0"/>
              <a:t>o</a:t>
            </a:r>
            <a:r>
              <a:rPr lang="en-BE" sz="5400" dirty="0"/>
              <a:t>n </a:t>
            </a:r>
            <a:r>
              <a:rPr lang="en-US" sz="5400" dirty="0"/>
              <a:t>t</a:t>
            </a:r>
            <a:r>
              <a:rPr lang="en-BE" sz="5400" dirty="0"/>
              <a:t>h</a:t>
            </a:r>
            <a:r>
              <a:rPr lang="en-US" sz="5400" dirty="0"/>
              <a:t>e</a:t>
            </a:r>
            <a:r>
              <a:rPr lang="en-BE" sz="5400" dirty="0"/>
              <a:t> </a:t>
            </a:r>
            <a:r>
              <a:rPr lang="en-US" sz="5400" dirty="0"/>
              <a:t>E</a:t>
            </a:r>
            <a:r>
              <a:rPr lang="en-BE" sz="5400" dirty="0"/>
              <a:t>U </a:t>
            </a:r>
            <a:r>
              <a:rPr lang="en-US" sz="5400" dirty="0"/>
              <a:t>H</a:t>
            </a:r>
            <a:r>
              <a:rPr lang="en-BE" sz="5400" dirty="0"/>
              <a:t>e</a:t>
            </a:r>
            <a:r>
              <a:rPr lang="en-US" sz="5400" dirty="0"/>
              <a:t>a</a:t>
            </a:r>
            <a:r>
              <a:rPr lang="en-BE" sz="5400" dirty="0"/>
              <a:t>l</a:t>
            </a:r>
            <a:r>
              <a:rPr lang="en-US" sz="5400" dirty="0"/>
              <a:t>t</a:t>
            </a:r>
            <a:r>
              <a:rPr lang="en-BE" sz="5400" dirty="0"/>
              <a:t>h </a:t>
            </a:r>
            <a:r>
              <a:rPr lang="en-US" sz="5400" dirty="0"/>
              <a:t>P</a:t>
            </a:r>
            <a:r>
              <a:rPr lang="en-BE" sz="5400" dirty="0"/>
              <a:t>o</a:t>
            </a:r>
            <a:r>
              <a:rPr lang="en-US" sz="5400" dirty="0"/>
              <a:t>l</a:t>
            </a:r>
            <a:r>
              <a:rPr lang="en-BE" sz="5400" dirty="0" err="1"/>
              <a:t>i</a:t>
            </a:r>
            <a:r>
              <a:rPr lang="en-US" sz="5400" dirty="0"/>
              <a:t>c</a:t>
            </a:r>
            <a:r>
              <a:rPr lang="en-BE" sz="5400" dirty="0"/>
              <a:t>y </a:t>
            </a:r>
            <a:r>
              <a:rPr lang="en-US" sz="5400" dirty="0"/>
              <a:t>P</a:t>
            </a:r>
            <a:r>
              <a:rPr lang="en-BE" sz="5400" dirty="0"/>
              <a:t>l</a:t>
            </a:r>
            <a:r>
              <a:rPr lang="en-US" sz="5400" dirty="0"/>
              <a:t>a</a:t>
            </a:r>
            <a:r>
              <a:rPr lang="en-BE" sz="5400" dirty="0"/>
              <a:t>t</a:t>
            </a:r>
            <a:r>
              <a:rPr lang="en-US" sz="5400" dirty="0"/>
              <a:t>f</a:t>
            </a:r>
            <a:r>
              <a:rPr lang="en-BE" sz="5400" dirty="0"/>
              <a:t>o</a:t>
            </a:r>
            <a:r>
              <a:rPr lang="en-US" sz="5400" dirty="0"/>
              <a:t>r</a:t>
            </a:r>
            <a:r>
              <a:rPr lang="en-BE" sz="5400" dirty="0"/>
              <a:t>m</a:t>
            </a:r>
            <a:endParaRPr lang="fr-BE" sz="5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9D2E77-74CE-4FD1-82B6-AEF4A9C27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5" y="4626105"/>
            <a:ext cx="4983428" cy="1640378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DFC9BEC-6F8B-4F97-BEE8-445E0CC8F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" y="157979"/>
            <a:ext cx="2641253" cy="10011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C17472-361C-43F5-B62C-5995BF7BA6E0}"/>
              </a:ext>
            </a:extLst>
          </p:cNvPr>
          <p:cNvSpPr txBox="1"/>
          <p:nvPr/>
        </p:nvSpPr>
        <p:spPr>
          <a:xfrm>
            <a:off x="532257" y="3876609"/>
            <a:ext cx="702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temática de SIP  en la plataforma de política sanitaria de la UE</a:t>
            </a:r>
          </a:p>
        </p:txBody>
      </p:sp>
    </p:spTree>
    <p:extLst>
      <p:ext uri="{BB962C8B-B14F-4D97-AF65-F5344CB8AC3E}">
        <p14:creationId xmlns:p14="http://schemas.microsoft.com/office/powerpoint/2010/main" val="158375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7436</TotalTime>
  <Words>959</Words>
  <Application>Microsoft Office PowerPoint</Application>
  <PresentationFormat>Panorámica</PresentationFormat>
  <Paragraphs>98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Office Theme</vt:lpstr>
      <vt:lpstr>Pain Alliance Europe  Alianza Europea del Dolor</vt:lpstr>
      <vt:lpstr>    LA ALIANZA EUROPEA DEL DOLOR</vt:lpstr>
      <vt:lpstr>NUESTRA VISIÓN</vt:lpstr>
      <vt:lpstr>NUESTROS OBJETIVOS</vt:lpstr>
      <vt:lpstr>ENCUESTA SOBRE  DOLOR CRÓNICO 2017 Temas que destacan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Task Force Meeting</dc:title>
  <dc:creator>Lucian Linte</dc:creator>
  <cp:lastModifiedBy>Usuario Office 2</cp:lastModifiedBy>
  <cp:revision>93</cp:revision>
  <cp:lastPrinted>2017-04-19T07:14:41Z</cp:lastPrinted>
  <dcterms:created xsi:type="dcterms:W3CDTF">2017-04-12T09:01:24Z</dcterms:created>
  <dcterms:modified xsi:type="dcterms:W3CDTF">2018-05-03T22:24:36Z</dcterms:modified>
</cp:coreProperties>
</file>