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537" r:id="rId2"/>
    <p:sldId id="522" r:id="rId3"/>
    <p:sldId id="538" r:id="rId4"/>
    <p:sldId id="539" r:id="rId5"/>
    <p:sldId id="540" r:id="rId6"/>
    <p:sldId id="541" r:id="rId7"/>
    <p:sldId id="542" r:id="rId8"/>
    <p:sldId id="543" r:id="rId9"/>
    <p:sldId id="544" r:id="rId10"/>
    <p:sldId id="546" r:id="rId11"/>
  </p:sldIdLst>
  <p:sldSz cx="9906000" cy="6858000" type="A4"/>
  <p:notesSz cx="6870700" cy="9653588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831"/>
    <a:srgbClr val="67462B"/>
    <a:srgbClr val="47301D"/>
    <a:srgbClr val="9A0000"/>
    <a:srgbClr val="8C5F24"/>
    <a:srgbClr val="9F6C29"/>
    <a:srgbClr val="593D25"/>
    <a:srgbClr val="A26F2A"/>
    <a:srgbClr val="003366"/>
    <a:srgbClr val="006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73" autoAdjust="0"/>
    <p:restoredTop sz="70226" autoAdjust="0"/>
  </p:normalViewPr>
  <p:slideViewPr>
    <p:cSldViewPr>
      <p:cViewPr>
        <p:scale>
          <a:sx n="90" d="100"/>
          <a:sy n="90" d="100"/>
        </p:scale>
        <p:origin x="-872" y="2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208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77518" cy="48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1571" y="2"/>
            <a:ext cx="2977518" cy="48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69046"/>
            <a:ext cx="2977518" cy="48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1571" y="9169046"/>
            <a:ext cx="2977518" cy="48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B1C2E1-5007-4903-AE88-F46F5F6A491D}" type="slidenum">
              <a:rPr lang="es-ES"/>
              <a:pPr>
                <a:defRPr/>
              </a:pPr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680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77518" cy="48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1571" y="2"/>
            <a:ext cx="2977518" cy="48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0738" y="723900"/>
            <a:ext cx="5229225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748" y="4586077"/>
            <a:ext cx="5497205" cy="434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69046"/>
            <a:ext cx="2977518" cy="48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1571" y="9169046"/>
            <a:ext cx="2977518" cy="48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A7FDEA-7096-4D81-856D-FC2C8B67E6DF}" type="slidenum">
              <a:rPr lang="es-ES"/>
              <a:pPr>
                <a:defRPr/>
              </a:pPr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69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://www.medicinesforeurop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377601-CC95-4411-9AD8-696A6C8165C1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723900"/>
            <a:ext cx="5229225" cy="36195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377601-CC95-4411-9AD8-696A6C8165C1}" type="slidenum">
              <a:rPr lang="es-ES" smtClean="0"/>
              <a:pPr/>
              <a:t>10</a:t>
            </a:fld>
            <a:endParaRPr lang="es-E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723900"/>
            <a:ext cx="5229225" cy="36195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baseline="0" dirty="0" smtClean="0"/>
              <a:t>Je vais me </a:t>
            </a:r>
            <a:r>
              <a:rPr lang="es-ES" baseline="0" dirty="0" err="1" smtClean="0"/>
              <a:t>prendre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qqs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instnat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pour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encadrer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donc</a:t>
            </a:r>
            <a:r>
              <a:rPr lang="es-ES" baseline="0" dirty="0" smtClean="0"/>
              <a:t> ce </a:t>
            </a:r>
            <a:r>
              <a:rPr lang="es-ES" baseline="0" dirty="0" err="1" smtClean="0"/>
              <a:t>programme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qui</a:t>
            </a:r>
            <a:endParaRPr lang="es-ES" baseline="0" dirty="0" smtClean="0"/>
          </a:p>
          <a:p>
            <a:pPr eaLnBrk="1" hangingPunct="1"/>
            <a:r>
              <a:rPr lang="es-ES" baseline="0" dirty="0" smtClean="0"/>
              <a:t>DURE “ ANS</a:t>
            </a:r>
            <a:br>
              <a:rPr lang="es-ES" baseline="0" dirty="0" smtClean="0"/>
            </a:br>
            <a:r>
              <a:rPr lang="es-ES" baseline="0" dirty="0" smtClean="0"/>
              <a:t>equipe : 3 </a:t>
            </a:r>
            <a:r>
              <a:rPr lang="es-ES" baseline="0" dirty="0" err="1" smtClean="0"/>
              <a:t>personnes</a:t>
            </a:r>
            <a:r>
              <a:rPr lang="es-ES" baseline="0" dirty="0" smtClean="0"/>
              <a:t> , les </a:t>
            </a:r>
            <a:r>
              <a:rPr lang="es-ES" baseline="0" dirty="0" err="1" smtClean="0"/>
              <a:t>trois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sociologues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specialiste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dans</a:t>
            </a:r>
            <a:r>
              <a:rPr lang="es-ES" baseline="0" dirty="0" smtClean="0"/>
              <a:t> le </a:t>
            </a:r>
            <a:r>
              <a:rPr lang="es-ES" baseline="0" dirty="0" err="1" smtClean="0"/>
              <a:t>domaine</a:t>
            </a:r>
            <a:r>
              <a:rPr lang="es-ES" baseline="0" dirty="0" smtClean="0"/>
              <a:t> de la </a:t>
            </a:r>
            <a:r>
              <a:rPr lang="es-ES" baseline="0" dirty="0" err="1" smtClean="0"/>
              <a:t>sociolgie</a:t>
            </a:r>
            <a:r>
              <a:rPr lang="es-ES" baseline="0" dirty="0" smtClean="0"/>
              <a:t> de la culture, des </a:t>
            </a:r>
            <a:r>
              <a:rPr lang="es-ES" baseline="0" dirty="0" err="1" smtClean="0"/>
              <a:t>pratiques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culturelles</a:t>
            </a:r>
            <a:r>
              <a:rPr lang="es-ES" baseline="0" dirty="0" smtClean="0"/>
              <a:t> et des </a:t>
            </a:r>
            <a:r>
              <a:rPr lang="es-ES" baseline="0" dirty="0" err="1" smtClean="0"/>
              <a:t>publics</a:t>
            </a:r>
            <a:endParaRPr lang="es-ES" baseline="0" dirty="0" smtClean="0"/>
          </a:p>
          <a:p>
            <a:pPr eaLnBrk="1" hangingPunct="1"/>
            <a:r>
              <a:rPr lang="es-ES" baseline="0" dirty="0" smtClean="0"/>
              <a:t>GIRA PAGINA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377601-CC95-4411-9AD8-696A6C8165C1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723900"/>
            <a:ext cx="5229225" cy="36195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baseline="0" dirty="0" smtClean="0"/>
              <a:t>Quienes somos 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377601-CC95-4411-9AD8-696A6C8165C1}" type="slidenum">
              <a:rPr lang="es-ES" smtClean="0"/>
              <a:pPr/>
              <a:t>3</a:t>
            </a:fld>
            <a:endParaRPr lang="es-E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723900"/>
            <a:ext cx="5229225" cy="36195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/>
              <a:t>En </a:t>
            </a:r>
            <a:r>
              <a:rPr lang="it-IT" dirty="0" err="1" smtClean="0"/>
              <a:t>qué</a:t>
            </a:r>
            <a:r>
              <a:rPr lang="it-IT" dirty="0" smtClean="0"/>
              <a:t> </a:t>
            </a:r>
            <a:r>
              <a:rPr lang="it-IT" dirty="0" err="1" smtClean="0"/>
              <a:t>ámbito</a:t>
            </a:r>
            <a:r>
              <a:rPr lang="it-IT" baseline="0" dirty="0" smtClean="0"/>
              <a:t> de </a:t>
            </a:r>
            <a:r>
              <a:rPr lang="it-IT" baseline="0" dirty="0" err="1" smtClean="0"/>
              <a:t>salud</a:t>
            </a:r>
            <a:r>
              <a:rPr lang="it-IT" baseline="0" dirty="0" smtClean="0"/>
              <a:t> nos </a:t>
            </a:r>
            <a:r>
              <a:rPr lang="it-IT" baseline="0" dirty="0" err="1" smtClean="0"/>
              <a:t>movemos</a:t>
            </a:r>
            <a:r>
              <a:rPr lang="it-IT" baseline="0" dirty="0" smtClean="0"/>
              <a:t>?</a:t>
            </a:r>
          </a:p>
          <a:p>
            <a:pPr eaLnBrk="1" hangingPunct="1"/>
            <a:r>
              <a:rPr lang="it-IT" baseline="0" dirty="0" err="1" smtClean="0"/>
              <a:t>Datos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epidemiologicos</a:t>
            </a:r>
            <a:r>
              <a:rPr lang="it-IT" baseline="0" dirty="0" smtClean="0"/>
              <a:t> </a:t>
            </a:r>
            <a:endParaRPr lang="it-IT" dirty="0" smtClean="0"/>
          </a:p>
          <a:p>
            <a:pPr eaLnBrk="1" hangingPunct="1"/>
            <a:endParaRPr lang="it-IT" dirty="0" smtClean="0"/>
          </a:p>
          <a:p>
            <a:pPr eaLnBrk="1" hangingPunct="1"/>
            <a:r>
              <a:rPr lang="it-IT" dirty="0" smtClean="0"/>
              <a:t>Si </a:t>
            </a:r>
            <a:r>
              <a:rPr lang="it-IT" dirty="0" smtClean="0"/>
              <a:t>stima che nei 27 Paesi dell’Europa siano oltre 36 milioni le persone che soffrono di incontinenza; il 60% sono donne.</a:t>
            </a:r>
            <a:endParaRPr lang="es-ES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377601-CC95-4411-9AD8-696A6C8165C1}" type="slidenum">
              <a:rPr lang="es-ES" smtClean="0"/>
              <a:pPr/>
              <a:t>4</a:t>
            </a:fld>
            <a:endParaRPr lang="es-E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723900"/>
            <a:ext cx="5229225" cy="36195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baseline="0" dirty="0" smtClean="0"/>
              <a:t>El abanico de enfermedades y patologías crónicas </a:t>
            </a:r>
            <a:r>
              <a:rPr lang="es-ES" baseline="0" dirty="0" smtClean="0">
                <a:sym typeface="Wingdings"/>
              </a:rPr>
              <a:t>&gt;&gt;&gt; </a:t>
            </a:r>
            <a:r>
              <a:rPr lang="es-ES" b="1" baseline="0" dirty="0" smtClean="0">
                <a:sym typeface="Wingdings"/>
              </a:rPr>
              <a:t>relacionado con el dolor pélvico crónico</a:t>
            </a:r>
          </a:p>
          <a:p>
            <a:pPr eaLnBrk="1" hangingPunct="1"/>
            <a:endParaRPr lang="es-ES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377601-CC95-4411-9AD8-696A6C8165C1}" type="slidenum">
              <a:rPr lang="es-ES" smtClean="0"/>
              <a:pPr/>
              <a:t>5</a:t>
            </a:fld>
            <a:endParaRPr lang="es-E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723900"/>
            <a:ext cx="5229225" cy="36195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baseline="0" dirty="0" smtClean="0"/>
              <a:t>Qué hacemos</a:t>
            </a:r>
          </a:p>
          <a:p>
            <a:pPr eaLnBrk="1" hangingPunct="1"/>
            <a:endParaRPr lang="es-ES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377601-CC95-4411-9AD8-696A6C8165C1}" type="slidenum">
              <a:rPr lang="es-ES" smtClean="0"/>
              <a:pPr/>
              <a:t>6</a:t>
            </a:fld>
            <a:endParaRPr lang="es-E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723900"/>
            <a:ext cx="5229225" cy="36195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baseline="0" dirty="0" err="1" smtClean="0"/>
              <a:t>World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Incontinence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Week</a:t>
            </a:r>
            <a:r>
              <a:rPr lang="es-ES" baseline="0" dirty="0" smtClean="0"/>
              <a:t> 2018</a:t>
            </a:r>
          </a:p>
          <a:p>
            <a:pPr eaLnBrk="1" hangingPunct="1"/>
            <a:endParaRPr lang="es-ES" baseline="0" dirty="0" smtClean="0"/>
          </a:p>
          <a:p>
            <a:pPr eaLnBrk="1" hangingPunct="1"/>
            <a:endParaRPr lang="es-ES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377601-CC95-4411-9AD8-696A6C8165C1}" type="slidenum">
              <a:rPr lang="es-ES" smtClean="0"/>
              <a:pPr/>
              <a:t>7</a:t>
            </a:fld>
            <a:endParaRPr lang="es-E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723900"/>
            <a:ext cx="5229225" cy="36195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baseline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377601-CC95-4411-9AD8-696A6C8165C1}" type="slidenum">
              <a:rPr lang="es-ES" smtClean="0"/>
              <a:pPr/>
              <a:t>8</a:t>
            </a:fld>
            <a:endParaRPr lang="es-E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723900"/>
            <a:ext cx="5229225" cy="36195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baseline="0" dirty="0" smtClean="0"/>
              <a:t>Con quien lo hacemos</a:t>
            </a:r>
          </a:p>
          <a:p>
            <a:pPr eaLnBrk="1" hangingPunct="1"/>
            <a:endParaRPr lang="es-ES" baseline="0" dirty="0" smtClean="0"/>
          </a:p>
          <a:p>
            <a:pPr eaLnBrk="1" hangingPunct="1"/>
            <a:r>
              <a:rPr lang="es-ES" baseline="0" dirty="0" smtClean="0"/>
              <a:t>EPF</a:t>
            </a:r>
          </a:p>
          <a:p>
            <a:pPr eaLnBrk="1" hangingPunct="1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European</a:t>
            </a:r>
            <a:r>
              <a:rPr lang="es-ES" dirty="0" smtClean="0"/>
              <a:t> </a:t>
            </a:r>
            <a:r>
              <a:rPr lang="es-ES" dirty="0" err="1" smtClean="0"/>
              <a:t>Patients</a:t>
            </a:r>
            <a:r>
              <a:rPr lang="es-ES" dirty="0" smtClean="0"/>
              <a:t>’ </a:t>
            </a:r>
            <a:r>
              <a:rPr lang="es-ES" dirty="0" err="1" smtClean="0"/>
              <a:t>Forum</a:t>
            </a:r>
            <a:r>
              <a:rPr lang="es-ES" dirty="0" smtClean="0"/>
              <a:t> (EPF)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umbrella</a:t>
            </a:r>
            <a:r>
              <a:rPr lang="es-ES" dirty="0" smtClean="0"/>
              <a:t> </a:t>
            </a:r>
            <a:r>
              <a:rPr lang="es-ES" dirty="0" err="1" smtClean="0"/>
              <a:t>organisation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works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patients</a:t>
            </a:r>
            <a:r>
              <a:rPr lang="es-ES" dirty="0" smtClean="0"/>
              <a:t>’ </a:t>
            </a:r>
            <a:r>
              <a:rPr lang="es-ES" dirty="0" err="1" smtClean="0"/>
              <a:t>groups</a:t>
            </a:r>
            <a:r>
              <a:rPr lang="es-ES" dirty="0" smtClean="0"/>
              <a:t> in </a:t>
            </a:r>
            <a:r>
              <a:rPr lang="es-ES" dirty="0" err="1" smtClean="0"/>
              <a:t>public</a:t>
            </a:r>
            <a:r>
              <a:rPr lang="es-ES" dirty="0" smtClean="0"/>
              <a:t> </a:t>
            </a:r>
            <a:r>
              <a:rPr lang="es-ES" dirty="0" err="1" smtClean="0"/>
              <a:t>health</a:t>
            </a:r>
            <a:r>
              <a:rPr lang="es-ES" dirty="0" smtClean="0"/>
              <a:t> and </a:t>
            </a:r>
            <a:r>
              <a:rPr lang="es-ES" dirty="0" err="1" smtClean="0"/>
              <a:t>health</a:t>
            </a:r>
            <a:r>
              <a:rPr lang="es-ES" dirty="0" smtClean="0"/>
              <a:t> </a:t>
            </a:r>
            <a:r>
              <a:rPr lang="es-ES" dirty="0" err="1" smtClean="0"/>
              <a:t>advocacy</a:t>
            </a:r>
            <a:r>
              <a:rPr lang="es-ES" dirty="0" smtClean="0"/>
              <a:t> </a:t>
            </a:r>
            <a:r>
              <a:rPr lang="es-ES" dirty="0" err="1" smtClean="0"/>
              <a:t>across</a:t>
            </a:r>
            <a:r>
              <a:rPr lang="es-ES" dirty="0" smtClean="0"/>
              <a:t> </a:t>
            </a:r>
            <a:r>
              <a:rPr lang="es-ES" dirty="0" err="1" smtClean="0"/>
              <a:t>Europe</a:t>
            </a:r>
            <a:r>
              <a:rPr lang="es-ES" dirty="0" smtClean="0"/>
              <a:t>.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members</a:t>
            </a:r>
            <a:r>
              <a:rPr lang="es-ES" dirty="0" smtClean="0"/>
              <a:t> </a:t>
            </a:r>
            <a:r>
              <a:rPr lang="es-ES" dirty="0" err="1" smtClean="0"/>
              <a:t>represent</a:t>
            </a:r>
            <a:r>
              <a:rPr lang="es-ES" dirty="0" smtClean="0"/>
              <a:t> </a:t>
            </a:r>
            <a:r>
              <a:rPr lang="es-ES" dirty="0" err="1" smtClean="0"/>
              <a:t>specific</a:t>
            </a:r>
            <a:r>
              <a:rPr lang="es-ES" dirty="0" smtClean="0"/>
              <a:t> </a:t>
            </a:r>
            <a:r>
              <a:rPr lang="es-ES" dirty="0" err="1" smtClean="0"/>
              <a:t>chronic</a:t>
            </a:r>
            <a:r>
              <a:rPr lang="es-ES" dirty="0" smtClean="0"/>
              <a:t> </a:t>
            </a:r>
            <a:r>
              <a:rPr lang="es-ES" dirty="0" err="1" smtClean="0"/>
              <a:t>disease</a:t>
            </a:r>
            <a:r>
              <a:rPr lang="es-ES" dirty="0" smtClean="0"/>
              <a:t> </a:t>
            </a:r>
            <a:r>
              <a:rPr lang="es-ES" dirty="0" err="1" smtClean="0"/>
              <a:t>groups</a:t>
            </a:r>
            <a:r>
              <a:rPr lang="es-ES" dirty="0" smtClean="0"/>
              <a:t> at EU </a:t>
            </a:r>
            <a:r>
              <a:rPr lang="es-ES" dirty="0" err="1" smtClean="0"/>
              <a:t>level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are </a:t>
            </a:r>
            <a:r>
              <a:rPr lang="es-ES" dirty="0" err="1" smtClean="0"/>
              <a:t>national</a:t>
            </a:r>
            <a:r>
              <a:rPr lang="es-ES" dirty="0" smtClean="0"/>
              <a:t> </a:t>
            </a:r>
            <a:r>
              <a:rPr lang="es-ES" dirty="0" err="1" smtClean="0"/>
              <a:t>coalitions</a:t>
            </a:r>
            <a:r>
              <a:rPr lang="es-ES" dirty="0" smtClean="0"/>
              <a:t> of </a:t>
            </a:r>
            <a:r>
              <a:rPr lang="es-ES" dirty="0" err="1" smtClean="0"/>
              <a:t>patients</a:t>
            </a:r>
            <a:r>
              <a:rPr lang="es-ES" dirty="0" smtClean="0"/>
              <a:t>.</a:t>
            </a:r>
            <a:endParaRPr lang="es-ES" baseline="0" dirty="0" smtClean="0"/>
          </a:p>
          <a:p>
            <a:pPr eaLnBrk="1" hangingPunct="1"/>
            <a:r>
              <a:rPr lang="es-ES" baseline="0" dirty="0" err="1" smtClean="0"/>
              <a:t>member</a:t>
            </a:r>
            <a:endParaRPr lang="es-E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7 26/27 April: 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EPF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Capacity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-building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module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Bratislava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Governance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Leadership </a:t>
            </a:r>
          </a:p>
          <a:p>
            <a:pPr eaLnBrk="1" hangingPunct="1"/>
            <a:endParaRPr lang="es-ES" baseline="0" dirty="0" smtClean="0"/>
          </a:p>
          <a:p>
            <a:pPr eaLnBrk="1" hangingPunct="1"/>
            <a:r>
              <a:rPr lang="es-ES" baseline="0" dirty="0" smtClean="0"/>
              <a:t>ICS</a:t>
            </a:r>
          </a:p>
          <a:p>
            <a:pPr eaLnBrk="1" hangingPunct="1"/>
            <a:r>
              <a:rPr lang="es-ES" baseline="0" dirty="0" err="1" smtClean="0"/>
              <a:t>Member</a:t>
            </a:r>
            <a:endParaRPr lang="es-ES" baseline="0" dirty="0" smtClean="0"/>
          </a:p>
          <a:p>
            <a:pPr eaLnBrk="1" hangingPunct="1"/>
            <a:r>
              <a:rPr lang="es-ES" baseline="0" dirty="0" err="1" smtClean="0"/>
              <a:t>MoU</a:t>
            </a:r>
            <a:r>
              <a:rPr lang="es-ES" baseline="0" dirty="0" smtClean="0"/>
              <a:t> </a:t>
            </a:r>
            <a:r>
              <a:rPr lang="es-ES" baseline="0" dirty="0" smtClean="0"/>
              <a:t>M de entendimiento</a:t>
            </a:r>
            <a:endParaRPr lang="es-ES" baseline="0" dirty="0" smtClean="0"/>
          </a:p>
          <a:p>
            <a:pPr eaLnBrk="1" hangingPunct="1"/>
            <a:endParaRPr lang="es-ES" baseline="0" dirty="0" smtClean="0"/>
          </a:p>
          <a:p>
            <a:pPr eaLnBrk="1" hangingPunct="1"/>
            <a:endParaRPr lang="es-ES" baseline="0" dirty="0" smtClean="0"/>
          </a:p>
          <a:p>
            <a:pPr eaLnBrk="1" hangingPunct="1"/>
            <a:r>
              <a:rPr lang="es-ES" baseline="0" dirty="0" smtClean="0"/>
              <a:t>EPFIA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6 25th April: 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EFPIA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Health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Data Kick-off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meeeting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(TC)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member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eaLnBrk="1" hangingPunct="1"/>
            <a:endParaRPr lang="es-ES" baseline="0" dirty="0" smtClean="0"/>
          </a:p>
          <a:p>
            <a:pPr eaLnBrk="1" hangingPunct="1"/>
            <a:endParaRPr lang="es-ES" baseline="0" dirty="0" smtClean="0"/>
          </a:p>
          <a:p>
            <a:r>
              <a:rPr lang="es-ES" dirty="0" smtClean="0"/>
              <a:t>PARADIGM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public-private</a:t>
            </a:r>
            <a:r>
              <a:rPr lang="es-ES" dirty="0" smtClean="0"/>
              <a:t> </a:t>
            </a:r>
            <a:r>
              <a:rPr lang="es-ES" dirty="0" err="1" smtClean="0"/>
              <a:t>partnership</a:t>
            </a:r>
            <a:r>
              <a:rPr lang="es-ES" dirty="0" smtClean="0"/>
              <a:t> and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co</a:t>
            </a:r>
            <a:r>
              <a:rPr lang="es-ES" dirty="0" smtClean="0"/>
              <a:t>-lead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European</a:t>
            </a:r>
            <a:r>
              <a:rPr lang="es-ES" dirty="0" smtClean="0"/>
              <a:t> </a:t>
            </a:r>
            <a:r>
              <a:rPr lang="es-ES" dirty="0" err="1" smtClean="0"/>
              <a:t>Patients</a:t>
            </a:r>
            <a:r>
              <a:rPr lang="es-ES" dirty="0" smtClean="0"/>
              <a:t>’ </a:t>
            </a:r>
            <a:r>
              <a:rPr lang="es-ES" dirty="0" err="1" smtClean="0"/>
              <a:t>Forum</a:t>
            </a:r>
            <a:r>
              <a:rPr lang="es-ES" dirty="0" smtClean="0"/>
              <a:t> and EFPIA.</a:t>
            </a:r>
          </a:p>
          <a:p>
            <a:r>
              <a:rPr lang="es-ES" dirty="0" err="1" smtClean="0"/>
              <a:t>PARADIGM’s</a:t>
            </a:r>
            <a:r>
              <a:rPr lang="es-ES" dirty="0" smtClean="0"/>
              <a:t> </a:t>
            </a:r>
            <a:r>
              <a:rPr lang="es-ES" dirty="0" err="1" smtClean="0"/>
              <a:t>mission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provide</a:t>
            </a:r>
            <a:r>
              <a:rPr lang="es-ES" dirty="0" smtClean="0"/>
              <a:t> a </a:t>
            </a:r>
            <a:r>
              <a:rPr lang="es-ES" dirty="0" err="1" smtClean="0"/>
              <a:t>unique</a:t>
            </a:r>
            <a:r>
              <a:rPr lang="es-ES" dirty="0" smtClean="0"/>
              <a:t> </a:t>
            </a:r>
            <a:r>
              <a:rPr lang="es-ES" dirty="0" err="1" smtClean="0"/>
              <a:t>framework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enables</a:t>
            </a:r>
            <a:r>
              <a:rPr lang="es-ES" dirty="0" smtClean="0"/>
              <a:t> </a:t>
            </a:r>
            <a:r>
              <a:rPr lang="es-ES" dirty="0" err="1" smtClean="0"/>
              <a:t>structured</a:t>
            </a:r>
            <a:r>
              <a:rPr lang="es-ES" dirty="0" smtClean="0"/>
              <a:t>, </a:t>
            </a:r>
            <a:r>
              <a:rPr lang="es-ES" dirty="0" err="1" smtClean="0"/>
              <a:t>effective</a:t>
            </a:r>
            <a:r>
              <a:rPr lang="es-ES" dirty="0" smtClean="0"/>
              <a:t>, </a:t>
            </a:r>
            <a:r>
              <a:rPr lang="es-ES" dirty="0" err="1" smtClean="0"/>
              <a:t>meaningful</a:t>
            </a:r>
            <a:r>
              <a:rPr lang="es-ES" dirty="0" smtClean="0"/>
              <a:t>, </a:t>
            </a:r>
            <a:r>
              <a:rPr lang="es-ES" dirty="0" err="1" smtClean="0"/>
              <a:t>ethical</a:t>
            </a:r>
            <a:r>
              <a:rPr lang="es-ES" dirty="0" smtClean="0"/>
              <a:t>, </a:t>
            </a:r>
            <a:r>
              <a:rPr lang="es-ES" dirty="0" err="1" smtClean="0"/>
              <a:t>innovative</a:t>
            </a:r>
            <a:r>
              <a:rPr lang="es-ES" dirty="0" smtClean="0"/>
              <a:t>, and </a:t>
            </a:r>
            <a:r>
              <a:rPr lang="es-ES" dirty="0" err="1" smtClean="0"/>
              <a:t>sustainable</a:t>
            </a:r>
            <a:r>
              <a:rPr lang="es-ES" dirty="0" smtClean="0"/>
              <a:t> </a:t>
            </a:r>
            <a:r>
              <a:rPr lang="es-ES" dirty="0" err="1" smtClean="0"/>
              <a:t>patient</a:t>
            </a:r>
            <a:r>
              <a:rPr lang="es-ES" dirty="0" smtClean="0"/>
              <a:t> </a:t>
            </a:r>
            <a:r>
              <a:rPr lang="es-ES" dirty="0" err="1" smtClean="0"/>
              <a:t>engagement</a:t>
            </a:r>
            <a:r>
              <a:rPr lang="es-ES" dirty="0" smtClean="0"/>
              <a:t> (PE) and </a:t>
            </a:r>
            <a:r>
              <a:rPr lang="es-ES" dirty="0" err="1" smtClean="0"/>
              <a:t>demonstrates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‘</a:t>
            </a:r>
            <a:r>
              <a:rPr lang="es-ES" dirty="0" err="1" smtClean="0"/>
              <a:t>return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engagement</a:t>
            </a:r>
            <a:r>
              <a:rPr lang="es-ES" dirty="0" smtClean="0"/>
              <a:t>’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players</a:t>
            </a:r>
            <a:r>
              <a:rPr lang="es-ES" dirty="0" smtClean="0"/>
              <a:t>.</a:t>
            </a:r>
          </a:p>
          <a:p>
            <a:pPr eaLnBrk="1" hangingPunct="1"/>
            <a:endParaRPr lang="es-E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WFIP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now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represented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within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Ethics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Experts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WOrking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group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part of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newly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inaugurated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IMI PARADIGM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project</a:t>
            </a:r>
            <a:r>
              <a:rPr lang="it-IT" dirty="0" smtClean="0">
                <a:effectLst/>
              </a:rPr>
              <a:t> </a:t>
            </a:r>
            <a:endParaRPr lang="it-IT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eaLnBrk="1" hangingPunct="1"/>
            <a:endParaRPr lang="es-ES" baseline="0" dirty="0" smtClean="0"/>
          </a:p>
          <a:p>
            <a:pPr eaLnBrk="1" hangingPunct="1"/>
            <a:r>
              <a:rPr lang="es-ES" baseline="0" dirty="0" smtClean="0"/>
              <a:t>GFI</a:t>
            </a:r>
          </a:p>
          <a:p>
            <a:pPr eaLnBrk="1" hangingPunct="1"/>
            <a:endParaRPr lang="es-ES" baseline="0" dirty="0" smtClean="0"/>
          </a:p>
          <a:p>
            <a:pPr eaLnBrk="1" hangingPunct="1"/>
            <a:endParaRPr lang="es-ES" baseline="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377601-CC95-4411-9AD8-696A6C8165C1}" type="slidenum">
              <a:rPr lang="es-ES" smtClean="0"/>
              <a:pPr/>
              <a:t>9</a:t>
            </a:fld>
            <a:endParaRPr lang="es-E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723900"/>
            <a:ext cx="5229225" cy="36195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dirty="0" smtClean="0">
                <a:effectLst/>
              </a:rPr>
              <a:t>PACT </a:t>
            </a:r>
          </a:p>
          <a:p>
            <a:r>
              <a:rPr lang="it-IT" dirty="0" smtClean="0">
                <a:effectLst/>
              </a:rPr>
              <a:t>The </a:t>
            </a:r>
            <a:r>
              <a:rPr lang="it-IT" dirty="0" err="1" smtClean="0">
                <a:effectLst/>
              </a:rPr>
              <a:t>Patient</a:t>
            </a:r>
            <a:r>
              <a:rPr lang="it-IT" dirty="0" smtClean="0">
                <a:effectLst/>
              </a:rPr>
              <a:t> Access Partnership (PACT) </a:t>
            </a:r>
            <a:r>
              <a:rPr lang="it-IT" dirty="0" err="1" smtClean="0">
                <a:effectLst/>
              </a:rPr>
              <a:t>is</a:t>
            </a:r>
            <a:r>
              <a:rPr lang="it-IT" dirty="0" smtClean="0">
                <a:effectLst/>
              </a:rPr>
              <a:t> a </a:t>
            </a:r>
            <a:r>
              <a:rPr lang="it-IT" dirty="0" err="1" smtClean="0">
                <a:effectLst/>
              </a:rPr>
              <a:t>patient</a:t>
            </a:r>
            <a:r>
              <a:rPr lang="it-IT" dirty="0" smtClean="0">
                <a:effectLst/>
              </a:rPr>
              <a:t>-led multi-stakeholder network </a:t>
            </a:r>
            <a:r>
              <a:rPr lang="it-IT" dirty="0" err="1" smtClean="0">
                <a:effectLst/>
              </a:rPr>
              <a:t>bringing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together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patients</a:t>
            </a:r>
            <a:r>
              <a:rPr lang="it-IT" dirty="0" smtClean="0">
                <a:effectLst/>
              </a:rPr>
              <a:t>, the </a:t>
            </a:r>
            <a:r>
              <a:rPr lang="it-IT" dirty="0" err="1" smtClean="0">
                <a:effectLst/>
              </a:rPr>
              <a:t>medical</a:t>
            </a:r>
            <a:r>
              <a:rPr lang="it-IT" dirty="0" smtClean="0">
                <a:effectLst/>
              </a:rPr>
              <a:t> and public </a:t>
            </a:r>
            <a:r>
              <a:rPr lang="it-IT" dirty="0" err="1" smtClean="0">
                <a:effectLst/>
              </a:rPr>
              <a:t>health</a:t>
            </a:r>
            <a:r>
              <a:rPr lang="it-IT" dirty="0" smtClean="0">
                <a:effectLst/>
              </a:rPr>
              <a:t> community, </a:t>
            </a:r>
            <a:r>
              <a:rPr lang="it-IT" dirty="0" err="1" smtClean="0">
                <a:effectLst/>
              </a:rPr>
              <a:t>industry</a:t>
            </a:r>
            <a:r>
              <a:rPr lang="it-IT" dirty="0" smtClean="0">
                <a:effectLst/>
              </a:rPr>
              <a:t> and the </a:t>
            </a:r>
            <a:r>
              <a:rPr lang="it-IT" dirty="0" err="1" smtClean="0">
                <a:effectLst/>
              </a:rPr>
              <a:t>European</a:t>
            </a:r>
            <a:r>
              <a:rPr lang="it-IT" dirty="0" smtClean="0">
                <a:effectLst/>
              </a:rPr>
              <a:t> and </a:t>
            </a:r>
            <a:r>
              <a:rPr lang="it-IT" dirty="0" err="1" smtClean="0">
                <a:effectLst/>
              </a:rPr>
              <a:t>member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states</a:t>
            </a:r>
            <a:r>
              <a:rPr lang="it-IT" dirty="0" smtClean="0">
                <a:effectLst/>
              </a:rPr>
              <a:t> policy </a:t>
            </a:r>
            <a:r>
              <a:rPr lang="it-IT" dirty="0" err="1" smtClean="0">
                <a:effectLst/>
              </a:rPr>
              <a:t>makers</a:t>
            </a:r>
            <a:r>
              <a:rPr lang="it-IT" dirty="0" smtClean="0">
                <a:effectLst/>
              </a:rPr>
              <a:t> and </a:t>
            </a:r>
            <a:r>
              <a:rPr lang="it-IT" dirty="0" err="1" smtClean="0">
                <a:effectLst/>
              </a:rPr>
              <a:t>institutions</a:t>
            </a:r>
            <a:r>
              <a:rPr lang="it-IT" dirty="0" smtClean="0">
                <a:effectLst/>
              </a:rPr>
              <a:t>, in </a:t>
            </a:r>
            <a:r>
              <a:rPr lang="it-IT" dirty="0" err="1" smtClean="0">
                <a:effectLst/>
              </a:rPr>
              <a:t>order</a:t>
            </a:r>
            <a:r>
              <a:rPr lang="it-IT" dirty="0" smtClean="0">
                <a:effectLst/>
              </a:rPr>
              <a:t> to </a:t>
            </a:r>
            <a:r>
              <a:rPr lang="it-IT" dirty="0" err="1" smtClean="0">
                <a:effectLst/>
              </a:rPr>
              <a:t>develop</a:t>
            </a:r>
            <a:r>
              <a:rPr lang="it-IT" dirty="0" smtClean="0">
                <a:effectLst/>
              </a:rPr>
              <a:t> and </a:t>
            </a:r>
            <a:r>
              <a:rPr lang="it-IT" dirty="0" err="1" smtClean="0">
                <a:effectLst/>
              </a:rPr>
              <a:t>move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forward</a:t>
            </a:r>
            <a:r>
              <a:rPr lang="it-IT" dirty="0" smtClean="0">
                <a:effectLst/>
              </a:rPr>
              <a:t> on innovative </a:t>
            </a:r>
            <a:r>
              <a:rPr lang="it-IT" dirty="0" err="1" smtClean="0">
                <a:effectLst/>
              </a:rPr>
              <a:t>solutions</a:t>
            </a:r>
            <a:r>
              <a:rPr lang="it-IT" dirty="0" smtClean="0">
                <a:effectLst/>
              </a:rPr>
              <a:t> to reduce </a:t>
            </a:r>
            <a:r>
              <a:rPr lang="it-IT" dirty="0" err="1" smtClean="0">
                <a:effectLst/>
              </a:rPr>
              <a:t>inequities</a:t>
            </a:r>
            <a:r>
              <a:rPr lang="it-IT" dirty="0" smtClean="0">
                <a:effectLst/>
              </a:rPr>
              <a:t> in </a:t>
            </a:r>
            <a:r>
              <a:rPr lang="it-IT" dirty="0" err="1" smtClean="0">
                <a:effectLst/>
              </a:rPr>
              <a:t>access</a:t>
            </a:r>
            <a:r>
              <a:rPr lang="it-IT" dirty="0" smtClean="0">
                <a:effectLst/>
              </a:rPr>
              <a:t> to </a:t>
            </a:r>
            <a:r>
              <a:rPr lang="it-IT" dirty="0" err="1" smtClean="0">
                <a:effectLst/>
              </a:rPr>
              <a:t>quality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healthcare</a:t>
            </a:r>
            <a:r>
              <a:rPr lang="it-IT" dirty="0" smtClean="0">
                <a:effectLst/>
              </a:rPr>
              <a:t> in the EU.</a:t>
            </a:r>
          </a:p>
          <a:p>
            <a:r>
              <a:rPr lang="it-IT" dirty="0" smtClean="0">
                <a:effectLst/>
              </a:rPr>
              <a:t>The </a:t>
            </a:r>
            <a:r>
              <a:rPr lang="it-IT" dirty="0" err="1" smtClean="0">
                <a:effectLst/>
              </a:rPr>
              <a:t>Patient</a:t>
            </a:r>
            <a:r>
              <a:rPr lang="it-IT" dirty="0" smtClean="0">
                <a:effectLst/>
              </a:rPr>
              <a:t> Access Partnership </a:t>
            </a:r>
            <a:r>
              <a:rPr lang="it-IT" dirty="0" err="1" smtClean="0">
                <a:effectLst/>
              </a:rPr>
              <a:t>is</a:t>
            </a:r>
            <a:r>
              <a:rPr lang="it-IT" dirty="0" smtClean="0">
                <a:effectLst/>
              </a:rPr>
              <a:t> open to </a:t>
            </a:r>
            <a:r>
              <a:rPr lang="it-IT" dirty="0" err="1" smtClean="0">
                <a:effectLst/>
              </a:rPr>
              <a:t>all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stakeholders</a:t>
            </a:r>
            <a:r>
              <a:rPr lang="it-IT" dirty="0" smtClean="0">
                <a:effectLst/>
              </a:rPr>
              <a:t> with an </a:t>
            </a:r>
            <a:r>
              <a:rPr lang="it-IT" dirty="0" err="1" smtClean="0">
                <a:effectLst/>
              </a:rPr>
              <a:t>interest</a:t>
            </a:r>
            <a:r>
              <a:rPr lang="it-IT" dirty="0" smtClean="0">
                <a:effectLst/>
              </a:rPr>
              <a:t> in </a:t>
            </a:r>
            <a:r>
              <a:rPr lang="it-IT" dirty="0" err="1" smtClean="0">
                <a:effectLst/>
              </a:rPr>
              <a:t>health</a:t>
            </a:r>
            <a:r>
              <a:rPr lang="it-IT" dirty="0" smtClean="0">
                <a:effectLst/>
              </a:rPr>
              <a:t> care in the EU.</a:t>
            </a:r>
          </a:p>
          <a:p>
            <a:endParaRPr lang="it-IT" dirty="0" smtClean="0">
              <a:effectLst/>
            </a:endParaRPr>
          </a:p>
          <a:p>
            <a:r>
              <a:rPr lang="it-IT" dirty="0" smtClean="0">
                <a:effectLst/>
              </a:rPr>
              <a:t>ACN</a:t>
            </a:r>
          </a:p>
          <a:p>
            <a:endParaRPr lang="it-IT" dirty="0" smtClean="0">
              <a:effectLst/>
            </a:endParaRPr>
          </a:p>
          <a:p>
            <a:endParaRPr lang="it-IT" dirty="0" smtClean="0">
              <a:effectLst/>
            </a:endParaRPr>
          </a:p>
          <a:p>
            <a:endParaRPr lang="it-IT" dirty="0" smtClean="0">
              <a:effectLst/>
            </a:endParaRPr>
          </a:p>
          <a:p>
            <a:r>
              <a:rPr lang="it-IT" dirty="0" smtClean="0">
                <a:effectLst/>
              </a:rPr>
              <a:t>MEDICINE FOR EUROPE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4 25-27 April 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Medicines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for Europe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Biosimilars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Conference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London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Speaker on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Patient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Engagement +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Patient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Workshop on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Biosimilars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wrapup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of the conference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website for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details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  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http://www.medicinesforeurope.com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 userDrawn="1"/>
        </p:nvCxnSpPr>
        <p:spPr>
          <a:xfrm>
            <a:off x="272480" y="908720"/>
            <a:ext cx="936104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8" y="188641"/>
            <a:ext cx="1675346" cy="4692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istrativeofficer@wfip.org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pn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.png"/><Relationship Id="rId5" Type="http://schemas.openxmlformats.org/officeDocument/2006/relationships/package" Target="../embeddings/Documento_di_Microsoft_Word1.docx"/><Relationship Id="rId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jpg"/><Relationship Id="rId5" Type="http://schemas.openxmlformats.org/officeDocument/2006/relationships/image" Target="../media/image17.gif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5889104" y="2189182"/>
            <a:ext cx="374441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World </a:t>
            </a:r>
            <a:r>
              <a:rPr lang="fr-FR" sz="1600" b="1" dirty="0" err="1" smtClean="0"/>
              <a:t>Federation</a:t>
            </a:r>
            <a:r>
              <a:rPr lang="fr-FR" sz="1600" b="1" dirty="0" smtClean="0"/>
              <a:t> for Incontinence and </a:t>
            </a:r>
            <a:r>
              <a:rPr lang="fr-FR" sz="1600" b="1" dirty="0" err="1" smtClean="0"/>
              <a:t>Pelvic</a:t>
            </a:r>
            <a:r>
              <a:rPr lang="fr-FR" sz="1600" b="1" dirty="0" smtClean="0"/>
              <a:t> Pain - WFIP</a:t>
            </a:r>
          </a:p>
          <a:p>
            <a:pPr algn="ctr"/>
            <a:endParaRPr lang="fr-FR" sz="1600" b="1" dirty="0" smtClean="0"/>
          </a:p>
          <a:p>
            <a:pPr algn="ctr"/>
            <a:r>
              <a:rPr lang="fr-FR" sz="1600" b="1" dirty="0" err="1" smtClean="0"/>
              <a:t>Presencia</a:t>
            </a:r>
            <a:r>
              <a:rPr lang="fr-FR" sz="1600" b="1" dirty="0" smtClean="0"/>
              <a:t>, </a:t>
            </a:r>
            <a:r>
              <a:rPr lang="fr-FR" sz="1600" b="1" dirty="0" err="1" smtClean="0"/>
              <a:t>experiencia</a:t>
            </a:r>
            <a:r>
              <a:rPr lang="fr-FR" sz="1600" b="1" dirty="0" smtClean="0"/>
              <a:t> y </a:t>
            </a:r>
            <a:r>
              <a:rPr lang="fr-FR" sz="1600" b="1" dirty="0" err="1" smtClean="0"/>
              <a:t>prácticas</a:t>
            </a:r>
            <a:r>
              <a:rPr lang="fr-FR" sz="1600" b="1" dirty="0" smtClean="0"/>
              <a:t> en </a:t>
            </a:r>
            <a:r>
              <a:rPr lang="fr-FR" sz="1600" b="1" dirty="0" err="1" smtClean="0"/>
              <a:t>contextos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internacionales</a:t>
            </a:r>
            <a:endParaRPr lang="fr-FR" sz="1600" b="1" dirty="0" smtClean="0"/>
          </a:p>
          <a:p>
            <a:pPr algn="ctr"/>
            <a:endParaRPr lang="fr-FR" sz="1600" b="1" dirty="0" smtClean="0"/>
          </a:p>
        </p:txBody>
      </p:sp>
      <p:sp>
        <p:nvSpPr>
          <p:cNvPr id="9" name="Rettangolo 8"/>
          <p:cNvSpPr/>
          <p:nvPr/>
        </p:nvSpPr>
        <p:spPr>
          <a:xfrm>
            <a:off x="8049344" y="188640"/>
            <a:ext cx="1784648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128464" y="5085184"/>
            <a:ext cx="9505056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3 CuadroTexto"/>
          <p:cNvSpPr txBox="1"/>
          <p:nvPr/>
        </p:nvSpPr>
        <p:spPr>
          <a:xfrm>
            <a:off x="7113240" y="314072"/>
            <a:ext cx="2430185" cy="73866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Tw Cen MT"/>
              </a:rPr>
              <a:t>Gloria Romanello - WFIP</a:t>
            </a:r>
          </a:p>
          <a:p>
            <a:pPr algn="ctr"/>
            <a:r>
              <a:rPr lang="en-GB" sz="14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Tw Cen MT"/>
                <a:hlinkClick r:id="rId3"/>
              </a:rPr>
              <a:t>administrativeofficer@wfip.org</a:t>
            </a:r>
            <a:endParaRPr lang="en-GB" sz="1400" dirty="0" smtClean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  <a:cs typeface="Tw Cen MT"/>
            </a:endParaRPr>
          </a:p>
          <a:p>
            <a:pPr algn="ctr"/>
            <a:endParaRPr lang="en-GB" sz="1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  <a:cs typeface="Tw Cen M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48744" y="5715253"/>
            <a:ext cx="6840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 err="1"/>
              <a:t>Making</a:t>
            </a:r>
            <a:r>
              <a:rPr lang="fr-FR" sz="1400" i="1" dirty="0"/>
              <a:t> visible the invisible on </a:t>
            </a:r>
            <a:r>
              <a:rPr lang="fr-FR" sz="1400" i="1" dirty="0" err="1"/>
              <a:t>Chronic</a:t>
            </a:r>
            <a:r>
              <a:rPr lang="fr-FR" sz="1400" i="1" dirty="0"/>
              <a:t> Pain: </a:t>
            </a:r>
            <a:r>
              <a:rPr lang="fr-FR" sz="1400" i="1" dirty="0" smtClean="0"/>
              <a:t>sharing </a:t>
            </a:r>
            <a:r>
              <a:rPr lang="fr-FR" sz="1400" i="1" dirty="0" err="1"/>
              <a:t>successful</a:t>
            </a:r>
            <a:r>
              <a:rPr lang="fr-FR" sz="1400" i="1" dirty="0"/>
              <a:t> </a:t>
            </a:r>
            <a:r>
              <a:rPr lang="fr-FR" sz="1400" i="1" dirty="0" err="1"/>
              <a:t>experiences</a:t>
            </a:r>
            <a:r>
              <a:rPr lang="fr-FR" sz="1400" i="1" dirty="0"/>
              <a:t> </a:t>
            </a:r>
            <a:r>
              <a:rPr lang="fr-FR" sz="1400" i="1" dirty="0" err="1"/>
              <a:t>from</a:t>
            </a:r>
            <a:r>
              <a:rPr lang="fr-FR" sz="1400" i="1" dirty="0"/>
              <a:t> Spain to </a:t>
            </a:r>
            <a:r>
              <a:rPr lang="fr-FR" sz="1400" i="1" dirty="0" smtClean="0"/>
              <a:t>Europe</a:t>
            </a:r>
          </a:p>
          <a:p>
            <a:pPr algn="r"/>
            <a:r>
              <a:rPr lang="fr-FR" sz="1400" i="1" dirty="0"/>
              <a:t>IV </a:t>
            </a:r>
            <a:r>
              <a:rPr lang="fr-FR" sz="1400" i="1" dirty="0" err="1"/>
              <a:t>edition</a:t>
            </a:r>
            <a:r>
              <a:rPr lang="fr-FR" sz="1400" i="1" dirty="0"/>
              <a:t> of the “SINE DOLORE WORLD PARK"</a:t>
            </a:r>
            <a:endParaRPr lang="fr-FR" sz="1400" i="1" dirty="0" smtClean="0"/>
          </a:p>
          <a:p>
            <a:pPr algn="r"/>
            <a:r>
              <a:rPr lang="fr-FR" sz="1400" i="1" dirty="0" smtClean="0"/>
              <a:t>Mahon, </a:t>
            </a:r>
            <a:r>
              <a:rPr lang="fr-FR" sz="1400" i="1" dirty="0" err="1" smtClean="0"/>
              <a:t>Isla</a:t>
            </a:r>
            <a:r>
              <a:rPr lang="fr-FR" sz="1400" i="1" dirty="0" smtClean="0"/>
              <a:t> de </a:t>
            </a:r>
            <a:r>
              <a:rPr lang="fr-FR" sz="1400" i="1" dirty="0" err="1" smtClean="0"/>
              <a:t>Menorca</a:t>
            </a:r>
            <a:r>
              <a:rPr lang="fr-FR" sz="1400" i="1" dirty="0" smtClean="0"/>
              <a:t> (España),  6 de Maio de 2018</a:t>
            </a:r>
            <a:endParaRPr lang="fr-FR" sz="1400" i="1" dirty="0"/>
          </a:p>
        </p:txBody>
      </p:sp>
      <p:pic>
        <p:nvPicPr>
          <p:cNvPr id="3" name="Immagine 2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3" y="2060848"/>
            <a:ext cx="4572000" cy="1778000"/>
          </a:xfrm>
          <a:prstGeom prst="rect">
            <a:avLst/>
          </a:prstGeom>
        </p:spPr>
      </p:pic>
      <p:cxnSp>
        <p:nvCxnSpPr>
          <p:cNvPr id="17" name="Connettore 1 16"/>
          <p:cNvCxnSpPr/>
          <p:nvPr/>
        </p:nvCxnSpPr>
        <p:spPr>
          <a:xfrm>
            <a:off x="128464" y="908720"/>
            <a:ext cx="9505056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magine 19" descr="save_the_date_6-5-2018-6bb1959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5157192"/>
            <a:ext cx="1728192" cy="16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1548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8049344" y="188640"/>
            <a:ext cx="1784648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76736" y="1412776"/>
            <a:ext cx="4680520" cy="44644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ttangolo 3"/>
          <p:cNvSpPr/>
          <p:nvPr/>
        </p:nvSpPr>
        <p:spPr>
          <a:xfrm>
            <a:off x="0" y="5877272"/>
            <a:ext cx="9993560" cy="980728"/>
          </a:xfrm>
          <a:prstGeom prst="rect">
            <a:avLst/>
          </a:prstGeom>
          <a:solidFill>
            <a:srgbClr val="268831"/>
          </a:solidFill>
          <a:ln>
            <a:solidFill>
              <a:srgbClr val="00CC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                                     WFIP - </a:t>
            </a:r>
            <a:r>
              <a:rPr lang="fr-FR" sz="1400" b="1" dirty="0" err="1" smtClean="0"/>
              <a:t>Presencia</a:t>
            </a:r>
            <a:r>
              <a:rPr lang="fr-FR" sz="1400" b="1" dirty="0"/>
              <a:t>, </a:t>
            </a:r>
            <a:r>
              <a:rPr lang="fr-FR" sz="1400" b="1" dirty="0" err="1"/>
              <a:t>experiencia</a:t>
            </a:r>
            <a:r>
              <a:rPr lang="fr-FR" sz="1400" b="1" dirty="0"/>
              <a:t> y </a:t>
            </a:r>
            <a:r>
              <a:rPr lang="fr-FR" sz="1400" b="1" dirty="0" err="1"/>
              <a:t>prácticas</a:t>
            </a:r>
            <a:r>
              <a:rPr lang="fr-FR" sz="1400" b="1" dirty="0"/>
              <a:t> en </a:t>
            </a:r>
            <a:r>
              <a:rPr lang="fr-FR" sz="1400" b="1" dirty="0" err="1"/>
              <a:t>contextos</a:t>
            </a:r>
            <a:r>
              <a:rPr lang="fr-FR" sz="1400" b="1" dirty="0"/>
              <a:t> </a:t>
            </a:r>
            <a:r>
              <a:rPr lang="fr-FR" sz="1400" b="1" dirty="0" err="1"/>
              <a:t>internacionales</a:t>
            </a:r>
            <a:endParaRPr lang="fr-FR" sz="1400" b="1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128464" y="908720"/>
            <a:ext cx="9505056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5949280"/>
            <a:ext cx="2144688" cy="834045"/>
          </a:xfrm>
          <a:prstGeom prst="rect">
            <a:avLst/>
          </a:prstGeom>
        </p:spPr>
      </p:pic>
      <p:pic>
        <p:nvPicPr>
          <p:cNvPr id="8" name="Picture 4" descr="Living Positively with Bladder Illn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3" y="4488884"/>
            <a:ext cx="2991180" cy="84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3.gstatic.com/images?q=tbn:ANd9GcSbWphHlj-tSdR-n2N_aLbKbe2XBveXMNiYMRUF3h6SF0WXR64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3" y="391643"/>
            <a:ext cx="1768441" cy="133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C:\Users\walewska\AppData\Local\Temp\MC9004392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57" y="4186370"/>
            <a:ext cx="1238173" cy="1143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565841" y="2645108"/>
            <a:ext cx="8906040" cy="1137719"/>
          </a:xfrm>
          <a:prstGeom prst="rect">
            <a:avLst/>
          </a:prstGeom>
        </p:spPr>
        <p:txBody>
          <a:bodyPr lIns="86895" tIns="43448" rIns="86895" bIns="4344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b="1" smtClean="0">
                <a:solidFill>
                  <a:srgbClr val="00B050"/>
                </a:solidFill>
              </a:rPr>
              <a:t>Together we Can!!</a:t>
            </a:r>
            <a:endParaRPr lang="es-ES" b="1" dirty="0">
              <a:solidFill>
                <a:srgbClr val="00B05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757" y="876556"/>
            <a:ext cx="2294527" cy="168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lynne\Documents\World Continence Week 2017\Guiness World Record adjudicato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382" y="4292932"/>
            <a:ext cx="1698681" cy="114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ec.europa.eu/social/BlobServlet?mode=displayPicture&amp;photoId=567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24" y="692696"/>
            <a:ext cx="2323350" cy="1606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8113342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8049344" y="188640"/>
            <a:ext cx="1784648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656856" y="2204864"/>
            <a:ext cx="4680520" cy="21602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ttangolo 3"/>
          <p:cNvSpPr/>
          <p:nvPr/>
        </p:nvSpPr>
        <p:spPr>
          <a:xfrm>
            <a:off x="0" y="5877272"/>
            <a:ext cx="9993560" cy="980728"/>
          </a:xfrm>
          <a:prstGeom prst="rect">
            <a:avLst/>
          </a:prstGeom>
          <a:solidFill>
            <a:srgbClr val="268831"/>
          </a:solidFill>
          <a:ln>
            <a:solidFill>
              <a:srgbClr val="00CC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                                     WFIP - </a:t>
            </a:r>
            <a:r>
              <a:rPr lang="fr-FR" sz="1400" b="1" dirty="0" err="1" smtClean="0"/>
              <a:t>Presencia</a:t>
            </a:r>
            <a:r>
              <a:rPr lang="fr-FR" sz="1400" b="1" dirty="0"/>
              <a:t>, </a:t>
            </a:r>
            <a:r>
              <a:rPr lang="fr-FR" sz="1400" b="1" dirty="0" err="1"/>
              <a:t>experiencia</a:t>
            </a:r>
            <a:r>
              <a:rPr lang="fr-FR" sz="1400" b="1" dirty="0"/>
              <a:t> y </a:t>
            </a:r>
            <a:r>
              <a:rPr lang="fr-FR" sz="1400" b="1" dirty="0" err="1"/>
              <a:t>prácticas</a:t>
            </a:r>
            <a:r>
              <a:rPr lang="fr-FR" sz="1400" b="1" dirty="0"/>
              <a:t> en </a:t>
            </a:r>
            <a:r>
              <a:rPr lang="fr-FR" sz="1400" b="1" dirty="0" err="1"/>
              <a:t>contextos</a:t>
            </a:r>
            <a:r>
              <a:rPr lang="fr-FR" sz="1400" b="1" dirty="0"/>
              <a:t> </a:t>
            </a:r>
            <a:r>
              <a:rPr lang="fr-FR" sz="1400" b="1" dirty="0" err="1"/>
              <a:t>internacionales</a:t>
            </a:r>
            <a:endParaRPr lang="fr-FR" sz="1400" b="1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128464" y="908720"/>
            <a:ext cx="9505056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5949280"/>
            <a:ext cx="2144688" cy="834045"/>
          </a:xfrm>
          <a:prstGeom prst="rect">
            <a:avLst/>
          </a:prstGeom>
        </p:spPr>
      </p:pic>
      <p:pic>
        <p:nvPicPr>
          <p:cNvPr id="8" name="Immagine 7" descr="logo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1844824"/>
            <a:ext cx="2933700" cy="27686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 noChangeArrowheads="1"/>
          </p:cNvSpPr>
          <p:nvPr/>
        </p:nvSpPr>
        <p:spPr>
          <a:xfrm>
            <a:off x="3800872" y="1916832"/>
            <a:ext cx="5678091" cy="273630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buFont typeface="Arial" charset="0"/>
              <a:buChar char="•"/>
            </a:pPr>
            <a:r>
              <a:rPr lang="es-ES_tradnl" altLang="es-ES" sz="1800" dirty="0" smtClean="0"/>
              <a:t>WFIP nace en 2006</a:t>
            </a:r>
          </a:p>
          <a:p>
            <a:pPr marL="457200" indent="-457200" algn="l">
              <a:buFont typeface="Arial" charset="0"/>
              <a:buChar char="•"/>
            </a:pPr>
            <a:r>
              <a:rPr lang="es-ES_tradnl" altLang="es-ES" sz="1800" dirty="0" smtClean="0"/>
              <a:t>Federación paragua a carácter internacional </a:t>
            </a:r>
          </a:p>
          <a:p>
            <a:pPr marL="457200" indent="-457200" algn="l">
              <a:buFont typeface="Arial" charset="0"/>
              <a:buChar char="•"/>
            </a:pPr>
            <a:r>
              <a:rPr lang="es-ES_tradnl" altLang="es-ES" sz="1800" dirty="0" smtClean="0"/>
              <a:t>5 Miembros fundadores </a:t>
            </a:r>
          </a:p>
          <a:p>
            <a:pPr marL="457200" indent="-457200" algn="l">
              <a:buFont typeface="Arial" charset="0"/>
              <a:buChar char="•"/>
            </a:pPr>
            <a:r>
              <a:rPr lang="es-ES_tradnl" altLang="es-ES" sz="1800" dirty="0" smtClean="0"/>
              <a:t>7 Asociaciones europeas de pacientes + 8 extra europeas</a:t>
            </a:r>
          </a:p>
          <a:p>
            <a:pPr marL="457200" indent="-457200" algn="l">
              <a:buFont typeface="Arial" charset="0"/>
              <a:buChar char="•"/>
            </a:pPr>
            <a:r>
              <a:rPr lang="es-ES_tradnl" altLang="es-ES" sz="1800" dirty="0" smtClean="0"/>
              <a:t>Julio 2017 : nueva fase de desarrollo desde la incontinencia hacia las patologías del dolor pélvico crónico</a:t>
            </a:r>
          </a:p>
          <a:p>
            <a:pPr marL="457200" indent="-457200">
              <a:buFont typeface="Arial" charset="0"/>
              <a:buChar char="•"/>
            </a:pPr>
            <a:endParaRPr lang="es-ES_tradnl" altLang="es-ES" sz="2400" dirty="0" smtClean="0"/>
          </a:p>
          <a:p>
            <a:pPr marL="457200" indent="-457200">
              <a:buFont typeface="Arial" charset="0"/>
              <a:buChar char="•"/>
            </a:pPr>
            <a:endParaRPr lang="es-ES_tradnl" altLang="es-ES" sz="2400" dirty="0"/>
          </a:p>
        </p:txBody>
      </p:sp>
    </p:spTree>
    <p:extLst>
      <p:ext uri="{BB962C8B-B14F-4D97-AF65-F5344CB8AC3E}">
        <p14:creationId xmlns:p14="http://schemas.microsoft.com/office/powerpoint/2010/main" val="367999857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8049344" y="188640"/>
            <a:ext cx="1784648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5877272"/>
            <a:ext cx="9993560" cy="980728"/>
          </a:xfrm>
          <a:prstGeom prst="rect">
            <a:avLst/>
          </a:prstGeom>
          <a:solidFill>
            <a:srgbClr val="268831"/>
          </a:solidFill>
          <a:ln>
            <a:solidFill>
              <a:srgbClr val="00CC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                                     WFIP - </a:t>
            </a:r>
            <a:r>
              <a:rPr lang="fr-FR" sz="1400" b="1" dirty="0" err="1" smtClean="0"/>
              <a:t>Presencia</a:t>
            </a:r>
            <a:r>
              <a:rPr lang="fr-FR" sz="1400" b="1" dirty="0"/>
              <a:t>, </a:t>
            </a:r>
            <a:r>
              <a:rPr lang="fr-FR" sz="1400" b="1" dirty="0" err="1"/>
              <a:t>experiencia</a:t>
            </a:r>
            <a:r>
              <a:rPr lang="fr-FR" sz="1400" b="1" dirty="0"/>
              <a:t> y </a:t>
            </a:r>
            <a:r>
              <a:rPr lang="fr-FR" sz="1400" b="1" dirty="0" err="1"/>
              <a:t>prácticas</a:t>
            </a:r>
            <a:r>
              <a:rPr lang="fr-FR" sz="1400" b="1" dirty="0"/>
              <a:t> en </a:t>
            </a:r>
            <a:r>
              <a:rPr lang="fr-FR" sz="1400" b="1" dirty="0" err="1"/>
              <a:t>contextos</a:t>
            </a:r>
            <a:r>
              <a:rPr lang="fr-FR" sz="1400" b="1" dirty="0"/>
              <a:t> </a:t>
            </a:r>
            <a:r>
              <a:rPr lang="fr-FR" sz="1400" b="1" dirty="0" err="1"/>
              <a:t>internacionales</a:t>
            </a:r>
            <a:endParaRPr lang="fr-FR" sz="1400" b="1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128464" y="908720"/>
            <a:ext cx="9505056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5949280"/>
            <a:ext cx="2144688" cy="834045"/>
          </a:xfrm>
          <a:prstGeom prst="rect">
            <a:avLst/>
          </a:prstGeom>
        </p:spPr>
      </p:pic>
      <p:pic>
        <p:nvPicPr>
          <p:cNvPr id="2" name="Immagine 1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1412776"/>
            <a:ext cx="5384800" cy="15113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494986" y="3645024"/>
            <a:ext cx="577849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i="1" dirty="0" smtClean="0"/>
              <a:t>“Trastorno </a:t>
            </a:r>
            <a:r>
              <a:rPr lang="es-ES_tradnl" i="1" dirty="0"/>
              <a:t>o alteración del organismo que consiste en la emisión involuntaria pero consciente de la orina, los excrementos u otra materia biológica, cuya evacuación se produce normalmente bajo la influencia de la voluntad</a:t>
            </a:r>
            <a:r>
              <a:rPr lang="es-ES_tradnl" i="1" dirty="0" smtClean="0"/>
              <a:t>.”</a:t>
            </a:r>
            <a:endParaRPr lang="es-ES_tradnl" i="1" dirty="0"/>
          </a:p>
        </p:txBody>
      </p:sp>
    </p:spTree>
    <p:extLst>
      <p:ext uri="{BB962C8B-B14F-4D97-AF65-F5344CB8AC3E}">
        <p14:creationId xmlns:p14="http://schemas.microsoft.com/office/powerpoint/2010/main" val="256546913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8049344" y="188640"/>
            <a:ext cx="1784648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76736" y="1412776"/>
            <a:ext cx="4680520" cy="44644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ttangolo 3"/>
          <p:cNvSpPr/>
          <p:nvPr/>
        </p:nvSpPr>
        <p:spPr>
          <a:xfrm>
            <a:off x="0" y="5877272"/>
            <a:ext cx="9993560" cy="980728"/>
          </a:xfrm>
          <a:prstGeom prst="rect">
            <a:avLst/>
          </a:prstGeom>
          <a:solidFill>
            <a:srgbClr val="268831"/>
          </a:solidFill>
          <a:ln>
            <a:solidFill>
              <a:srgbClr val="00CC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                                     WFIP - </a:t>
            </a:r>
            <a:r>
              <a:rPr lang="fr-FR" sz="1400" b="1" dirty="0" err="1" smtClean="0"/>
              <a:t>Presencia</a:t>
            </a:r>
            <a:r>
              <a:rPr lang="fr-FR" sz="1400" b="1" dirty="0"/>
              <a:t>, </a:t>
            </a:r>
            <a:r>
              <a:rPr lang="fr-FR" sz="1400" b="1" dirty="0" err="1"/>
              <a:t>experiencia</a:t>
            </a:r>
            <a:r>
              <a:rPr lang="fr-FR" sz="1400" b="1" dirty="0"/>
              <a:t> y </a:t>
            </a:r>
            <a:r>
              <a:rPr lang="fr-FR" sz="1400" b="1" dirty="0" err="1"/>
              <a:t>prácticas</a:t>
            </a:r>
            <a:r>
              <a:rPr lang="fr-FR" sz="1400" b="1" dirty="0"/>
              <a:t> en </a:t>
            </a:r>
            <a:r>
              <a:rPr lang="fr-FR" sz="1400" b="1" dirty="0" err="1"/>
              <a:t>contextos</a:t>
            </a:r>
            <a:r>
              <a:rPr lang="fr-FR" sz="1400" b="1" dirty="0"/>
              <a:t> </a:t>
            </a:r>
            <a:r>
              <a:rPr lang="fr-FR" sz="1400" b="1" dirty="0" err="1"/>
              <a:t>internacionales</a:t>
            </a:r>
            <a:endParaRPr lang="fr-FR" sz="1400" b="1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128464" y="908720"/>
            <a:ext cx="9505056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5949280"/>
            <a:ext cx="2144688" cy="834045"/>
          </a:xfrm>
          <a:prstGeom prst="rect">
            <a:avLst/>
          </a:prstGeom>
        </p:spPr>
      </p:pic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684768"/>
              </p:ext>
            </p:extLst>
          </p:nvPr>
        </p:nvGraphicFramePr>
        <p:xfrm>
          <a:off x="2182490" y="323850"/>
          <a:ext cx="5362798" cy="5319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Documento" r:id="rId5" imgW="6261100" imgH="6210300" progId="Word.Document.12">
                  <p:embed/>
                </p:oleObj>
              </mc:Choice>
              <mc:Fallback>
                <p:oleObj name="Documento" r:id="rId5" imgW="6261100" imgH="6210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82490" y="323850"/>
                        <a:ext cx="5362798" cy="5319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106937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8049344" y="188640"/>
            <a:ext cx="1784648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76736" y="1412776"/>
            <a:ext cx="4680520" cy="44644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ttangolo 3"/>
          <p:cNvSpPr/>
          <p:nvPr/>
        </p:nvSpPr>
        <p:spPr>
          <a:xfrm>
            <a:off x="0" y="5877272"/>
            <a:ext cx="9993560" cy="980728"/>
          </a:xfrm>
          <a:prstGeom prst="rect">
            <a:avLst/>
          </a:prstGeom>
          <a:solidFill>
            <a:srgbClr val="268831"/>
          </a:solidFill>
          <a:ln>
            <a:solidFill>
              <a:srgbClr val="00CC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                                     WFIP - </a:t>
            </a:r>
            <a:r>
              <a:rPr lang="fr-FR" sz="1400" b="1" dirty="0" err="1" smtClean="0"/>
              <a:t>Presencia</a:t>
            </a:r>
            <a:r>
              <a:rPr lang="fr-FR" sz="1400" b="1" dirty="0"/>
              <a:t>, </a:t>
            </a:r>
            <a:r>
              <a:rPr lang="fr-FR" sz="1400" b="1" dirty="0" err="1"/>
              <a:t>experiencia</a:t>
            </a:r>
            <a:r>
              <a:rPr lang="fr-FR" sz="1400" b="1" dirty="0"/>
              <a:t> y </a:t>
            </a:r>
            <a:r>
              <a:rPr lang="fr-FR" sz="1400" b="1" dirty="0" err="1"/>
              <a:t>prácticas</a:t>
            </a:r>
            <a:r>
              <a:rPr lang="fr-FR" sz="1400" b="1" dirty="0"/>
              <a:t> en </a:t>
            </a:r>
            <a:r>
              <a:rPr lang="fr-FR" sz="1400" b="1" dirty="0" err="1"/>
              <a:t>contextos</a:t>
            </a:r>
            <a:r>
              <a:rPr lang="fr-FR" sz="1400" b="1" dirty="0"/>
              <a:t> </a:t>
            </a:r>
            <a:r>
              <a:rPr lang="fr-FR" sz="1400" b="1" dirty="0" err="1"/>
              <a:t>internacionales</a:t>
            </a:r>
            <a:endParaRPr lang="fr-FR" sz="1400" b="1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128464" y="908720"/>
            <a:ext cx="9505056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5949280"/>
            <a:ext cx="2144688" cy="834045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E55CF763-C57D-4755-984F-1535D20D1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932656"/>
            <a:ext cx="9286875" cy="582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65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en-GB" altLang="es-ES" sz="2400" dirty="0">
                <a:solidFill>
                  <a:srgbClr val="000000"/>
                </a:solidFill>
              </a:rPr>
              <a:t>For people living with incontinence and pelvic floor dysfunction, 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r>
              <a:rPr lang="en-GB" altLang="es-ES" sz="2400" dirty="0" smtClean="0">
                <a:solidFill>
                  <a:srgbClr val="000000"/>
                </a:solidFill>
              </a:rPr>
              <a:t>WFIP's </a:t>
            </a:r>
            <a:r>
              <a:rPr lang="en-GB" altLang="es-ES" sz="2400" b="1" dirty="0">
                <a:solidFill>
                  <a:srgbClr val="000000"/>
                </a:solidFill>
              </a:rPr>
              <a:t>mission</a:t>
            </a:r>
            <a:r>
              <a:rPr lang="en-GB" altLang="es-ES" sz="2400" dirty="0">
                <a:solidFill>
                  <a:srgbClr val="000000"/>
                </a:solidFill>
              </a:rPr>
              <a:t> is to: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endParaRPr lang="en-GB" altLang="es-ES" sz="2400" dirty="0">
              <a:solidFill>
                <a:srgbClr val="000000"/>
              </a:solidFill>
            </a:endParaRPr>
          </a:p>
          <a:p>
            <a:pPr marL="339725" indent="-333375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n-GB" altLang="es-ES" sz="2400" dirty="0">
                <a:solidFill>
                  <a:srgbClr val="000000"/>
                </a:solidFill>
              </a:rPr>
              <a:t>Be the patient voice</a:t>
            </a:r>
          </a:p>
          <a:p>
            <a:pPr marL="339725" indent="-333375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endParaRPr lang="en-GB" altLang="es-ES" sz="2400" dirty="0">
              <a:solidFill>
                <a:srgbClr val="000000"/>
              </a:solidFill>
            </a:endParaRPr>
          </a:p>
          <a:p>
            <a:pPr marL="339725" indent="-333375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n-GB" altLang="es-ES" sz="2400" dirty="0">
                <a:solidFill>
                  <a:srgbClr val="000000"/>
                </a:solidFill>
              </a:rPr>
              <a:t>Be heard in society and by policy-makers</a:t>
            </a:r>
          </a:p>
          <a:p>
            <a:pPr marL="339725" indent="-333375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endParaRPr lang="en-GB" altLang="es-ES" sz="2400" dirty="0">
              <a:solidFill>
                <a:srgbClr val="000000"/>
              </a:solidFill>
            </a:endParaRPr>
          </a:p>
          <a:p>
            <a:pPr marL="339725" indent="-333375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n-GB" altLang="es-ES" sz="2400" dirty="0">
                <a:solidFill>
                  <a:srgbClr val="000000"/>
                </a:solidFill>
              </a:rPr>
              <a:t>Be a global umbrella for national organizations</a:t>
            </a:r>
          </a:p>
          <a:p>
            <a:pPr marL="339725" indent="-333375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endParaRPr lang="en-GB" altLang="es-ES" sz="2400" dirty="0">
              <a:solidFill>
                <a:srgbClr val="000000"/>
              </a:solidFill>
            </a:endParaRPr>
          </a:p>
          <a:p>
            <a:pPr marL="339725" indent="-333375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n-GB" altLang="es-ES" sz="2400" dirty="0">
                <a:solidFill>
                  <a:srgbClr val="000000"/>
                </a:solidFill>
              </a:rPr>
              <a:t>Encourage an open public debate and break stigma and taboos</a:t>
            </a:r>
          </a:p>
          <a:p>
            <a:pPr eaLnBrk="1">
              <a:lnSpc>
                <a:spcPct val="93000"/>
              </a:lnSpc>
              <a:defRPr/>
            </a:pPr>
            <a:endParaRPr lang="en-GB" altLang="es-ES" sz="2700" dirty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defRPr/>
            </a:pPr>
            <a:r>
              <a:rPr lang="en-GB" altLang="es-ES" sz="3200" dirty="0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4004153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8049344" y="188640"/>
            <a:ext cx="1784648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76736" y="1412776"/>
            <a:ext cx="4680520" cy="44644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file://</a:t>
            </a:r>
            <a:r>
              <a:rPr lang="pt-BR" dirty="0" err="1"/>
              <a:t>localhost</a:t>
            </a:r>
            <a:r>
              <a:rPr lang="pt-BR" dirty="0"/>
              <a:t>/.file/id=6571367.8594527364file://</a:t>
            </a:r>
            <a:r>
              <a:rPr lang="pt-BR" dirty="0" err="1"/>
              <a:t>localhost</a:t>
            </a:r>
            <a:r>
              <a:rPr lang="pt-BR" dirty="0"/>
              <a:t>/.file/id=6571367.8594527376</a:t>
            </a:r>
            <a:endParaRPr lang="es-ES_tradnl" dirty="0"/>
          </a:p>
        </p:txBody>
      </p:sp>
      <p:sp>
        <p:nvSpPr>
          <p:cNvPr id="4" name="Rettangolo 3"/>
          <p:cNvSpPr/>
          <p:nvPr/>
        </p:nvSpPr>
        <p:spPr>
          <a:xfrm>
            <a:off x="0" y="5877272"/>
            <a:ext cx="9993560" cy="980728"/>
          </a:xfrm>
          <a:prstGeom prst="rect">
            <a:avLst/>
          </a:prstGeom>
          <a:solidFill>
            <a:srgbClr val="268831"/>
          </a:solidFill>
          <a:ln>
            <a:solidFill>
              <a:srgbClr val="00CC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                                     WFIP - </a:t>
            </a:r>
            <a:r>
              <a:rPr lang="fr-FR" sz="1400" b="1" dirty="0" err="1" smtClean="0"/>
              <a:t>Presencia</a:t>
            </a:r>
            <a:r>
              <a:rPr lang="fr-FR" sz="1400" b="1" dirty="0"/>
              <a:t>, </a:t>
            </a:r>
            <a:r>
              <a:rPr lang="fr-FR" sz="1400" b="1" dirty="0" err="1"/>
              <a:t>experiencia</a:t>
            </a:r>
            <a:r>
              <a:rPr lang="fr-FR" sz="1400" b="1" dirty="0"/>
              <a:t> y </a:t>
            </a:r>
            <a:r>
              <a:rPr lang="fr-FR" sz="1400" b="1" dirty="0" err="1"/>
              <a:t>prácticas</a:t>
            </a:r>
            <a:r>
              <a:rPr lang="fr-FR" sz="1400" b="1" dirty="0"/>
              <a:t> en </a:t>
            </a:r>
            <a:r>
              <a:rPr lang="fr-FR" sz="1400" b="1" dirty="0" err="1"/>
              <a:t>contextos</a:t>
            </a:r>
            <a:r>
              <a:rPr lang="fr-FR" sz="1400" b="1" dirty="0"/>
              <a:t> </a:t>
            </a:r>
            <a:r>
              <a:rPr lang="fr-FR" sz="1400" b="1" dirty="0" err="1"/>
              <a:t>internacionales</a:t>
            </a:r>
            <a:endParaRPr lang="fr-FR" sz="1400" b="1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128464" y="908720"/>
            <a:ext cx="9505056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5949280"/>
            <a:ext cx="2144688" cy="834045"/>
          </a:xfrm>
          <a:prstGeom prst="rect">
            <a:avLst/>
          </a:prstGeom>
        </p:spPr>
      </p:pic>
      <p:pic>
        <p:nvPicPr>
          <p:cNvPr id="5" name="Immagine 4" descr="180313-Innovo-Poster3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5211440" cy="3684624"/>
          </a:xfrm>
          <a:prstGeom prst="rect">
            <a:avLst/>
          </a:prstGeom>
        </p:spPr>
      </p:pic>
      <p:pic>
        <p:nvPicPr>
          <p:cNvPr id="6" name="Immagine 5" descr="180313-Innovo-Poster5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20" y="2204022"/>
            <a:ext cx="5700676" cy="40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879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8049344" y="188640"/>
            <a:ext cx="1784648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5877272"/>
            <a:ext cx="9993560" cy="980728"/>
          </a:xfrm>
          <a:prstGeom prst="rect">
            <a:avLst/>
          </a:prstGeom>
          <a:solidFill>
            <a:srgbClr val="268831"/>
          </a:solidFill>
          <a:ln>
            <a:solidFill>
              <a:srgbClr val="00CC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                                     WFIP - </a:t>
            </a:r>
            <a:r>
              <a:rPr lang="fr-FR" sz="1400" b="1" dirty="0" err="1" smtClean="0"/>
              <a:t>Presencia</a:t>
            </a:r>
            <a:r>
              <a:rPr lang="fr-FR" sz="1400" b="1" dirty="0"/>
              <a:t>, </a:t>
            </a:r>
            <a:r>
              <a:rPr lang="fr-FR" sz="1400" b="1" dirty="0" err="1"/>
              <a:t>experiencia</a:t>
            </a:r>
            <a:r>
              <a:rPr lang="fr-FR" sz="1400" b="1" dirty="0"/>
              <a:t> y </a:t>
            </a:r>
            <a:r>
              <a:rPr lang="fr-FR" sz="1400" b="1" dirty="0" err="1"/>
              <a:t>prácticas</a:t>
            </a:r>
            <a:r>
              <a:rPr lang="fr-FR" sz="1400" b="1" dirty="0"/>
              <a:t> en </a:t>
            </a:r>
            <a:r>
              <a:rPr lang="fr-FR" sz="1400" b="1" dirty="0" err="1"/>
              <a:t>contextos</a:t>
            </a:r>
            <a:r>
              <a:rPr lang="fr-FR" sz="1400" b="1" dirty="0"/>
              <a:t> </a:t>
            </a:r>
            <a:r>
              <a:rPr lang="fr-FR" sz="1400" b="1" dirty="0" err="1"/>
              <a:t>internacionales</a:t>
            </a:r>
            <a:endParaRPr lang="fr-FR" sz="1400" b="1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128464" y="908720"/>
            <a:ext cx="9505056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5949280"/>
            <a:ext cx="2144688" cy="834045"/>
          </a:xfrm>
          <a:prstGeom prst="rect">
            <a:avLst/>
          </a:prstGeom>
        </p:spPr>
      </p:pic>
      <p:pic>
        <p:nvPicPr>
          <p:cNvPr id="2" name="Immagine 1" descr="europ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2132856"/>
            <a:ext cx="3876734" cy="276909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849868" y="4149080"/>
            <a:ext cx="449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Urogenital / Chronic Pelvic Pain 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Group </a:t>
            </a:r>
          </a:p>
        </p:txBody>
      </p:sp>
    </p:spTree>
    <p:extLst>
      <p:ext uri="{BB962C8B-B14F-4D97-AF65-F5344CB8AC3E}">
        <p14:creationId xmlns:p14="http://schemas.microsoft.com/office/powerpoint/2010/main" val="218405604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8049344" y="188640"/>
            <a:ext cx="1784648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76736" y="1412776"/>
            <a:ext cx="4680520" cy="44644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ttangolo 3"/>
          <p:cNvSpPr/>
          <p:nvPr/>
        </p:nvSpPr>
        <p:spPr>
          <a:xfrm>
            <a:off x="0" y="5877272"/>
            <a:ext cx="9993560" cy="980728"/>
          </a:xfrm>
          <a:prstGeom prst="rect">
            <a:avLst/>
          </a:prstGeom>
          <a:solidFill>
            <a:srgbClr val="268831"/>
          </a:solidFill>
          <a:ln>
            <a:solidFill>
              <a:srgbClr val="00CC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                                     WFIP - </a:t>
            </a:r>
            <a:r>
              <a:rPr lang="fr-FR" sz="1400" b="1" dirty="0" err="1" smtClean="0"/>
              <a:t>Presencia</a:t>
            </a:r>
            <a:r>
              <a:rPr lang="fr-FR" sz="1400" b="1" dirty="0"/>
              <a:t>, </a:t>
            </a:r>
            <a:r>
              <a:rPr lang="fr-FR" sz="1400" b="1" dirty="0" err="1"/>
              <a:t>experiencia</a:t>
            </a:r>
            <a:r>
              <a:rPr lang="fr-FR" sz="1400" b="1" dirty="0"/>
              <a:t> y </a:t>
            </a:r>
            <a:r>
              <a:rPr lang="fr-FR" sz="1400" b="1" dirty="0" err="1"/>
              <a:t>prácticas</a:t>
            </a:r>
            <a:r>
              <a:rPr lang="fr-FR" sz="1400" b="1" dirty="0"/>
              <a:t> en </a:t>
            </a:r>
            <a:r>
              <a:rPr lang="fr-FR" sz="1400" b="1" dirty="0" err="1"/>
              <a:t>contextos</a:t>
            </a:r>
            <a:r>
              <a:rPr lang="fr-FR" sz="1400" b="1" dirty="0"/>
              <a:t> </a:t>
            </a:r>
            <a:r>
              <a:rPr lang="fr-FR" sz="1400" b="1" dirty="0" err="1"/>
              <a:t>internacionales</a:t>
            </a:r>
            <a:endParaRPr lang="fr-FR" sz="1400" b="1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128464" y="908720"/>
            <a:ext cx="9505056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5949280"/>
            <a:ext cx="2144688" cy="834045"/>
          </a:xfrm>
          <a:prstGeom prst="rect">
            <a:avLst/>
          </a:prstGeom>
        </p:spPr>
      </p:pic>
      <p:pic>
        <p:nvPicPr>
          <p:cNvPr id="2" name="Immagine 1" descr="a stro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08" y="260648"/>
            <a:ext cx="4320480" cy="1256678"/>
          </a:xfrm>
          <a:prstGeom prst="rect">
            <a:avLst/>
          </a:prstGeom>
        </p:spPr>
      </p:pic>
      <p:pic>
        <p:nvPicPr>
          <p:cNvPr id="5" name="Immagine 4" descr="EP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260648"/>
            <a:ext cx="2857500" cy="2857500"/>
          </a:xfrm>
          <a:prstGeom prst="rect">
            <a:avLst/>
          </a:prstGeom>
        </p:spPr>
      </p:pic>
      <p:pic>
        <p:nvPicPr>
          <p:cNvPr id="6" name="Immagine 5" descr="EPFI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3573016"/>
            <a:ext cx="5334000" cy="1524000"/>
          </a:xfrm>
          <a:prstGeom prst="rect">
            <a:avLst/>
          </a:prstGeom>
        </p:spPr>
      </p:pic>
      <p:pic>
        <p:nvPicPr>
          <p:cNvPr id="8" name="Immagine 7" descr="global foru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4" y="2780928"/>
            <a:ext cx="3039120" cy="1745441"/>
          </a:xfrm>
          <a:prstGeom prst="rect">
            <a:avLst/>
          </a:prstGeom>
        </p:spPr>
      </p:pic>
      <p:pic>
        <p:nvPicPr>
          <p:cNvPr id="11" name="Immagine 10" descr="ICS Philadelphi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16" y="2780928"/>
            <a:ext cx="2612380" cy="1467826"/>
          </a:xfrm>
          <a:prstGeom prst="rect">
            <a:avLst/>
          </a:prstGeom>
        </p:spPr>
      </p:pic>
      <p:pic>
        <p:nvPicPr>
          <p:cNvPr id="12" name="Immagine 11" descr="paradig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92" y="1772816"/>
            <a:ext cx="382670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0424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8049344" y="188640"/>
            <a:ext cx="1784648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5877272"/>
            <a:ext cx="9993560" cy="980728"/>
          </a:xfrm>
          <a:prstGeom prst="rect">
            <a:avLst/>
          </a:prstGeom>
          <a:solidFill>
            <a:srgbClr val="268831"/>
          </a:solidFill>
          <a:ln>
            <a:solidFill>
              <a:srgbClr val="00CC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                                     WFIP - </a:t>
            </a:r>
            <a:r>
              <a:rPr lang="fr-FR" sz="1400" b="1" dirty="0" err="1" smtClean="0"/>
              <a:t>Presencia</a:t>
            </a:r>
            <a:r>
              <a:rPr lang="fr-FR" sz="1400" b="1" dirty="0"/>
              <a:t>, </a:t>
            </a:r>
            <a:r>
              <a:rPr lang="fr-FR" sz="1400" b="1" dirty="0" err="1"/>
              <a:t>experiencia</a:t>
            </a:r>
            <a:r>
              <a:rPr lang="fr-FR" sz="1400" b="1" dirty="0"/>
              <a:t> y </a:t>
            </a:r>
            <a:r>
              <a:rPr lang="fr-FR" sz="1400" b="1" dirty="0" err="1"/>
              <a:t>prácticas</a:t>
            </a:r>
            <a:r>
              <a:rPr lang="fr-FR" sz="1400" b="1" dirty="0"/>
              <a:t> en </a:t>
            </a:r>
            <a:r>
              <a:rPr lang="fr-FR" sz="1400" b="1" dirty="0" err="1"/>
              <a:t>contextos</a:t>
            </a:r>
            <a:r>
              <a:rPr lang="fr-FR" sz="1400" b="1" dirty="0"/>
              <a:t> </a:t>
            </a:r>
            <a:r>
              <a:rPr lang="fr-FR" sz="1400" b="1" dirty="0" err="1"/>
              <a:t>internacionales</a:t>
            </a:r>
            <a:endParaRPr lang="fr-FR" sz="1400" b="1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128464" y="908720"/>
            <a:ext cx="9505056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5949280"/>
            <a:ext cx="2144688" cy="834045"/>
          </a:xfrm>
          <a:prstGeom prst="rect">
            <a:avLst/>
          </a:prstGeom>
        </p:spPr>
      </p:pic>
      <p:pic>
        <p:nvPicPr>
          <p:cNvPr id="2" name="Immagine 1" descr="PACT-LOG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6" b="28818"/>
          <a:stretch/>
        </p:blipFill>
        <p:spPr>
          <a:xfrm>
            <a:off x="416496" y="1340768"/>
            <a:ext cx="3810000" cy="1735668"/>
          </a:xfrm>
          <a:prstGeom prst="rect">
            <a:avLst/>
          </a:prstGeom>
        </p:spPr>
      </p:pic>
      <p:pic>
        <p:nvPicPr>
          <p:cNvPr id="5" name="Immagine 4" descr="cittadinanzattiva-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1052736"/>
            <a:ext cx="3725355" cy="2579092"/>
          </a:xfrm>
          <a:prstGeom prst="rect">
            <a:avLst/>
          </a:prstGeom>
        </p:spPr>
      </p:pic>
      <p:pic>
        <p:nvPicPr>
          <p:cNvPr id="6" name="Immagine 5" descr="medicin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3717032"/>
            <a:ext cx="4762500" cy="1701800"/>
          </a:xfrm>
          <a:prstGeom prst="rect">
            <a:avLst/>
          </a:prstGeom>
        </p:spPr>
      </p:pic>
      <p:pic>
        <p:nvPicPr>
          <p:cNvPr id="8" name="Immagine 7" descr="iug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04" y="4077072"/>
            <a:ext cx="3610620" cy="156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2106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00CC99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16533</TotalTime>
  <Words>551</Words>
  <Application>Microsoft Macintosh PowerPoint</Application>
  <PresentationFormat>A4 (21x29,7 cm)</PresentationFormat>
  <Paragraphs>92</Paragraphs>
  <Slides>10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2" baseType="lpstr">
      <vt:lpstr>Diseño personalizado</vt:lpstr>
      <vt:lpstr>Documento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Windows 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A Z</cp:lastModifiedBy>
  <cp:revision>720</cp:revision>
  <dcterms:created xsi:type="dcterms:W3CDTF">2009-06-21T16:16:12Z</dcterms:created>
  <dcterms:modified xsi:type="dcterms:W3CDTF">2018-05-06T08:32:29Z</dcterms:modified>
</cp:coreProperties>
</file>