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5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66" r:id="rId12"/>
    <p:sldId id="274" r:id="rId13"/>
  </p:sldIdLst>
  <p:sldSz cx="9144000" cy="6858000" type="screen4x3"/>
  <p:notesSz cx="6888163" cy="100203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cción predeterminada" id="{CC3D7C89-E51B-42C3-BA3B-EA52FA3636FA}">
          <p14:sldIdLst>
            <p14:sldId id="275"/>
            <p14:sldId id="257"/>
            <p14:sldId id="259"/>
            <p14:sldId id="260"/>
            <p14:sldId id="261"/>
            <p14:sldId id="262"/>
            <p14:sldId id="263"/>
            <p14:sldId id="264"/>
          </p14:sldIdLst>
        </p14:section>
        <p14:section name="Sección sin título" id="{862CC09E-111D-40C2-9A81-458DBA37049B}">
          <p14:sldIdLst>
            <p14:sldId id="265"/>
            <p14:sldId id="271"/>
            <p14:sldId id="266"/>
            <p14:sldId id="274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oni" initials="C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6979" autoAdjust="0"/>
    <p:restoredTop sz="94635" autoAdjust="0"/>
  </p:normalViewPr>
  <p:slideViewPr>
    <p:cSldViewPr>
      <p:cViewPr>
        <p:scale>
          <a:sx n="96" d="100"/>
          <a:sy n="96" d="100"/>
        </p:scale>
        <p:origin x="-183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046" y="-96"/>
      </p:cViewPr>
      <p:guideLst>
        <p:guide orient="horz" pos="3156"/>
        <p:guide pos="217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968802F-C3A3-4E1F-8698-D99DFBD67C7C}" type="datetimeFigureOut">
              <a:rPr lang="es-ES" smtClean="0"/>
              <a:pPr/>
              <a:t>04/05/2018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7BF597E-F96A-4031-BE0A-71EB26872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4581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F597E-F96A-4031-BE0A-71EB26872E26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F597E-F96A-4031-BE0A-71EB26872E26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64512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F597E-F96A-4031-BE0A-71EB26872E26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75786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32C4-8E9D-43E5-BCF5-B222C30A808C}" type="datetimeFigureOut">
              <a:rPr lang="es-ES" smtClean="0"/>
              <a:pPr/>
              <a:t>04/05/2018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A019-0A4E-4D8E-A9DD-0A25B15DEF2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68135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32C4-8E9D-43E5-BCF5-B222C30A808C}" type="datetimeFigureOut">
              <a:rPr lang="es-ES" smtClean="0"/>
              <a:pPr/>
              <a:t>04/05/2018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A019-0A4E-4D8E-A9DD-0A25B15DEF2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80521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32C4-8E9D-43E5-BCF5-B222C30A808C}" type="datetimeFigureOut">
              <a:rPr lang="es-ES" smtClean="0"/>
              <a:pPr/>
              <a:t>04/05/2018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A019-0A4E-4D8E-A9DD-0A25B15DEF2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1591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32C4-8E9D-43E5-BCF5-B222C30A808C}" type="datetimeFigureOut">
              <a:rPr lang="es-ES" smtClean="0"/>
              <a:pPr/>
              <a:t>04/05/2018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A019-0A4E-4D8E-A9DD-0A25B15DEF2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7594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32C4-8E9D-43E5-BCF5-B222C30A808C}" type="datetimeFigureOut">
              <a:rPr lang="es-ES" smtClean="0"/>
              <a:pPr/>
              <a:t>04/05/2018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A019-0A4E-4D8E-A9DD-0A25B15DEF2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19235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32C4-8E9D-43E5-BCF5-B222C30A808C}" type="datetimeFigureOut">
              <a:rPr lang="es-ES" smtClean="0"/>
              <a:pPr/>
              <a:t>04/05/2018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A019-0A4E-4D8E-A9DD-0A25B15DEF2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13734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32C4-8E9D-43E5-BCF5-B222C30A808C}" type="datetimeFigureOut">
              <a:rPr lang="es-ES" smtClean="0"/>
              <a:pPr/>
              <a:t>04/05/2018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A019-0A4E-4D8E-A9DD-0A25B15DEF2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1621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32C4-8E9D-43E5-BCF5-B222C30A808C}" type="datetimeFigureOut">
              <a:rPr lang="es-ES" smtClean="0"/>
              <a:pPr/>
              <a:t>04/05/2018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A019-0A4E-4D8E-A9DD-0A25B15DEF2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5094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32C4-8E9D-43E5-BCF5-B222C30A808C}" type="datetimeFigureOut">
              <a:rPr lang="es-ES" smtClean="0"/>
              <a:pPr/>
              <a:t>04/05/2018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A019-0A4E-4D8E-A9DD-0A25B15DEF2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85119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32C4-8E9D-43E5-BCF5-B222C30A808C}" type="datetimeFigureOut">
              <a:rPr lang="es-ES" smtClean="0"/>
              <a:pPr/>
              <a:t>04/05/2018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A019-0A4E-4D8E-A9DD-0A25B15DEF2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61007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32C4-8E9D-43E5-BCF5-B222C30A808C}" type="datetimeFigureOut">
              <a:rPr lang="es-ES" smtClean="0"/>
              <a:pPr/>
              <a:t>04/05/2018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2A019-0A4E-4D8E-A9DD-0A25B15DEF2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13577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332C4-8E9D-43E5-BCF5-B222C30A808C}" type="datetimeFigureOut">
              <a:rPr lang="es-ES" smtClean="0"/>
              <a:pPr/>
              <a:t>04/05/2018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2A019-0A4E-4D8E-A9DD-0A25B15DEF2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1703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3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3.png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5.png"/><Relationship Id="rId9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caci.e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3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11" Type="http://schemas.openxmlformats.org/officeDocument/2006/relationships/image" Target="../media/image4.png"/><Relationship Id="rId5" Type="http://schemas.openxmlformats.org/officeDocument/2006/relationships/image" Target="../media/image14.jpe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5.png"/><Relationship Id="rId9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ndacero.es/ondacero/index.html" TargetMode="External"/><Relationship Id="rId13" Type="http://schemas.openxmlformats.org/officeDocument/2006/relationships/image" Target="../media/image23.jpeg"/><Relationship Id="rId18" Type="http://schemas.openxmlformats.org/officeDocument/2006/relationships/image" Target="../media/image27.png"/><Relationship Id="rId26" Type="http://schemas.openxmlformats.org/officeDocument/2006/relationships/image" Target="../media/image34.jpeg"/><Relationship Id="rId3" Type="http://schemas.openxmlformats.org/officeDocument/2006/relationships/image" Target="../media/image3.png"/><Relationship Id="rId21" Type="http://schemas.openxmlformats.org/officeDocument/2006/relationships/image" Target="../media/image29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17" Type="http://schemas.openxmlformats.org/officeDocument/2006/relationships/image" Target="../media/image26.png"/><Relationship Id="rId25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6" Type="http://schemas.openxmlformats.org/officeDocument/2006/relationships/hyperlink" Target="http://www.rtve.es/rne/r4/programacio/diesdelasetmana.htm" TargetMode="External"/><Relationship Id="rId20" Type="http://schemas.openxmlformats.org/officeDocument/2006/relationships/image" Target="../media/image28.png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24" Type="http://schemas.openxmlformats.org/officeDocument/2006/relationships/image" Target="../media/image32.pn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23" Type="http://schemas.openxmlformats.org/officeDocument/2006/relationships/image" Target="../media/image31.jpeg"/><Relationship Id="rId28" Type="http://schemas.openxmlformats.org/officeDocument/2006/relationships/image" Target="../media/image36.jpeg"/><Relationship Id="rId10" Type="http://schemas.openxmlformats.org/officeDocument/2006/relationships/image" Target="../media/image20.jpeg"/><Relationship Id="rId19" Type="http://schemas.openxmlformats.org/officeDocument/2006/relationships/hyperlink" Target="http://www.sabervivir.es/programa/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0.jpeg"/><Relationship Id="rId27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11" Type="http://schemas.openxmlformats.org/officeDocument/2006/relationships/image" Target="../media/image4.pn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image" Target="../media/image5.png"/><Relationship Id="rId9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.png"/><Relationship Id="rId7" Type="http://schemas.openxmlformats.org/officeDocument/2006/relationships/image" Target="../media/image4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4.png"/><Relationship Id="rId4" Type="http://schemas.openxmlformats.org/officeDocument/2006/relationships/image" Target="../media/image43.jpe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2312" y="4858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s-ES" sz="3200" dirty="0" smtClean="0">
                <a:solidFill>
                  <a:schemeClr val="accent6"/>
                </a:solidFill>
              </a:rPr>
              <a:t>Cistitis Intersticial </a:t>
            </a:r>
            <a:br>
              <a:rPr lang="es-ES" sz="3200" dirty="0" smtClean="0">
                <a:solidFill>
                  <a:schemeClr val="accent6"/>
                </a:solidFill>
              </a:rPr>
            </a:br>
            <a:r>
              <a:rPr lang="es-ES" sz="3200" dirty="0" smtClean="0">
                <a:solidFill>
                  <a:schemeClr val="accent6"/>
                </a:solidFill>
              </a:rPr>
              <a:t>Síndrome de Dolor Vesical</a:t>
            </a:r>
            <a:br>
              <a:rPr lang="es-ES" sz="3200" dirty="0" smtClean="0">
                <a:solidFill>
                  <a:schemeClr val="accent6"/>
                </a:solidFill>
              </a:rPr>
            </a:br>
            <a:r>
              <a:rPr lang="es-ES" sz="3200" dirty="0" smtClean="0">
                <a:solidFill>
                  <a:schemeClr val="accent6"/>
                </a:solidFill>
              </a:rPr>
              <a:t>La Gran </a:t>
            </a:r>
            <a:r>
              <a:rPr lang="es-ES" sz="3200" dirty="0">
                <a:solidFill>
                  <a:schemeClr val="accent6"/>
                </a:solidFill>
              </a:rPr>
              <a:t>D</a:t>
            </a:r>
            <a:r>
              <a:rPr lang="es-ES" sz="3200" dirty="0" smtClean="0">
                <a:solidFill>
                  <a:schemeClr val="accent6"/>
                </a:solidFill>
              </a:rPr>
              <a:t>esconocida</a:t>
            </a:r>
            <a:endParaRPr lang="es-ES" sz="3200" dirty="0">
              <a:solidFill>
                <a:schemeClr val="accent6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6344333"/>
            <a:ext cx="9180512" cy="51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107504" y="1628800"/>
            <a:ext cx="8964747" cy="4464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dirty="0">
              <a:solidFill>
                <a:schemeClr val="accent6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41404" y="1988840"/>
            <a:ext cx="849694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/>
              <a:t>Cistitis Intersticial-</a:t>
            </a:r>
            <a:r>
              <a:rPr lang="es-ES" sz="1600" dirty="0"/>
              <a:t> </a:t>
            </a:r>
            <a:r>
              <a:rPr lang="es-ES" sz="1600" dirty="0" smtClean="0"/>
              <a:t>Síndrome </a:t>
            </a:r>
            <a:r>
              <a:rPr lang="es-ES" sz="1600" dirty="0"/>
              <a:t>de Dolor </a:t>
            </a:r>
            <a:r>
              <a:rPr lang="es-ES" sz="1600" dirty="0" smtClean="0"/>
              <a:t>Vesical (CI-SDV) </a:t>
            </a:r>
            <a:r>
              <a:rPr lang="es-ES" sz="1600" dirty="0"/>
              <a:t>es una inflación crónica de la vejiga que causa un fuerte dolor, urgencia y frecuencia miccional, cada 20-30 minutos, tanto de día como de noche, afecta principalmente a mujeres, aunque también hay hombres diagnosticados. Es una patología rara (catalogada en el Registro Nacional de Enfermedades Raras con el código 37202), de naturaleza incierta, difícil diagnóstico y tratamiento extraordinariamente complejo e ineficaz. Tras más de 100 años que fue descrita por primera vez poco es lo que se ha podido avanzar en su diagnóstico y su tratamiento. Esta naturaleza oscura ha conllevado una serie de consecuencias. </a:t>
            </a:r>
          </a:p>
          <a:p>
            <a:r>
              <a:rPr lang="es-ES" sz="1600" dirty="0"/>
              <a:t>					</a:t>
            </a:r>
          </a:p>
          <a:p>
            <a:r>
              <a:rPr lang="es-ES" sz="1600" dirty="0"/>
              <a:t>En primer lugar, dado que no existen elementos de diagnóstico en positivo, es necesario excluir un gran número de patologías confundibles, algunas de ellas muy prevalentes y otras asociadas a un riesgo vital. A lo largo del tiempo la visión del SDV/CI ha ido evolucionando desde una patología que afecta a una víscera (la vejiga) hacia la de una condición caracterizada por síntomas que afecta a la vejiga, pero también, a otros órganos y tejidos de la pelvis que mantienen entre si íntimos contactos neurológicos, al sistema nervioso central y a la globalidad del organismo por un desequilibrio en las respuestas del sistema motor emocional y en los sistemas de control del estrés. 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3825"/>
            <a:ext cx="1231377" cy="65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6351984"/>
            <a:ext cx="628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00615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5" y="65038"/>
            <a:ext cx="2520280" cy="620884"/>
          </a:xfrm>
        </p:spPr>
        <p:txBody>
          <a:bodyPr>
            <a:normAutofit fontScale="90000"/>
          </a:bodyPr>
          <a:lstStyle/>
          <a:p>
            <a:r>
              <a:rPr lang="es-ES" i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Proyectos</a:t>
            </a:r>
            <a:endParaRPr lang="es-ES" i="1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3825"/>
            <a:ext cx="1231377" cy="65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61546" y="2011262"/>
            <a:ext cx="584397" cy="918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186612" y="980728"/>
            <a:ext cx="3777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altLang="es-ES" dirty="0" smtClean="0">
              <a:latin typeface="Comic Sans M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20502" y="4041476"/>
            <a:ext cx="3403426" cy="670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8" indent="-342900">
              <a:spcBef>
                <a:spcPct val="20000"/>
              </a:spcBef>
            </a:pPr>
            <a:endParaRPr lang="es-ES_tradnl" altLang="es-ES" sz="1600" dirty="0" smtClean="0">
              <a:solidFill>
                <a:srgbClr val="333333"/>
              </a:solidFill>
              <a:latin typeface="Century Gothic" pitchFamily="34" charset="0"/>
            </a:endParaRPr>
          </a:p>
          <a:p>
            <a:pPr marL="71438" indent="-342900" algn="ctr">
              <a:spcBef>
                <a:spcPct val="20000"/>
              </a:spcBef>
            </a:pPr>
            <a:endParaRPr lang="es-ES" altLang="es-ES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mtClean="0"/>
              <a:t> 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395535" y="783912"/>
            <a:ext cx="8699571" cy="5304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es-ES_tradnl" altLang="es-ES" sz="1600" b="1" dirty="0" smtClean="0">
                <a:latin typeface="Comic Sans MS" pitchFamily="66" charset="0"/>
                <a:cs typeface="Times New Roman" pitchFamily="18" charset="0"/>
              </a:rPr>
              <a:t>Formar grupos de ayuda mutua</a:t>
            </a:r>
            <a:r>
              <a:rPr lang="es-ES_tradnl" altLang="es-ES" sz="1600" dirty="0" smtClean="0">
                <a:latin typeface="Comic Sans MS" pitchFamily="66" charset="0"/>
                <a:cs typeface="Times New Roman" pitchFamily="18" charset="0"/>
              </a:rPr>
              <a:t> en diferentes Ciudades con el fin de aportar herramientas que nos permitan aprender a convivir con la enfermedad,  aceptarla y aceptarnos a nosotros mismos</a:t>
            </a:r>
          </a:p>
          <a:p>
            <a:pPr algn="just">
              <a:spcBef>
                <a:spcPts val="1000"/>
              </a:spcBef>
            </a:pPr>
            <a:endParaRPr lang="es-ES_tradnl" altLang="es-ES" sz="800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spcBef>
                <a:spcPts val="1000"/>
              </a:spcBef>
            </a:pPr>
            <a:r>
              <a:rPr lang="es-ES_tradnl" altLang="es-ES" sz="1600" b="1" dirty="0" smtClean="0">
                <a:latin typeface="Comic Sans MS" pitchFamily="66" charset="0"/>
                <a:cs typeface="Times New Roman" pitchFamily="18" charset="0"/>
              </a:rPr>
              <a:t>Hacer encuentros bimensuales</a:t>
            </a:r>
            <a:r>
              <a:rPr lang="es-ES_tradnl" altLang="es-ES" sz="1600" dirty="0" smtClean="0">
                <a:latin typeface="Comic Sans MS" pitchFamily="66" charset="0"/>
                <a:cs typeface="Times New Roman" pitchFamily="18" charset="0"/>
              </a:rPr>
              <a:t> en Barcelona/Madrid con los socios afectados y sus familias  y  amistades, para apoyar e intercambiar opiniones, informar de los últimos avances,  etc.</a:t>
            </a:r>
          </a:p>
          <a:p>
            <a:pPr algn="just">
              <a:spcBef>
                <a:spcPts val="1000"/>
              </a:spcBef>
            </a:pPr>
            <a:endParaRPr lang="es-ES_tradnl" altLang="es-ES" sz="800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spcBef>
                <a:spcPts val="1000"/>
              </a:spcBef>
            </a:pPr>
            <a:r>
              <a:rPr lang="es-ES_tradnl" altLang="es-ES" sz="1600" b="1" dirty="0" smtClean="0">
                <a:latin typeface="Comic Sans MS" pitchFamily="66" charset="0"/>
                <a:cs typeface="Times New Roman" pitchFamily="18" charset="0"/>
              </a:rPr>
              <a:t>Organizar charlas, conferencias</a:t>
            </a:r>
            <a:r>
              <a:rPr lang="es-ES_tradnl" altLang="es-ES" sz="1600" dirty="0" smtClean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s-ES_tradnl" altLang="es-ES" sz="1600" b="1" dirty="0" smtClean="0">
                <a:latin typeface="Comic Sans MS" pitchFamily="66" charset="0"/>
                <a:cs typeface="Times New Roman" pitchFamily="18" charset="0"/>
              </a:rPr>
              <a:t>talleres,</a:t>
            </a:r>
            <a:r>
              <a:rPr lang="es-ES_tradnl" altLang="es-ES" sz="1600" dirty="0" smtClean="0">
                <a:latin typeface="Comic Sans MS" pitchFamily="66" charset="0"/>
                <a:cs typeface="Times New Roman" pitchFamily="18" charset="0"/>
              </a:rPr>
              <a:t> etc., con profesionales especializados en Urología, Psiquiatría, Psicología, Dietética, Nutrición… y también con profesionales en Medicina alternativa: Naturopatía, Homeopatía, Acupuntura, Relajaciones, etc.</a:t>
            </a:r>
          </a:p>
          <a:p>
            <a:pPr algn="just">
              <a:spcBef>
                <a:spcPts val="1000"/>
              </a:spcBef>
            </a:pPr>
            <a:endParaRPr lang="es-ES_tradnl" altLang="es-ES" sz="800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spcBef>
                <a:spcPts val="1000"/>
              </a:spcBef>
            </a:pPr>
            <a:r>
              <a:rPr lang="es-ES_tradnl" altLang="es-ES" sz="1600" b="1" dirty="0" smtClean="0">
                <a:latin typeface="Comic Sans MS" pitchFamily="66" charset="0"/>
                <a:cs typeface="Times New Roman" pitchFamily="18" charset="0"/>
              </a:rPr>
              <a:t>Enviar información</a:t>
            </a:r>
            <a:r>
              <a:rPr lang="es-ES_tradnl" altLang="es-ES" sz="1600" dirty="0" smtClean="0">
                <a:latin typeface="Comic Sans MS" pitchFamily="66" charset="0"/>
                <a:cs typeface="Times New Roman" pitchFamily="18" charset="0"/>
              </a:rPr>
              <a:t> a todas aquellas personas, que por motivos de salud o de lejanía, no puedan asistir a dichas charlas y hacer difusión de la enfermedad a través de los medios de comunicación con el objetivo de que podamos ser reconocidas y aceptadas social, familiar y laboralmente.</a:t>
            </a:r>
          </a:p>
          <a:p>
            <a:pPr algn="just">
              <a:spcBef>
                <a:spcPts val="1000"/>
              </a:spcBef>
            </a:pPr>
            <a:endParaRPr lang="es-ES_tradnl" altLang="es-ES" sz="800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spcBef>
                <a:spcPts val="1000"/>
              </a:spcBef>
            </a:pPr>
            <a:r>
              <a:rPr lang="es-ES_tradnl" altLang="es-ES" sz="1600" b="1" dirty="0">
                <a:latin typeface="Comic Sans MS" pitchFamily="66" charset="0"/>
                <a:cs typeface="Times New Roman" pitchFamily="18" charset="0"/>
              </a:rPr>
              <a:t>Colaborar </a:t>
            </a:r>
            <a:r>
              <a:rPr lang="es-ES_tradnl" altLang="es-ES" sz="1600" dirty="0">
                <a:latin typeface="Comic Sans MS" pitchFamily="66" charset="0"/>
                <a:cs typeface="Times New Roman" pitchFamily="18" charset="0"/>
              </a:rPr>
              <a:t>con las instituciones Sanitarias en los proyectos de investigación sobre la </a:t>
            </a:r>
            <a:r>
              <a:rPr lang="es-ES_tradnl" altLang="es-ES" sz="1600" dirty="0" smtClean="0">
                <a:latin typeface="Comic Sans MS" pitchFamily="66" charset="0"/>
                <a:cs typeface="Times New Roman" pitchFamily="18" charset="0"/>
              </a:rPr>
              <a:t>CI·SDV, ya </a:t>
            </a:r>
            <a:r>
              <a:rPr lang="es-ES_tradnl" altLang="es-ES" sz="1600" dirty="0">
                <a:latin typeface="Comic Sans MS" pitchFamily="66" charset="0"/>
                <a:cs typeface="Times New Roman" pitchFamily="18" charset="0"/>
              </a:rPr>
              <a:t>sea participando como pacientes en los estudios que se lleven a </a:t>
            </a:r>
            <a:r>
              <a:rPr lang="es-ES_tradnl" altLang="es-ES" sz="1600" dirty="0" smtClean="0">
                <a:latin typeface="Comic Sans MS" pitchFamily="66" charset="0"/>
                <a:cs typeface="Times New Roman" pitchFamily="18" charset="0"/>
              </a:rPr>
              <a:t>cabo.</a:t>
            </a:r>
            <a:endParaRPr lang="es-ES_tradnl" altLang="es-ES" sz="1600" b="1" dirty="0">
              <a:latin typeface="Comic Sans MS" pitchFamily="66" charset="0"/>
              <a:cs typeface="Times New Roman" pitchFamily="18" charset="0"/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11873851"/>
              </p:ext>
            </p:extLst>
          </p:nvPr>
        </p:nvGraphicFramePr>
        <p:xfrm>
          <a:off x="65335" y="836712"/>
          <a:ext cx="330200" cy="173037"/>
        </p:xfrm>
        <a:graphic>
          <a:graphicData uri="http://schemas.openxmlformats.org/presentationml/2006/ole">
            <p:oleObj spid="_x0000_s10527" r:id="rId5" imgW="1815873" imgH="952045" progId="">
              <p:embed/>
            </p:oleObj>
          </a:graphicData>
        </a:graphic>
      </p:graphicFrame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29427357"/>
              </p:ext>
            </p:extLst>
          </p:nvPr>
        </p:nvGraphicFramePr>
        <p:xfrm>
          <a:off x="65335" y="5373216"/>
          <a:ext cx="330200" cy="173037"/>
        </p:xfrm>
        <a:graphic>
          <a:graphicData uri="http://schemas.openxmlformats.org/presentationml/2006/ole">
            <p:oleObj spid="_x0000_s10528" r:id="rId6" imgW="1815873" imgH="952045" progId="">
              <p:embed/>
            </p:oleObj>
          </a:graphicData>
        </a:graphic>
      </p:graphicFrame>
      <p:graphicFrame>
        <p:nvGraphicFramePr>
          <p:cNvPr id="14" name="1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60325852"/>
              </p:ext>
            </p:extLst>
          </p:nvPr>
        </p:nvGraphicFramePr>
        <p:xfrm>
          <a:off x="65335" y="1988840"/>
          <a:ext cx="330200" cy="173037"/>
        </p:xfrm>
        <a:graphic>
          <a:graphicData uri="http://schemas.openxmlformats.org/presentationml/2006/ole">
            <p:oleObj spid="_x0000_s10529" r:id="rId7" imgW="1815873" imgH="952045" progId="">
              <p:embed/>
            </p:oleObj>
          </a:graphicData>
        </a:graphic>
      </p:graphicFrame>
      <p:graphicFrame>
        <p:nvGraphicFramePr>
          <p:cNvPr id="15" name="1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76654619"/>
              </p:ext>
            </p:extLst>
          </p:nvPr>
        </p:nvGraphicFramePr>
        <p:xfrm>
          <a:off x="84184" y="2852936"/>
          <a:ext cx="330200" cy="173037"/>
        </p:xfrm>
        <a:graphic>
          <a:graphicData uri="http://schemas.openxmlformats.org/presentationml/2006/ole">
            <p:oleObj spid="_x0000_s10530" r:id="rId8" imgW="1815873" imgH="952045" progId="">
              <p:embed/>
            </p:oleObj>
          </a:graphicData>
        </a:graphic>
      </p:graphicFrame>
      <p:graphicFrame>
        <p:nvGraphicFramePr>
          <p:cNvPr id="16" name="1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6377031"/>
              </p:ext>
            </p:extLst>
          </p:nvPr>
        </p:nvGraphicFramePr>
        <p:xfrm>
          <a:off x="65335" y="4005064"/>
          <a:ext cx="330200" cy="173037"/>
        </p:xfrm>
        <a:graphic>
          <a:graphicData uri="http://schemas.openxmlformats.org/presentationml/2006/ole">
            <p:oleObj spid="_x0000_s10531" r:id="rId9" imgW="1815873" imgH="952045" progId="">
              <p:embed/>
            </p:oleObj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6351984"/>
            <a:ext cx="628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8186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88640"/>
            <a:ext cx="6706906" cy="620884"/>
          </a:xfrm>
        </p:spPr>
        <p:txBody>
          <a:bodyPr>
            <a:normAutofit fontScale="90000"/>
          </a:bodyPr>
          <a:lstStyle/>
          <a:p>
            <a:pPr algn="l"/>
            <a:r>
              <a:rPr lang="es-ES" i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  Objetivos</a:t>
            </a:r>
            <a:endParaRPr lang="es-ES" i="1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3825"/>
            <a:ext cx="1231377" cy="65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98059" y="2011262"/>
            <a:ext cx="584397" cy="918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186612" y="980728"/>
            <a:ext cx="3777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altLang="es-ES" dirty="0" smtClean="0">
              <a:latin typeface="Comic Sans M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20502" y="4041476"/>
            <a:ext cx="3403426" cy="670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8" indent="-342900">
              <a:spcBef>
                <a:spcPct val="20000"/>
              </a:spcBef>
            </a:pPr>
            <a:endParaRPr lang="es-ES_tradnl" altLang="es-ES" sz="1600" dirty="0" smtClean="0">
              <a:solidFill>
                <a:srgbClr val="333333"/>
              </a:solidFill>
              <a:latin typeface="Century Gothic" pitchFamily="34" charset="0"/>
            </a:endParaRPr>
          </a:p>
          <a:p>
            <a:pPr marL="71438" indent="-342900" algn="ctr">
              <a:spcBef>
                <a:spcPct val="20000"/>
              </a:spcBef>
            </a:pPr>
            <a:endParaRPr lang="es-ES" altLang="es-ES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448540" y="944440"/>
            <a:ext cx="851594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altLang="es-ES" sz="1400" b="1" dirty="0" smtClean="0">
                <a:solidFill>
                  <a:srgbClr val="333333"/>
                </a:solidFill>
                <a:latin typeface="Comic Sans MS" pitchFamily="66" charset="0"/>
                <a:cs typeface="Times New Roman" pitchFamily="18" charset="0"/>
              </a:rPr>
              <a:t>Que</a:t>
            </a:r>
            <a:r>
              <a:rPr lang="es-ES_tradnl" altLang="es-ES" sz="1400" dirty="0" smtClean="0">
                <a:solidFill>
                  <a:srgbClr val="333333"/>
                </a:solidFill>
                <a:latin typeface="Comic Sans MS" pitchFamily="66" charset="0"/>
                <a:cs typeface="Times New Roman" pitchFamily="18" charset="0"/>
              </a:rPr>
              <a:t> todas las instituciones: Gobierno Central, Ayuntamientos, Sanidad, Servicios Sociales, Hospitales, etc. se impliquen y se comprometan con nuestras necesidades, con el fin de obtener un trato sanitario y social que nos facilite una calidad de vida óptima.</a:t>
            </a:r>
          </a:p>
          <a:p>
            <a:pPr algn="just">
              <a:spcBef>
                <a:spcPct val="50000"/>
              </a:spcBef>
            </a:pPr>
            <a:endParaRPr lang="es-ES_tradnl" altLang="es-ES" sz="800" dirty="0" smtClean="0">
              <a:solidFill>
                <a:srgbClr val="333333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s-ES_tradnl" altLang="es-ES" sz="1400" b="1" dirty="0" smtClean="0">
                <a:solidFill>
                  <a:srgbClr val="333333"/>
                </a:solidFill>
                <a:latin typeface="Comic Sans MS" pitchFamily="66" charset="0"/>
                <a:cs typeface="Times New Roman" pitchFamily="18" charset="0"/>
              </a:rPr>
              <a:t>Que se investigue </a:t>
            </a:r>
            <a:r>
              <a:rPr lang="es-ES_tradnl" altLang="es-ES" sz="1400" dirty="0" smtClean="0">
                <a:solidFill>
                  <a:srgbClr val="333333"/>
                </a:solidFill>
                <a:latin typeface="Comic Sans MS" pitchFamily="66" charset="0"/>
                <a:cs typeface="Times New Roman" pitchFamily="18" charset="0"/>
              </a:rPr>
              <a:t>más para lograr una mejoría y una mejor calidad de vida.</a:t>
            </a:r>
          </a:p>
          <a:p>
            <a:pPr algn="just">
              <a:spcBef>
                <a:spcPct val="50000"/>
              </a:spcBef>
            </a:pPr>
            <a:endParaRPr lang="es-ES_tradnl" altLang="es-ES" sz="800" dirty="0" smtClean="0">
              <a:solidFill>
                <a:srgbClr val="333333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s-ES_tradnl" altLang="es-ES" sz="1400" b="1" dirty="0" smtClean="0">
                <a:solidFill>
                  <a:srgbClr val="333333"/>
                </a:solidFill>
                <a:latin typeface="Comic Sans MS" pitchFamily="66" charset="0"/>
                <a:cs typeface="Times New Roman" pitchFamily="18" charset="0"/>
              </a:rPr>
              <a:t>El reconocimiento social de nuestra enfermedad como una enfermedad real </a:t>
            </a:r>
            <a:r>
              <a:rPr lang="es-ES_tradnl" altLang="es-ES" sz="1400" dirty="0" smtClean="0">
                <a:solidFill>
                  <a:srgbClr val="333333"/>
                </a:solidFill>
                <a:latin typeface="Comic Sans MS" pitchFamily="66" charset="0"/>
                <a:cs typeface="Times New Roman" pitchFamily="18" charset="0"/>
              </a:rPr>
              <a:t>para evitar la discriminación que sufrimos a la hora de obtener bajas laborales, incapacidades… </a:t>
            </a:r>
          </a:p>
          <a:p>
            <a:pPr algn="just">
              <a:spcBef>
                <a:spcPct val="50000"/>
              </a:spcBef>
            </a:pPr>
            <a:endParaRPr lang="es-ES_tradnl" altLang="es-ES" sz="800" b="1" dirty="0" smtClean="0">
              <a:solidFill>
                <a:srgbClr val="333333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s-ES_tradnl" altLang="es-ES" sz="1400" b="1" dirty="0" smtClean="0">
                <a:solidFill>
                  <a:srgbClr val="333333"/>
                </a:solidFill>
                <a:latin typeface="Comic Sans MS" pitchFamily="66" charset="0"/>
                <a:cs typeface="Times New Roman" pitchFamily="18" charset="0"/>
              </a:rPr>
              <a:t>Conseguir Centros de referencia con equipos multidisciplinares </a:t>
            </a:r>
            <a:r>
              <a:rPr lang="es-ES_tradnl" altLang="es-ES" sz="1400" dirty="0" smtClean="0">
                <a:solidFill>
                  <a:srgbClr val="333333"/>
                </a:solidFill>
                <a:latin typeface="Comic Sans MS" pitchFamily="66" charset="0"/>
                <a:cs typeface="Times New Roman" pitchFamily="18" charset="0"/>
              </a:rPr>
              <a:t>donde se trate con todos los medios disponibles la enfermedad para así evitar el peregrinaje, ttos. inadecuados, incerteza en el diagnóstico, diagnóstico tardío y en consecuencia empeoramiento del paciente.</a:t>
            </a:r>
          </a:p>
          <a:p>
            <a:pPr algn="just">
              <a:spcBef>
                <a:spcPct val="50000"/>
              </a:spcBef>
            </a:pPr>
            <a:endParaRPr lang="es-ES" altLang="es-ES" sz="800" dirty="0" smtClean="0">
              <a:solidFill>
                <a:srgbClr val="333333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s-ES_tradnl" altLang="es-ES" sz="1400" b="1" dirty="0" smtClean="0">
                <a:solidFill>
                  <a:srgbClr val="333333"/>
                </a:solidFill>
                <a:latin typeface="Comic Sans MS" pitchFamily="66" charset="0"/>
                <a:cs typeface="Times New Roman" pitchFamily="18" charset="0"/>
              </a:rPr>
              <a:t>Que</a:t>
            </a:r>
            <a:r>
              <a:rPr lang="es-ES_tradnl" altLang="es-ES" sz="1400" dirty="0" smtClean="0">
                <a:solidFill>
                  <a:srgbClr val="333333"/>
                </a:solidFill>
                <a:latin typeface="Comic Sans MS" pitchFamily="66" charset="0"/>
                <a:cs typeface="Times New Roman" pitchFamily="18" charset="0"/>
              </a:rPr>
              <a:t> desde las administraciones se facilite la </a:t>
            </a:r>
            <a:r>
              <a:rPr lang="es-ES_tradnl" altLang="es-ES" sz="1400" b="1" dirty="0" smtClean="0">
                <a:solidFill>
                  <a:srgbClr val="333333"/>
                </a:solidFill>
                <a:latin typeface="Comic Sans MS" pitchFamily="66" charset="0"/>
                <a:cs typeface="Times New Roman" pitchFamily="18" charset="0"/>
              </a:rPr>
              <a:t>información y la formación </a:t>
            </a:r>
            <a:r>
              <a:rPr lang="es-ES_tradnl" altLang="es-ES" sz="1400" dirty="0" smtClean="0">
                <a:solidFill>
                  <a:srgbClr val="333333"/>
                </a:solidFill>
                <a:latin typeface="Comic Sans MS" pitchFamily="66" charset="0"/>
                <a:cs typeface="Times New Roman" pitchFamily="18" charset="0"/>
              </a:rPr>
              <a:t>adecuada a todo el personal sanitario (enfermeros/as, médicos de familia, especialistas, etc.) para que los pacientes seamos reconocidos como tales.</a:t>
            </a:r>
          </a:p>
          <a:p>
            <a:pPr algn="just">
              <a:spcBef>
                <a:spcPct val="50000"/>
              </a:spcBef>
            </a:pPr>
            <a:endParaRPr lang="es-ES_tradnl" altLang="es-ES" sz="800" dirty="0" smtClean="0">
              <a:solidFill>
                <a:srgbClr val="333333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s-ES_tradnl" altLang="es-ES" sz="1600" b="1" dirty="0" smtClean="0">
                <a:solidFill>
                  <a:srgbClr val="333333"/>
                </a:solidFill>
                <a:latin typeface="Comic Sans MS" pitchFamily="66" charset="0"/>
                <a:cs typeface="Times New Roman" pitchFamily="18" charset="0"/>
              </a:rPr>
              <a:t>Divulgar la enfermedad </a:t>
            </a:r>
            <a:r>
              <a:rPr lang="es-ES_tradnl" altLang="es-ES" sz="1600" dirty="0" smtClean="0">
                <a:solidFill>
                  <a:srgbClr val="333333"/>
                </a:solidFill>
                <a:latin typeface="Comic Sans MS" pitchFamily="66" charset="0"/>
                <a:cs typeface="Times New Roman" pitchFamily="18" charset="0"/>
              </a:rPr>
              <a:t>a través de los medios de comunicación con el objetivo de tener más visibilidad. </a:t>
            </a:r>
          </a:p>
          <a:p>
            <a:pPr algn="just">
              <a:spcBef>
                <a:spcPct val="50000"/>
              </a:spcBef>
            </a:pPr>
            <a:endParaRPr lang="es-ES_tradnl" altLang="es-ES" sz="800" b="1" dirty="0">
              <a:solidFill>
                <a:srgbClr val="333333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s-ES_tradnl" altLang="es-ES" sz="1600" b="1" dirty="0" smtClean="0">
                <a:solidFill>
                  <a:srgbClr val="333333"/>
                </a:solidFill>
                <a:latin typeface="Comic Sans MS" pitchFamily="66" charset="0"/>
                <a:cs typeface="Times New Roman" pitchFamily="18" charset="0"/>
              </a:rPr>
              <a:t>Informar y dar apoyo </a:t>
            </a:r>
            <a:r>
              <a:rPr lang="es-ES_tradnl" altLang="es-ES" sz="1600" dirty="0" smtClean="0">
                <a:solidFill>
                  <a:srgbClr val="333333"/>
                </a:solidFill>
                <a:latin typeface="Comic Sans MS" pitchFamily="66" charset="0"/>
                <a:cs typeface="Times New Roman" pitchFamily="18" charset="0"/>
              </a:rPr>
              <a:t>a otras pacientes y a sus familiares para que no se sientan tan solas.</a:t>
            </a:r>
          </a:p>
          <a:p>
            <a:pPr algn="just">
              <a:spcBef>
                <a:spcPct val="50000"/>
              </a:spcBef>
            </a:pPr>
            <a:endParaRPr lang="es-ES_tradnl" altLang="es-ES" sz="1600" dirty="0">
              <a:solidFill>
                <a:srgbClr val="333333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endParaRPr lang="es-ES" altLang="es-ES" sz="1600" dirty="0">
              <a:solidFill>
                <a:srgbClr val="333333"/>
              </a:solidFill>
              <a:latin typeface="Comic Sans MS" pitchFamily="66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24870191"/>
              </p:ext>
            </p:extLst>
          </p:nvPr>
        </p:nvGraphicFramePr>
        <p:xfrm>
          <a:off x="118340" y="3140968"/>
          <a:ext cx="330200" cy="173037"/>
        </p:xfrm>
        <a:graphic>
          <a:graphicData uri="http://schemas.openxmlformats.org/presentationml/2006/ole">
            <p:oleObj spid="_x0000_s7472" r:id="rId5" imgW="1815873" imgH="952045" progId="">
              <p:embed/>
            </p:oleObj>
          </a:graphicData>
        </a:graphic>
      </p:graphicFrame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09883687"/>
              </p:ext>
            </p:extLst>
          </p:nvPr>
        </p:nvGraphicFramePr>
        <p:xfrm>
          <a:off x="107504" y="980728"/>
          <a:ext cx="330200" cy="173037"/>
        </p:xfrm>
        <a:graphic>
          <a:graphicData uri="http://schemas.openxmlformats.org/presentationml/2006/ole">
            <p:oleObj spid="_x0000_s7473" r:id="rId6" imgW="1815873" imgH="952045" progId="">
              <p:embed/>
            </p:oleObj>
          </a:graphicData>
        </a:graphic>
      </p:graphicFrame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88131763"/>
              </p:ext>
            </p:extLst>
          </p:nvPr>
        </p:nvGraphicFramePr>
        <p:xfrm>
          <a:off x="100628" y="1916832"/>
          <a:ext cx="330200" cy="173037"/>
        </p:xfrm>
        <a:graphic>
          <a:graphicData uri="http://schemas.openxmlformats.org/presentationml/2006/ole">
            <p:oleObj spid="_x0000_s7474" r:id="rId7" imgW="1815873" imgH="952045" progId="">
              <p:embed/>
            </p:oleObj>
          </a:graphicData>
        </a:graphic>
      </p:graphicFrame>
      <p:graphicFrame>
        <p:nvGraphicFramePr>
          <p:cNvPr id="14" name="1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4422509"/>
              </p:ext>
            </p:extLst>
          </p:nvPr>
        </p:nvGraphicFramePr>
        <p:xfrm>
          <a:off x="118340" y="2391867"/>
          <a:ext cx="330200" cy="173037"/>
        </p:xfrm>
        <a:graphic>
          <a:graphicData uri="http://schemas.openxmlformats.org/presentationml/2006/ole">
            <p:oleObj spid="_x0000_s7475" r:id="rId8" imgW="1815873" imgH="952045" progId="">
              <p:embed/>
            </p:oleObj>
          </a:graphicData>
        </a:graphic>
      </p:graphicFrame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14762497"/>
              </p:ext>
            </p:extLst>
          </p:nvPr>
        </p:nvGraphicFramePr>
        <p:xfrm>
          <a:off x="118340" y="4129927"/>
          <a:ext cx="330200" cy="173037"/>
        </p:xfrm>
        <a:graphic>
          <a:graphicData uri="http://schemas.openxmlformats.org/presentationml/2006/ole">
            <p:oleObj spid="_x0000_s7476" r:id="rId9" imgW="1815873" imgH="952045" progId="">
              <p:embed/>
            </p:oleObj>
          </a:graphicData>
        </a:graphic>
      </p:graphicFrame>
      <p:graphicFrame>
        <p:nvGraphicFramePr>
          <p:cNvPr id="11" name="10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54640181"/>
              </p:ext>
            </p:extLst>
          </p:nvPr>
        </p:nvGraphicFramePr>
        <p:xfrm>
          <a:off x="118340" y="5085184"/>
          <a:ext cx="330200" cy="173037"/>
        </p:xfrm>
        <a:graphic>
          <a:graphicData uri="http://schemas.openxmlformats.org/presentationml/2006/ole">
            <p:oleObj spid="_x0000_s7477" r:id="rId10" imgW="1815873" imgH="952045" progId="">
              <p:embed/>
            </p:oleObj>
          </a:graphicData>
        </a:graphic>
      </p:graphicFrame>
      <p:graphicFrame>
        <p:nvGraphicFramePr>
          <p:cNvPr id="12" name="1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74677991"/>
              </p:ext>
            </p:extLst>
          </p:nvPr>
        </p:nvGraphicFramePr>
        <p:xfrm>
          <a:off x="118340" y="5805264"/>
          <a:ext cx="330200" cy="173038"/>
        </p:xfrm>
        <a:graphic>
          <a:graphicData uri="http://schemas.openxmlformats.org/presentationml/2006/ole">
            <p:oleObj spid="_x0000_s7478" r:id="rId11" imgW="1815873" imgH="952045" progId="">
              <p:embed/>
            </p:oleObj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6351984"/>
            <a:ext cx="628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3189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334" y="65038"/>
            <a:ext cx="7715018" cy="620884"/>
          </a:xfrm>
        </p:spPr>
        <p:txBody>
          <a:bodyPr>
            <a:normAutofit fontScale="90000"/>
          </a:bodyPr>
          <a:lstStyle/>
          <a:p>
            <a:pPr algn="l"/>
            <a:r>
              <a:rPr lang="es-ES" i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 “ACACI Somos </a:t>
            </a:r>
            <a:r>
              <a:rPr lang="es-ES" i="1" dirty="0" smtClean="0">
                <a:latin typeface="Comic Sans MS" panose="030F0702030302020204" pitchFamily="66" charset="0"/>
              </a:rPr>
              <a:t>todos</a:t>
            </a:r>
            <a:r>
              <a:rPr lang="es-ES" i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, eres </a:t>
            </a:r>
            <a:r>
              <a:rPr lang="es-ES" i="1" dirty="0" smtClean="0">
                <a:latin typeface="Comic Sans MS" panose="030F0702030302020204" pitchFamily="66" charset="0"/>
              </a:rPr>
              <a:t>tú</a:t>
            </a:r>
            <a:r>
              <a:rPr lang="es-ES" i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”</a:t>
            </a:r>
            <a:endParaRPr lang="es-ES" i="1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61546" y="2011262"/>
            <a:ext cx="584397" cy="918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186612" y="980728"/>
            <a:ext cx="3777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altLang="es-ES" dirty="0" smtClean="0">
              <a:latin typeface="Comic Sans M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604758" y="5301208"/>
            <a:ext cx="3359730" cy="129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8" indent="-342900" algn="r">
              <a:spcBef>
                <a:spcPct val="20000"/>
              </a:spcBef>
            </a:pPr>
            <a:r>
              <a:rPr lang="es-ES_tradnl" altLang="es-ES" sz="1600" dirty="0" smtClean="0">
                <a:solidFill>
                  <a:srgbClr val="333333"/>
                </a:solidFill>
                <a:latin typeface="Comic Sans MS" panose="030F0702030302020204" pitchFamily="66" charset="0"/>
                <a:hlinkClick r:id="rId3"/>
              </a:rPr>
              <a:t>www.acaci.es</a:t>
            </a:r>
          </a:p>
          <a:p>
            <a:pPr marL="71438" indent="-342900" algn="r">
              <a:spcBef>
                <a:spcPct val="20000"/>
              </a:spcBef>
            </a:pPr>
            <a:r>
              <a:rPr lang="es-ES_tradnl" altLang="es-ES" sz="1600" dirty="0" smtClean="0">
                <a:solidFill>
                  <a:srgbClr val="333333"/>
                </a:solidFill>
                <a:latin typeface="Comic Sans MS" panose="030F0702030302020204" pitchFamily="66" charset="0"/>
                <a:hlinkClick r:id="rId3"/>
              </a:rPr>
              <a:t>info@acaci.es</a:t>
            </a:r>
          </a:p>
          <a:p>
            <a:pPr marL="71438" indent="-342900" algn="r">
              <a:spcBef>
                <a:spcPct val="20000"/>
              </a:spcBef>
            </a:pPr>
            <a:r>
              <a:rPr lang="es-ES_tradnl" altLang="es-ES" sz="1600" dirty="0" smtClean="0">
                <a:solidFill>
                  <a:srgbClr val="333333"/>
                </a:solidFill>
                <a:latin typeface="Comic Sans MS" panose="030F0702030302020204" pitchFamily="66" charset="0"/>
                <a:hlinkClick r:id="rId3"/>
              </a:rPr>
              <a:t>acaci2006@yahoo.es</a:t>
            </a:r>
          </a:p>
          <a:p>
            <a:pPr marL="71438" indent="-342900" algn="r">
              <a:spcBef>
                <a:spcPct val="20000"/>
              </a:spcBef>
            </a:pPr>
            <a:r>
              <a:rPr lang="es-ES_tradnl" altLang="es-ES" sz="2000" dirty="0" smtClean="0">
                <a:solidFill>
                  <a:srgbClr val="333333"/>
                </a:solidFill>
                <a:latin typeface="Comic Sans MS" panose="030F0702030302020204" pitchFamily="66" charset="0"/>
              </a:rPr>
              <a:t>                                       </a:t>
            </a:r>
            <a:endParaRPr lang="es-ES" altLang="es-ES" sz="2000" dirty="0">
              <a:solidFill>
                <a:srgbClr val="00B050"/>
              </a:solidFill>
            </a:endParaRP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 rot="20871341">
            <a:off x="3908403" y="1511599"/>
            <a:ext cx="5096580" cy="1319874"/>
          </a:xfrm>
        </p:spPr>
        <p:txBody>
          <a:bodyPr>
            <a:normAutofit fontScale="85000"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S" sz="6000" b="1" i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¡¡¡ GRACIAS !!! </a:t>
            </a:r>
            <a:endParaRPr lang="es-ES" sz="6000" b="1" i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flipH="1">
            <a:off x="683568" y="980728"/>
            <a:ext cx="2782601" cy="2520280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90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14612" y="191683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l"/>
              </a:tabLst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162300" y="3352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571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3707904" y="3273633"/>
            <a:ext cx="5407841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8" indent="-342900">
              <a:spcBef>
                <a:spcPct val="20000"/>
              </a:spcBef>
            </a:pPr>
            <a:r>
              <a:rPr lang="es-ES_tradnl" altLang="es-ES" sz="3200" i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Si ayudo a una sola persona a tener Esperanza,</a:t>
            </a:r>
          </a:p>
          <a:p>
            <a:pPr marL="71438" indent="-342900">
              <a:spcBef>
                <a:spcPct val="20000"/>
              </a:spcBef>
            </a:pPr>
            <a:r>
              <a:rPr lang="es-ES_tradnl" altLang="es-ES" sz="3200" i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No habré vivido en vano !!!</a:t>
            </a:r>
            <a:endParaRPr lang="es-ES" altLang="es-ES" sz="3200" i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3825"/>
            <a:ext cx="1231377" cy="65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6351984"/>
            <a:ext cx="628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437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334" y="65038"/>
            <a:ext cx="4032448" cy="620884"/>
          </a:xfrm>
        </p:spPr>
        <p:txBody>
          <a:bodyPr>
            <a:normAutofit fontScale="90000"/>
          </a:bodyPr>
          <a:lstStyle/>
          <a:p>
            <a:r>
              <a:rPr lang="es-ES" i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Quienes  somos</a:t>
            </a:r>
            <a:endParaRPr lang="es-ES" i="1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1412776"/>
            <a:ext cx="8496944" cy="4608512"/>
          </a:xfrm>
        </p:spPr>
        <p:txBody>
          <a:bodyPr>
            <a:normAutofit/>
          </a:bodyPr>
          <a:lstStyle/>
          <a:p>
            <a:pPr lvl="0" defTabSz="449263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b="1" i="1" dirty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A</a:t>
            </a:r>
            <a:r>
              <a:rPr lang="es-ES_tradnl" altLang="es-ES" dirty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sociación </a:t>
            </a:r>
            <a:r>
              <a:rPr lang="es-ES_tradnl" altLang="es-ES" b="1" i="1" dirty="0" smtClean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C</a:t>
            </a:r>
            <a:r>
              <a:rPr lang="es-ES_tradnl" altLang="es-ES" dirty="0" smtClean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iudadana de </a:t>
            </a:r>
            <a:r>
              <a:rPr lang="es-ES_tradnl" altLang="es-ES" b="1" i="1" dirty="0" smtClean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A</a:t>
            </a:r>
            <a:r>
              <a:rPr lang="es-ES_tradnl" altLang="es-ES" i="1" dirty="0" smtClean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f</a:t>
            </a:r>
            <a:r>
              <a:rPr lang="es-ES_tradnl" altLang="es-ES" dirty="0" smtClean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ectados </a:t>
            </a:r>
            <a:r>
              <a:rPr lang="es-ES_tradnl" altLang="es-ES" dirty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de </a:t>
            </a:r>
            <a:endParaRPr lang="es-ES_tradnl" altLang="es-ES" dirty="0" smtClean="0">
              <a:solidFill>
                <a:srgbClr val="333333"/>
              </a:solidFill>
              <a:latin typeface="Comic Sans MS" pitchFamily="66" charset="0"/>
              <a:cs typeface="Lucida Sans Unicode" pitchFamily="34" charset="0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b="1" i="1" dirty="0" smtClean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C</a:t>
            </a:r>
            <a:r>
              <a:rPr lang="es-ES_tradnl" altLang="es-ES" dirty="0" smtClean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istitis </a:t>
            </a:r>
            <a:r>
              <a:rPr lang="es-ES_tradnl" altLang="es-ES" b="1" i="1" dirty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I</a:t>
            </a:r>
            <a:r>
              <a:rPr lang="es-ES_tradnl" altLang="es-ES" dirty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ntersticial </a:t>
            </a:r>
            <a:endParaRPr lang="es-ES_tradnl" altLang="es-ES" dirty="0" smtClean="0">
              <a:solidFill>
                <a:srgbClr val="333333"/>
              </a:solidFill>
              <a:latin typeface="Comic Sans MS" pitchFamily="66" charset="0"/>
              <a:cs typeface="Lucida Sans Unicode" pitchFamily="34" charset="0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b="1" dirty="0" smtClean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S</a:t>
            </a:r>
            <a:r>
              <a:rPr lang="es-ES_tradnl" altLang="es-ES" dirty="0" smtClean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índrome </a:t>
            </a:r>
            <a:r>
              <a:rPr lang="es-ES_tradnl" altLang="es-ES" dirty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de </a:t>
            </a:r>
            <a:r>
              <a:rPr lang="es-ES_tradnl" altLang="es-ES" b="1" dirty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D</a:t>
            </a:r>
            <a:r>
              <a:rPr lang="es-ES_tradnl" altLang="es-ES" dirty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olor </a:t>
            </a:r>
            <a:r>
              <a:rPr lang="es-ES_tradnl" altLang="es-ES" b="1" dirty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V</a:t>
            </a:r>
            <a:r>
              <a:rPr lang="es-ES_tradnl" altLang="es-ES" dirty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esical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</a:pPr>
            <a:endParaRPr lang="es-ES_tradnl" altLang="es-ES" sz="1200" i="1" dirty="0">
              <a:solidFill>
                <a:srgbClr val="FF9900"/>
              </a:solidFill>
              <a:latin typeface="Comic Sans MS" pitchFamily="66" charset="0"/>
              <a:cs typeface="Lucida Sans Unicode" pitchFamily="34" charset="0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</a:pPr>
            <a:endParaRPr lang="es-ES_tradnl" altLang="es-ES" sz="1100" i="1" dirty="0" smtClean="0">
              <a:solidFill>
                <a:srgbClr val="FF9900"/>
              </a:solidFill>
              <a:latin typeface="Comic Sans MS" pitchFamily="66" charset="0"/>
              <a:cs typeface="Lucida Sans Unicode" pitchFamily="34" charset="0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sz="4000" i="1" dirty="0" smtClean="0">
                <a:solidFill>
                  <a:schemeClr val="accent6"/>
                </a:solidFill>
                <a:latin typeface="Comic Sans MS" pitchFamily="66" charset="0"/>
                <a:cs typeface="Lucida Sans Unicode" pitchFamily="34" charset="0"/>
              </a:rPr>
              <a:t>ACACI</a:t>
            </a:r>
            <a:endParaRPr lang="es-ES_tradnl" altLang="es-ES" sz="4000" b="1" i="1" dirty="0">
              <a:solidFill>
                <a:schemeClr val="accent6"/>
              </a:solidFill>
              <a:latin typeface="Comic Sans MS" pitchFamily="66" charset="0"/>
              <a:cs typeface="Lucida Sans Unicode" pitchFamily="34" charset="0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sz="4000" b="1" i="1" dirty="0">
                <a:solidFill>
                  <a:schemeClr val="accent6"/>
                </a:solidFill>
                <a:latin typeface="Comic Sans MS" pitchFamily="66" charset="0"/>
                <a:cs typeface="Lucida Sans Unicode" pitchFamily="34" charset="0"/>
              </a:rPr>
              <a:t>“ Somos </a:t>
            </a:r>
            <a:r>
              <a:rPr lang="es-ES_tradnl" altLang="es-ES" sz="4000" b="1" i="1" dirty="0" err="1" smtClean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todos</a:t>
            </a:r>
            <a:r>
              <a:rPr lang="es-ES_tradnl" altLang="es-ES" sz="4000" b="1" i="1" dirty="0" err="1" smtClean="0">
                <a:solidFill>
                  <a:srgbClr val="FFFFFF"/>
                </a:solidFill>
                <a:latin typeface="Comic Sans MS" pitchFamily="66" charset="0"/>
                <a:cs typeface="Lucida Sans Unicode" pitchFamily="34" charset="0"/>
              </a:rPr>
              <a:t>,</a:t>
            </a:r>
            <a:r>
              <a:rPr lang="es-ES_tradnl" altLang="es-ES" sz="4000" b="1" i="1" dirty="0" err="1" smtClean="0">
                <a:solidFill>
                  <a:schemeClr val="accent6"/>
                </a:solidFill>
                <a:latin typeface="Comic Sans MS" pitchFamily="66" charset="0"/>
                <a:cs typeface="Lucida Sans Unicode" pitchFamily="34" charset="0"/>
              </a:rPr>
              <a:t>eres</a:t>
            </a:r>
            <a:r>
              <a:rPr lang="es-ES_tradnl" altLang="es-ES" sz="4000" b="1" i="1" dirty="0" smtClean="0">
                <a:solidFill>
                  <a:srgbClr val="CC6600"/>
                </a:solidFill>
                <a:latin typeface="Comic Sans MS" pitchFamily="66" charset="0"/>
                <a:cs typeface="Lucida Sans Unicode" pitchFamily="34" charset="0"/>
              </a:rPr>
              <a:t> </a:t>
            </a:r>
            <a:r>
              <a:rPr lang="es-ES_tradnl" altLang="es-ES" sz="4000" b="1" i="1" dirty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tú </a:t>
            </a:r>
            <a:r>
              <a:rPr lang="es-ES_tradnl" altLang="es-ES" sz="4000" b="1" i="1" dirty="0">
                <a:solidFill>
                  <a:schemeClr val="accent6"/>
                </a:solidFill>
                <a:latin typeface="Comic Sans MS" pitchFamily="66" charset="0"/>
                <a:cs typeface="Lucida Sans Unicode" pitchFamily="34" charset="0"/>
              </a:rPr>
              <a:t>” </a:t>
            </a:r>
            <a:endParaRPr lang="es-ES_tradnl" altLang="es-ES" sz="4000" b="1" i="1" dirty="0" smtClean="0">
              <a:solidFill>
                <a:schemeClr val="accent6"/>
              </a:solidFill>
              <a:latin typeface="Comic Sans MS" pitchFamily="66" charset="0"/>
              <a:cs typeface="Lucida Sans Unicode" pitchFamily="34" charset="0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</a:pPr>
            <a:endParaRPr lang="es-ES_tradnl" altLang="es-ES" sz="4000" b="1" i="1" dirty="0">
              <a:solidFill>
                <a:srgbClr val="000000"/>
              </a:solidFill>
              <a:latin typeface="Comic Sans MS" pitchFamily="66" charset="0"/>
              <a:cs typeface="Lucida Sans Unicode" pitchFamily="34" charset="0"/>
            </a:endParaRPr>
          </a:p>
          <a:p>
            <a:r>
              <a:rPr lang="es-ES_tradnl" altLang="es-ES" dirty="0" smtClean="0">
                <a:solidFill>
                  <a:schemeClr val="tx1"/>
                </a:solidFill>
                <a:latin typeface="Comic Sans MS" pitchFamily="66" charset="0"/>
              </a:rPr>
              <a:t>Fundada en 2006</a:t>
            </a:r>
            <a:endParaRPr lang="es-E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65712" y="2007096"/>
            <a:ext cx="576064" cy="918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3825"/>
            <a:ext cx="1231377" cy="65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6351984"/>
            <a:ext cx="628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5532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9697" y="65038"/>
            <a:ext cx="1954378" cy="620884"/>
          </a:xfrm>
        </p:spPr>
        <p:txBody>
          <a:bodyPr>
            <a:normAutofit fontScale="90000"/>
          </a:bodyPr>
          <a:lstStyle/>
          <a:p>
            <a:pPr algn="l"/>
            <a:r>
              <a:rPr lang="es-ES" i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Socios</a:t>
            </a:r>
            <a:endParaRPr lang="es-ES" i="1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4293095"/>
            <a:ext cx="8496944" cy="1868387"/>
          </a:xfrm>
        </p:spPr>
        <p:txBody>
          <a:bodyPr>
            <a:norm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65711" y="2007095"/>
            <a:ext cx="576065" cy="918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5039544" y="2780928"/>
            <a:ext cx="4104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altLang="es-ES" dirty="0" smtClean="0">
              <a:latin typeface="Comic Sans MS" pitchFamily="66" charset="0"/>
            </a:endParaRPr>
          </a:p>
          <a:p>
            <a:pPr algn="ctr"/>
            <a:endParaRPr lang="es-ES" altLang="es-ES" dirty="0" smtClean="0">
              <a:latin typeface="Comic Sans MS" pitchFamily="66" charset="0"/>
            </a:endParaRPr>
          </a:p>
          <a:p>
            <a:pPr algn="ctr"/>
            <a:endParaRPr lang="es-ES" altLang="es-ES" dirty="0" smtClean="0">
              <a:latin typeface="Comic Sans MS" pitchFamily="66" charset="0"/>
            </a:endParaRPr>
          </a:p>
          <a:p>
            <a:pPr algn="ctr"/>
            <a:endParaRPr lang="es-ES" altLang="es-ES" dirty="0" smtClean="0">
              <a:latin typeface="Comic Sans MS" pitchFamily="66" charset="0"/>
            </a:endParaRPr>
          </a:p>
          <a:p>
            <a:pPr algn="ctr"/>
            <a:endParaRPr lang="es-ES" altLang="es-ES" dirty="0" smtClean="0">
              <a:latin typeface="Comic Sans MS" pitchFamily="66" charset="0"/>
            </a:endParaRPr>
          </a:p>
          <a:p>
            <a:pPr algn="ctr"/>
            <a:endParaRPr lang="es-ES" altLang="es-ES" dirty="0" smtClean="0">
              <a:latin typeface="Comic Sans MS" pitchFamily="66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922975" y="666520"/>
            <a:ext cx="660452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altLang="es-ES" dirty="0" smtClean="0">
              <a:latin typeface="Comic Sans MS" pitchFamily="66" charset="0"/>
            </a:endParaRPr>
          </a:p>
          <a:p>
            <a:pPr algn="r"/>
            <a:r>
              <a:rPr lang="es-ES" altLang="es-ES" sz="2000" dirty="0" smtClean="0">
                <a:latin typeface="Comic Sans MS" pitchFamily="66" charset="0"/>
              </a:rPr>
              <a:t>Actualmente hay 232 pacientes </a:t>
            </a:r>
          </a:p>
          <a:p>
            <a:pPr algn="r"/>
            <a:r>
              <a:rPr lang="es-ES" altLang="es-ES" sz="2000" dirty="0" smtClean="0">
                <a:latin typeface="Comic Sans MS" pitchFamily="66" charset="0"/>
              </a:rPr>
              <a:t>Diagnosticados registrados en nuestra base de datos</a:t>
            </a:r>
            <a:r>
              <a:rPr lang="es-ES" altLang="es-ES" b="1" dirty="0">
                <a:latin typeface="Comic Sans MS" pitchFamily="66" charset="0"/>
              </a:rPr>
              <a:t/>
            </a:r>
            <a:br>
              <a:rPr lang="es-ES" altLang="es-ES" b="1" dirty="0">
                <a:latin typeface="Comic Sans MS" pitchFamily="66" charset="0"/>
              </a:rPr>
            </a:br>
            <a:endParaRPr lang="es-E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344" y="1916832"/>
            <a:ext cx="1892424" cy="426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1 Imagen" descr="Comunidades de España y sus capital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72826"/>
            <a:ext cx="5224200" cy="41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3825"/>
            <a:ext cx="1231377" cy="65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6351984"/>
            <a:ext cx="628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7392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9302" y="33825"/>
            <a:ext cx="4460725" cy="1340965"/>
          </a:xfrm>
        </p:spPr>
        <p:txBody>
          <a:bodyPr>
            <a:normAutofit/>
          </a:bodyPr>
          <a:lstStyle/>
          <a:p>
            <a:r>
              <a:rPr lang="es-ES" sz="4000" i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Carné de Socio</a:t>
            </a:r>
            <a:endParaRPr lang="es-ES" sz="4000" i="1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3825"/>
            <a:ext cx="1231377" cy="65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65711" y="2007096"/>
            <a:ext cx="576065" cy="918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2363317"/>
              </p:ext>
            </p:extLst>
          </p:nvPr>
        </p:nvGraphicFramePr>
        <p:xfrm>
          <a:off x="611560" y="1772816"/>
          <a:ext cx="3727128" cy="23764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03637"/>
                <a:gridCol w="2423491"/>
              </a:tblGrid>
              <a:tr h="16469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Lucida Sans Unicode"/>
                        </a:defRPr>
                      </a:lvl9pPr>
                    </a:lstStyle>
                    <a:p>
                      <a:endParaRPr lang="es-ES" sz="1800" dirty="0"/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Lucida Sans Unicode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2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/>
                          <a:ea typeface="Times New Roman"/>
                        </a:rPr>
                        <a:t>SOCIA </a:t>
                      </a: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</a:rPr>
                        <a:t>DE ACACI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Times New Roman"/>
                          <a:ea typeface="Times New Roman"/>
                        </a:rPr>
                        <a:t>Nombre: Asun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Times New Roman"/>
                          <a:ea typeface="Times New Roman"/>
                        </a:rPr>
                        <a:t>Apellidos: Caravaca Marín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Times New Roman"/>
                          <a:ea typeface="Times New Roman"/>
                        </a:rPr>
                        <a:t>Población:</a:t>
                      </a:r>
                      <a:r>
                        <a:rPr lang="es-ES" sz="1000" dirty="0">
                          <a:effectLst/>
                          <a:latin typeface="Times New Roman"/>
                          <a:ea typeface="Times New Roman"/>
                        </a:rPr>
                        <a:t> l’Hospitalet de Ll.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Times New Roman"/>
                          <a:ea typeface="Times New Roman"/>
                        </a:rPr>
                        <a:t>Provincia: Barcelona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Times New Roman"/>
                          <a:ea typeface="Times New Roman"/>
                        </a:rPr>
                        <a:t>Nº de socio: 2 - 2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72953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Lucida Sans Unicod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Lucida Sans Unicod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Lucida Sans Unicod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Lucida Sans Unicod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Lucida Sans Unicod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Lucida Sans Unicod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Lucida Sans Unicod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Lucida Sans Unicod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Lucida Sans Unicode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effectLst/>
                          <a:latin typeface="Times New Roman"/>
                          <a:ea typeface="Times New Roman"/>
                        </a:rPr>
                        <a:t>                               Presidente/a</a:t>
                      </a:r>
                      <a:r>
                        <a:rPr lang="es-ES" sz="1000" b="1" dirty="0">
                          <a:effectLst/>
                          <a:latin typeface="Times New Roman"/>
                          <a:ea typeface="Times New Roman"/>
                        </a:rPr>
                        <a:t>: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56992"/>
            <a:ext cx="1170578" cy="6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27" descr="C:\Users\Choni\Desktop\ACACI\ACACI TOT\SOCIS\Fichas\Chon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584" y="2060848"/>
            <a:ext cx="919708" cy="119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1933202"/>
              </p:ext>
            </p:extLst>
          </p:nvPr>
        </p:nvGraphicFramePr>
        <p:xfrm>
          <a:off x="4572000" y="1772816"/>
          <a:ext cx="3672408" cy="2376264"/>
        </p:xfrm>
        <a:graphic>
          <a:graphicData uri="http://schemas.openxmlformats.org/drawingml/2006/table">
            <a:tbl>
              <a:tblPr/>
              <a:tblGrid>
                <a:gridCol w="3672408"/>
              </a:tblGrid>
              <a:tr h="2376264"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endParaRPr lang="es-ES" sz="9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28600" algn="l">
                        <a:spcAft>
                          <a:spcPts val="0"/>
                        </a:spcAft>
                      </a:pPr>
                      <a:endParaRPr lang="es-ES" sz="9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s-ES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El  </a:t>
                      </a:r>
                      <a:r>
                        <a:rPr lang="es-ES" sz="900" b="1" dirty="0">
                          <a:latin typeface="Times New Roman"/>
                          <a:ea typeface="Times New Roman"/>
                          <a:cs typeface="Times New Roman"/>
                        </a:rPr>
                        <a:t>poseedor  de  este  carné,   padece  una patología llamada   Síndrome de Dolor Vesical,  (inflamación crónica de la vejiga, No infecciosa) que  le  obliga  a utilizar un baño con frecuencia. 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Times New Roman"/>
                          <a:ea typeface="Times New Roman"/>
                          <a:cs typeface="Times New Roman"/>
                        </a:rPr>
                        <a:t>Agradecemos que faciliten, a esta paciente, el acceso a un baño.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s-ES" sz="11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s-ES" sz="900" b="1" dirty="0">
                          <a:latin typeface="Times New Roman"/>
                          <a:ea typeface="Times New Roman"/>
                          <a:cs typeface="Times New Roman"/>
                        </a:rPr>
                        <a:t>NIF: G64247703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Times New Roman"/>
                          <a:ea typeface="Times New Roman"/>
                          <a:cs typeface="Times New Roman"/>
                        </a:rPr>
                        <a:t>Asociación Ciudadana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Times New Roman"/>
                          <a:ea typeface="Times New Roman"/>
                          <a:cs typeface="Times New Roman"/>
                        </a:rPr>
                        <a:t>de afectados de 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Times New Roman"/>
                          <a:ea typeface="Times New Roman"/>
                          <a:cs typeface="Times New Roman"/>
                        </a:rPr>
                        <a:t>Cistitis Intersticial  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Times New Roman"/>
                          <a:ea typeface="Times New Roman"/>
                          <a:cs typeface="Times New Roman"/>
                        </a:rPr>
                        <a:t>Síndrome de Dolor Vesical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1746" name="Imagen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068960"/>
            <a:ext cx="1144587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251520" y="4725144"/>
            <a:ext cx="8640960" cy="913656"/>
          </a:xfrm>
        </p:spPr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6351984"/>
            <a:ext cx="628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7043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33825"/>
            <a:ext cx="7599626" cy="620884"/>
          </a:xfrm>
        </p:spPr>
        <p:txBody>
          <a:bodyPr>
            <a:normAutofit fontScale="90000"/>
          </a:bodyPr>
          <a:lstStyle/>
          <a:p>
            <a:r>
              <a:rPr lang="es-ES" sz="3200" i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Limitaciones para el paciente con CI-SDV</a:t>
            </a:r>
            <a:endParaRPr lang="es-ES" sz="3200" i="1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585815" y="1196752"/>
            <a:ext cx="3456384" cy="2592288"/>
          </a:xfrm>
        </p:spPr>
        <p:txBody>
          <a:bodyPr>
            <a:normAutofit/>
          </a:bodyPr>
          <a:lstStyle/>
          <a:p>
            <a:pPr lvl="0" defTabSz="449263" fontAlgn="base">
              <a:spcBef>
                <a:spcPct val="0"/>
              </a:spcBef>
              <a:spcAft>
                <a:spcPct val="0"/>
              </a:spcAft>
            </a:pPr>
            <a:endParaRPr lang="es-ES_tradnl" altLang="es-ES" sz="4000" b="1" i="1" dirty="0">
              <a:solidFill>
                <a:srgbClr val="000000"/>
              </a:solidFill>
              <a:latin typeface="Comic Sans MS" pitchFamily="66" charset="0"/>
              <a:cs typeface="Lucida Sans Unicode" pitchFamily="34" charset="0"/>
            </a:endParaRPr>
          </a:p>
          <a:p>
            <a:endParaRPr lang="es-E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65712" y="2007096"/>
            <a:ext cx="576064" cy="918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860032" y="908720"/>
            <a:ext cx="4104456" cy="2304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altLang="es-ES" dirty="0" smtClean="0">
              <a:latin typeface="Comic Sans MS" pitchFamily="66" charset="0"/>
            </a:endParaRPr>
          </a:p>
          <a:p>
            <a:pPr algn="ctr"/>
            <a:r>
              <a:rPr lang="es-ES" altLang="es-ES" dirty="0" smtClean="0">
                <a:latin typeface="Comic Sans MS" pitchFamily="66" charset="0"/>
              </a:rPr>
              <a:t>Debido </a:t>
            </a:r>
            <a:r>
              <a:rPr lang="es-ES" altLang="es-ES" dirty="0">
                <a:latin typeface="Comic Sans MS" pitchFamily="66" charset="0"/>
              </a:rPr>
              <a:t>a la Inflamación crónica de la vejiga urinaria, ésta nos provoca </a:t>
            </a:r>
            <a:r>
              <a:rPr lang="es-ES" altLang="es-ES" b="1" dirty="0">
                <a:latin typeface="Comic Sans MS" pitchFamily="66" charset="0"/>
              </a:rPr>
              <a:t>fuertes dolores</a:t>
            </a:r>
            <a:r>
              <a:rPr lang="es-ES" altLang="es-ES" dirty="0">
                <a:latin typeface="Comic Sans MS" pitchFamily="66" charset="0"/>
              </a:rPr>
              <a:t> y la necesidad imperiosa de acudir a un baño una media de </a:t>
            </a:r>
            <a:r>
              <a:rPr lang="es-ES" altLang="es-ES" b="1" dirty="0">
                <a:latin typeface="Comic Sans MS" pitchFamily="66" charset="0"/>
              </a:rPr>
              <a:t>40/50 veces  al día (incluyendo las horas de sueño)</a:t>
            </a:r>
            <a:br>
              <a:rPr lang="es-ES" altLang="es-ES" b="1" dirty="0">
                <a:latin typeface="Comic Sans MS" pitchFamily="66" charset="0"/>
              </a:rPr>
            </a:b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91543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2863" y="3789040"/>
            <a:ext cx="3981545" cy="205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07504" y="3903736"/>
            <a:ext cx="3816423" cy="196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8" indent="-342900">
              <a:spcBef>
                <a:spcPct val="20000"/>
              </a:spcBef>
            </a:pPr>
            <a:endParaRPr lang="es-ES_tradnl" altLang="es-ES" sz="1600" dirty="0" smtClean="0">
              <a:solidFill>
                <a:srgbClr val="333333"/>
              </a:solidFill>
              <a:latin typeface="Century Gothic" pitchFamily="34" charset="0"/>
            </a:endParaRPr>
          </a:p>
          <a:p>
            <a:pPr marL="71438" indent="-342900" algn="ctr">
              <a:spcBef>
                <a:spcPct val="20000"/>
              </a:spcBef>
            </a:pPr>
            <a:r>
              <a:rPr lang="es-ES" altLang="es-ES" sz="2000" b="1" dirty="0">
                <a:solidFill>
                  <a:srgbClr val="333333"/>
                </a:solidFill>
                <a:latin typeface="Comic Sans MS" pitchFamily="66" charset="0"/>
              </a:rPr>
              <a:t>Incapacidad</a:t>
            </a:r>
            <a:r>
              <a:rPr lang="es-ES" altLang="es-ES" sz="2000" dirty="0">
                <a:solidFill>
                  <a:srgbClr val="333333"/>
                </a:solidFill>
                <a:latin typeface="Comic Sans MS" pitchFamily="66" charset="0"/>
              </a:rPr>
              <a:t> para hacer una vida “normal” y una </a:t>
            </a:r>
            <a:r>
              <a:rPr lang="es-ES" altLang="es-ES" sz="2000" b="1" dirty="0">
                <a:solidFill>
                  <a:srgbClr val="333333"/>
                </a:solidFill>
                <a:latin typeface="Comic Sans MS" pitchFamily="66" charset="0"/>
              </a:rPr>
              <a:t>muy baja calidad de vida</a:t>
            </a:r>
            <a:r>
              <a:rPr lang="es-ES" altLang="es-ES" sz="2000" dirty="0">
                <a:solidFill>
                  <a:srgbClr val="333333"/>
                </a:solidFill>
                <a:latin typeface="Comic Sans MS" pitchFamily="66" charset="0"/>
              </a:rPr>
              <a:t> y con pocas esperanzas de </a:t>
            </a:r>
            <a:r>
              <a:rPr lang="es-ES" altLang="es-ES" sz="2000" dirty="0" smtClean="0">
                <a:solidFill>
                  <a:srgbClr val="333333"/>
                </a:solidFill>
                <a:latin typeface="Comic Sans MS" pitchFamily="66" charset="0"/>
              </a:rPr>
              <a:t>mejorar</a:t>
            </a:r>
          </a:p>
          <a:p>
            <a:pPr marL="71438" indent="-342900" algn="ctr">
              <a:spcBef>
                <a:spcPct val="20000"/>
              </a:spcBef>
            </a:pPr>
            <a:endParaRPr lang="es-ES" altLang="es-ES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3825"/>
            <a:ext cx="1231377" cy="65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6351984"/>
            <a:ext cx="628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8118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9153" y="65038"/>
            <a:ext cx="2627784" cy="620884"/>
          </a:xfrm>
        </p:spPr>
        <p:txBody>
          <a:bodyPr>
            <a:normAutofit fontScale="90000"/>
          </a:bodyPr>
          <a:lstStyle/>
          <a:p>
            <a:pPr algn="l"/>
            <a:r>
              <a:rPr lang="es-ES" i="1" dirty="0">
                <a:solidFill>
                  <a:schemeClr val="accent6"/>
                </a:solidFill>
                <a:latin typeface="Comic Sans MS" panose="030F0702030302020204" pitchFamily="66" charset="0"/>
              </a:rPr>
              <a:t>B</a:t>
            </a:r>
            <a:r>
              <a:rPr lang="es-ES" i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arreras</a:t>
            </a:r>
            <a:endParaRPr lang="es-ES" i="1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585815" y="1196752"/>
            <a:ext cx="3456384" cy="2592288"/>
          </a:xfrm>
        </p:spPr>
        <p:txBody>
          <a:bodyPr>
            <a:normAutofit/>
          </a:bodyPr>
          <a:lstStyle/>
          <a:p>
            <a:pPr lvl="0" defTabSz="449263" fontAlgn="base">
              <a:spcBef>
                <a:spcPct val="0"/>
              </a:spcBef>
              <a:spcAft>
                <a:spcPct val="0"/>
              </a:spcAft>
            </a:pPr>
            <a:endParaRPr lang="es-ES_tradnl" altLang="es-ES" sz="4000" b="1" i="1" dirty="0">
              <a:solidFill>
                <a:srgbClr val="000000"/>
              </a:solidFill>
              <a:latin typeface="Comic Sans MS" pitchFamily="66" charset="0"/>
              <a:cs typeface="Lucida Sans Unicode" pitchFamily="34" charset="0"/>
            </a:endParaRPr>
          </a:p>
          <a:p>
            <a:endParaRPr lang="es-E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3825"/>
            <a:ext cx="1231377" cy="65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68694" y="2010078"/>
            <a:ext cx="570100" cy="918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186612" y="980728"/>
            <a:ext cx="3777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altLang="es-ES" dirty="0" smtClean="0">
              <a:latin typeface="Comic Sans M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20502" y="4041476"/>
            <a:ext cx="34034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8" indent="-342900">
              <a:spcBef>
                <a:spcPct val="20000"/>
              </a:spcBef>
            </a:pPr>
            <a:endParaRPr lang="es-ES_tradnl" altLang="es-ES" sz="1600" dirty="0" smtClean="0">
              <a:solidFill>
                <a:srgbClr val="333333"/>
              </a:solidFill>
              <a:latin typeface="Century Gothic" pitchFamily="34" charset="0"/>
            </a:endParaRPr>
          </a:p>
        </p:txBody>
      </p:sp>
      <p:pic>
        <p:nvPicPr>
          <p:cNvPr id="10" name="Picture 3" descr="C:\Users\Choni\Desktop\Mis Documentos\Mis imágenes\ad91c20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0588" y="4365104"/>
            <a:ext cx="365442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5025" y="3140968"/>
            <a:ext cx="2049463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20502" y="939452"/>
            <a:ext cx="8443986" cy="5203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 fontAlgn="base">
              <a:spcBef>
                <a:spcPts val="563"/>
              </a:spcBef>
              <a:spcAft>
                <a:spcPct val="0"/>
              </a:spcAft>
              <a:defRPr/>
            </a:pPr>
            <a:r>
              <a:rPr lang="es-ES_tradnl" altLang="es-ES" sz="900" dirty="0" smtClean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 </a:t>
            </a:r>
            <a:r>
              <a:rPr lang="es-ES_tradnl" altLang="es-ES" dirty="0" smtClean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Es una enfermedad  </a:t>
            </a:r>
            <a:r>
              <a:rPr lang="es-ES_tradnl" altLang="es-ES" b="1" dirty="0" smtClean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rara,</a:t>
            </a:r>
            <a:r>
              <a:rPr lang="es-ES_tradnl" altLang="es-ES" dirty="0" smtClean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 </a:t>
            </a:r>
            <a:r>
              <a:rPr lang="es-ES_tradnl" altLang="es-ES" b="1" dirty="0" smtClean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crónica, dolorosa </a:t>
            </a:r>
            <a:r>
              <a:rPr lang="es-ES_tradnl" altLang="es-ES" dirty="0" smtClean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y en muchos casos </a:t>
            </a:r>
            <a:r>
              <a:rPr lang="es-ES_tradnl" altLang="es-ES" b="1" dirty="0" err="1" smtClean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invalidante</a:t>
            </a:r>
            <a:r>
              <a:rPr lang="es-ES_tradnl" altLang="es-ES" b="1" dirty="0" smtClean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, </a:t>
            </a:r>
            <a:r>
              <a:rPr lang="es-ES_tradnl" altLang="es-ES" b="1" dirty="0" smtClean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con una </a:t>
            </a:r>
            <a:r>
              <a:rPr lang="es-ES_tradnl" altLang="es-ES" b="1" dirty="0" smtClean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frecuencia de 30/40 veces en 48 horas, tanto de día como de noche.</a:t>
            </a:r>
            <a:endParaRPr lang="es-ES_tradnl" altLang="es-ES" b="1" dirty="0" smtClean="0">
              <a:solidFill>
                <a:srgbClr val="333333"/>
              </a:solidFill>
              <a:latin typeface="Comic Sans MS" pitchFamily="66" charset="0"/>
              <a:cs typeface="Lucida Sans Unicode" pitchFamily="34" charset="0"/>
            </a:endParaRPr>
          </a:p>
          <a:p>
            <a:pPr lvl="0" defTabSz="449263" fontAlgn="base">
              <a:spcBef>
                <a:spcPts val="625"/>
              </a:spcBef>
              <a:spcAft>
                <a:spcPct val="0"/>
              </a:spcAft>
              <a:defRPr/>
            </a:pPr>
            <a:endParaRPr lang="es-ES_tradnl" altLang="es-ES" sz="800" dirty="0" smtClean="0">
              <a:solidFill>
                <a:srgbClr val="333333"/>
              </a:solidFill>
              <a:latin typeface="Comic Sans MS" pitchFamily="66" charset="0"/>
              <a:cs typeface="Lucida Sans Unicode" pitchFamily="34" charset="0"/>
            </a:endParaRPr>
          </a:p>
          <a:p>
            <a:pPr lvl="0" defTabSz="449263" fontAlgn="base">
              <a:spcBef>
                <a:spcPts val="1125"/>
              </a:spcBef>
              <a:spcAft>
                <a:spcPct val="0"/>
              </a:spcAft>
              <a:defRPr/>
            </a:pPr>
            <a:r>
              <a:rPr lang="es-ES_tradnl" altLang="es-ES" dirty="0" smtClean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La </a:t>
            </a:r>
            <a:r>
              <a:rPr lang="es-ES_tradnl" altLang="es-ES" dirty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falta de </a:t>
            </a:r>
            <a:r>
              <a:rPr lang="es-ES_tradnl" altLang="es-ES" dirty="0" smtClean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tratamientos específicos  </a:t>
            </a:r>
            <a:r>
              <a:rPr lang="es-ES_tradnl" altLang="es-ES" dirty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y de atención médica adecuada</a:t>
            </a:r>
            <a:r>
              <a:rPr lang="es-ES_tradnl" altLang="es-ES" dirty="0" smtClean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, </a:t>
            </a:r>
            <a:r>
              <a:rPr lang="es-ES_tradnl" altLang="es-ES" dirty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nos lleva a un </a:t>
            </a:r>
            <a:r>
              <a:rPr lang="es-ES_tradnl" altLang="es-ES" b="1" dirty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peregrinaje interminable</a:t>
            </a:r>
            <a:r>
              <a:rPr lang="es-ES_tradnl" altLang="es-ES" dirty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 de un especialista a otro y, en consecuencia, a un </a:t>
            </a:r>
            <a:r>
              <a:rPr lang="es-ES_tradnl" altLang="es-ES" b="1" dirty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diagnóstico tardío</a:t>
            </a:r>
            <a:r>
              <a:rPr lang="es-ES_tradnl" altLang="es-ES" dirty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 </a:t>
            </a:r>
            <a:r>
              <a:rPr lang="es-ES_tradnl" altLang="es-ES" dirty="0" smtClean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y a un empeoramiento de la </a:t>
            </a:r>
            <a:r>
              <a:rPr lang="es-ES_tradnl" altLang="es-ES" dirty="0" smtClean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enfermedad</a:t>
            </a:r>
            <a:endParaRPr lang="es-ES_tradnl" altLang="es-ES" dirty="0">
              <a:solidFill>
                <a:srgbClr val="333333"/>
              </a:solidFill>
              <a:latin typeface="Comic Sans MS" pitchFamily="66" charset="0"/>
              <a:cs typeface="Lucida Sans Unicode" pitchFamily="34" charset="0"/>
            </a:endParaRPr>
          </a:p>
          <a:p>
            <a:pPr marL="72000" lvl="0" defTabSz="449263" fontAlgn="base">
              <a:defRPr/>
            </a:pPr>
            <a:endParaRPr lang="es-ES_tradnl" altLang="es-ES" sz="800" dirty="0" smtClean="0">
              <a:solidFill>
                <a:srgbClr val="333333"/>
              </a:solidFill>
              <a:latin typeface="Comic Sans MS" pitchFamily="66" charset="0"/>
              <a:cs typeface="Lucida Sans Unicode" pitchFamily="34" charset="0"/>
            </a:endParaRPr>
          </a:p>
          <a:p>
            <a:pPr marL="72000" lvl="0" defTabSz="449263" fontAlgn="base">
              <a:defRPr/>
            </a:pPr>
            <a:endParaRPr lang="es-ES_tradnl" altLang="es-ES" sz="800" dirty="0">
              <a:solidFill>
                <a:srgbClr val="333333"/>
              </a:solidFill>
              <a:latin typeface="Comic Sans MS" pitchFamily="66" charset="0"/>
              <a:cs typeface="Lucida Sans Unicode" pitchFamily="34" charset="0"/>
            </a:endParaRPr>
          </a:p>
          <a:p>
            <a:pPr marL="72000" lvl="0" defTabSz="449263" fontAlgn="base">
              <a:defRPr/>
            </a:pPr>
            <a:endParaRPr lang="es-ES_tradnl" altLang="es-ES" sz="800" dirty="0">
              <a:solidFill>
                <a:srgbClr val="333333"/>
              </a:solidFill>
              <a:latin typeface="Comic Sans MS" pitchFamily="66" charset="0"/>
              <a:cs typeface="Lucida Sans Unicode" pitchFamily="34" charset="0"/>
            </a:endParaRPr>
          </a:p>
          <a:p>
            <a:pPr marL="72000" lvl="0" defTabSz="449263" fontAlgn="base">
              <a:defRPr/>
            </a:pPr>
            <a:r>
              <a:rPr lang="es-ES_tradnl" altLang="es-ES" dirty="0" smtClean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La </a:t>
            </a:r>
            <a:r>
              <a:rPr lang="es-ES_tradnl" altLang="es-ES" b="1" dirty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falta de lavabos públicos</a:t>
            </a:r>
            <a:r>
              <a:rPr lang="es-ES_tradnl" altLang="es-ES" dirty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 que tenemos en la ciudad. </a:t>
            </a:r>
          </a:p>
          <a:p>
            <a:pPr marL="72000" lvl="0" defTabSz="449263" fontAlgn="base">
              <a:defRPr/>
            </a:pPr>
            <a:r>
              <a:rPr lang="es-ES_tradnl" altLang="es-ES" dirty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Para los afectados de CI es una barrera arquitectónica </a:t>
            </a:r>
          </a:p>
          <a:p>
            <a:pPr marL="72000" defTabSz="449263" fontAlgn="base">
              <a:defRPr/>
            </a:pPr>
            <a:r>
              <a:rPr lang="es-ES_tradnl" altLang="es-ES" dirty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muy </a:t>
            </a:r>
            <a:r>
              <a:rPr lang="es-ES_tradnl" altLang="es-ES" dirty="0" smtClean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importante.</a:t>
            </a:r>
            <a:endParaRPr lang="es-ES_tradnl" altLang="es-ES" dirty="0" smtClean="0">
              <a:solidFill>
                <a:srgbClr val="333333"/>
              </a:solidFill>
              <a:latin typeface="Comic Sans MS" pitchFamily="66" charset="0"/>
              <a:cs typeface="Lucida Sans Unicode" pitchFamily="34" charset="0"/>
            </a:endParaRPr>
          </a:p>
          <a:p>
            <a:pPr marL="72000" defTabSz="449263" fontAlgn="base">
              <a:defRPr/>
            </a:pPr>
            <a:endParaRPr lang="es-ES_tradnl" altLang="es-ES" sz="800" dirty="0" smtClean="0">
              <a:solidFill>
                <a:srgbClr val="333333"/>
              </a:solidFill>
              <a:latin typeface="Comic Sans MS" pitchFamily="66" charset="0"/>
              <a:cs typeface="Lucida Sans Unicode" pitchFamily="34" charset="0"/>
            </a:endParaRPr>
          </a:p>
          <a:p>
            <a:pPr marL="72000" defTabSz="449263" fontAlgn="base">
              <a:defRPr/>
            </a:pPr>
            <a:endParaRPr lang="es-ES_tradnl" altLang="es-ES" sz="800" dirty="0">
              <a:solidFill>
                <a:srgbClr val="333333"/>
              </a:solidFill>
              <a:latin typeface="Comic Sans MS" pitchFamily="66" charset="0"/>
              <a:cs typeface="Lucida Sans Unicode" pitchFamily="34" charset="0"/>
            </a:endParaRPr>
          </a:p>
          <a:p>
            <a:pPr marL="72000" defTabSz="449263" fontAlgn="base">
              <a:defRPr/>
            </a:pPr>
            <a:r>
              <a:rPr lang="es-ES_tradnl" altLang="es-ES" dirty="0" smtClean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Los problemas:                                                                                    </a:t>
            </a:r>
            <a:r>
              <a:rPr lang="es-ES_tradnl" altLang="es-ES" b="1" dirty="0" smtClean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Familiares</a:t>
            </a:r>
          </a:p>
          <a:p>
            <a:pPr marL="72000" defTabSz="449263" fontAlgn="base">
              <a:defRPr/>
            </a:pPr>
            <a:r>
              <a:rPr lang="es-ES_tradnl" altLang="es-ES" b="1" dirty="0" smtClean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Sociales</a:t>
            </a:r>
          </a:p>
          <a:p>
            <a:pPr marL="72000" defTabSz="449263" fontAlgn="base">
              <a:defRPr/>
            </a:pPr>
            <a:r>
              <a:rPr lang="es-ES_tradnl" altLang="es-ES" b="1" dirty="0" smtClean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Laborales</a:t>
            </a:r>
          </a:p>
          <a:p>
            <a:pPr marL="72000" defTabSz="449263" fontAlgn="base">
              <a:defRPr/>
            </a:pPr>
            <a:r>
              <a:rPr lang="es-ES_tradnl" altLang="es-ES" b="1" dirty="0" smtClean="0">
                <a:solidFill>
                  <a:srgbClr val="333333"/>
                </a:solidFill>
                <a:latin typeface="Comic Sans MS" pitchFamily="66" charset="0"/>
                <a:cs typeface="Lucida Sans Unicode" pitchFamily="34" charset="0"/>
              </a:rPr>
              <a:t>Incomprensión</a:t>
            </a:r>
          </a:p>
          <a:p>
            <a:pPr marL="72000" defTabSz="449263" fontAlgn="base">
              <a:defRPr/>
            </a:pPr>
            <a:endParaRPr lang="es-ES_tradnl" altLang="es-ES" dirty="0">
              <a:solidFill>
                <a:srgbClr val="333333"/>
              </a:solidFill>
              <a:latin typeface="Century Gothic" pitchFamily="34" charset="0"/>
              <a:cs typeface="Lucida Sans Unicode" pitchFamily="34" charset="0"/>
            </a:endParaRPr>
          </a:p>
        </p:txBody>
      </p:sp>
      <p:graphicFrame>
        <p:nvGraphicFramePr>
          <p:cNvPr id="14" name="1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49224792"/>
              </p:ext>
            </p:extLst>
          </p:nvPr>
        </p:nvGraphicFramePr>
        <p:xfrm>
          <a:off x="179512" y="1052736"/>
          <a:ext cx="330596" cy="173309"/>
        </p:xfrm>
        <a:graphic>
          <a:graphicData uri="http://schemas.openxmlformats.org/presentationml/2006/ole">
            <p:oleObj spid="_x0000_s5396" r:id="rId7" imgW="1815873" imgH="952045" progId="">
              <p:embed/>
            </p:oleObj>
          </a:graphicData>
        </a:graphic>
      </p:graphicFrame>
      <p:graphicFrame>
        <p:nvGraphicFramePr>
          <p:cNvPr id="16" name="1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79862679"/>
              </p:ext>
            </p:extLst>
          </p:nvPr>
        </p:nvGraphicFramePr>
        <p:xfrm>
          <a:off x="179512" y="2204864"/>
          <a:ext cx="330200" cy="173037"/>
        </p:xfrm>
        <a:graphic>
          <a:graphicData uri="http://schemas.openxmlformats.org/presentationml/2006/ole">
            <p:oleObj spid="_x0000_s5397" r:id="rId8" imgW="1815873" imgH="952045" progId="">
              <p:embed/>
            </p:oleObj>
          </a:graphicData>
        </a:graphic>
      </p:graphicFrame>
      <p:graphicFrame>
        <p:nvGraphicFramePr>
          <p:cNvPr id="17" name="1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17216093"/>
              </p:ext>
            </p:extLst>
          </p:nvPr>
        </p:nvGraphicFramePr>
        <p:xfrm>
          <a:off x="179512" y="3356992"/>
          <a:ext cx="330200" cy="173037"/>
        </p:xfrm>
        <a:graphic>
          <a:graphicData uri="http://schemas.openxmlformats.org/presentationml/2006/ole">
            <p:oleObj spid="_x0000_s5398" r:id="rId9" imgW="1815873" imgH="952045" progId="">
              <p:embed/>
            </p:oleObj>
          </a:graphicData>
        </a:graphic>
      </p:graphicFrame>
      <p:graphicFrame>
        <p:nvGraphicFramePr>
          <p:cNvPr id="18" name="1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40775091"/>
              </p:ext>
            </p:extLst>
          </p:nvPr>
        </p:nvGraphicFramePr>
        <p:xfrm>
          <a:off x="179512" y="4437112"/>
          <a:ext cx="330200" cy="173037"/>
        </p:xfrm>
        <a:graphic>
          <a:graphicData uri="http://schemas.openxmlformats.org/presentationml/2006/ole">
            <p:oleObj spid="_x0000_s5399" r:id="rId10" imgW="1815873" imgH="952045" progId="">
              <p:embed/>
            </p:oleObj>
          </a:graphicData>
        </a:graphic>
      </p:graphicFrame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6351984"/>
            <a:ext cx="628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9474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334" y="65038"/>
            <a:ext cx="4978714" cy="620884"/>
          </a:xfrm>
        </p:spPr>
        <p:txBody>
          <a:bodyPr>
            <a:normAutofit fontScale="90000"/>
          </a:bodyPr>
          <a:lstStyle/>
          <a:p>
            <a:pPr algn="l"/>
            <a:r>
              <a:rPr lang="es-ES" i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 Qué hacemos</a:t>
            </a:r>
            <a:endParaRPr lang="es-ES" i="1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585815" y="1196752"/>
            <a:ext cx="3456384" cy="2592288"/>
          </a:xfrm>
        </p:spPr>
        <p:txBody>
          <a:bodyPr>
            <a:normAutofit/>
          </a:bodyPr>
          <a:lstStyle/>
          <a:p>
            <a:pPr lvl="0" defTabSz="449263" fontAlgn="base">
              <a:spcBef>
                <a:spcPct val="0"/>
              </a:spcBef>
              <a:spcAft>
                <a:spcPct val="0"/>
              </a:spcAft>
            </a:pPr>
            <a:endParaRPr lang="es-ES_tradnl" altLang="es-ES" sz="4000" b="1" i="1" dirty="0">
              <a:solidFill>
                <a:srgbClr val="000000"/>
              </a:solidFill>
              <a:latin typeface="Comic Sans MS" pitchFamily="66" charset="0"/>
              <a:cs typeface="Lucida Sans Unicode" pitchFamily="34" charset="0"/>
            </a:endParaRPr>
          </a:p>
          <a:p>
            <a:endParaRPr lang="es-E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3825"/>
            <a:ext cx="1231377" cy="65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65414" y="2006798"/>
            <a:ext cx="576659" cy="918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186612" y="980728"/>
            <a:ext cx="3777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altLang="es-ES" dirty="0" smtClean="0">
              <a:latin typeface="Comic Sans M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20502" y="4041476"/>
            <a:ext cx="34034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8" indent="-342900">
              <a:spcBef>
                <a:spcPct val="20000"/>
              </a:spcBef>
            </a:pPr>
            <a:endParaRPr lang="es-ES_tradnl" altLang="es-ES" sz="1600" dirty="0" smtClean="0">
              <a:solidFill>
                <a:srgbClr val="333333"/>
              </a:solidFill>
              <a:latin typeface="Century Gothic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6863" y="778560"/>
            <a:ext cx="2820988" cy="98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0" y="836712"/>
            <a:ext cx="148431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3" y="1844824"/>
            <a:ext cx="113665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36712"/>
            <a:ext cx="2360355" cy="88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1034" y="1894684"/>
            <a:ext cx="2243453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8" y="3763963"/>
            <a:ext cx="1905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2536" y="3081973"/>
            <a:ext cx="2233871" cy="58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4" descr="Barcelona tv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46374"/>
            <a:ext cx="3211152" cy="103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0724" y="1844824"/>
            <a:ext cx="28575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4841" y="2570311"/>
            <a:ext cx="2526317" cy="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775" y="2887663"/>
            <a:ext cx="191293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0597" y="776464"/>
            <a:ext cx="2053891" cy="114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6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5199" y="3200266"/>
            <a:ext cx="1500546" cy="103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81" y="5394138"/>
            <a:ext cx="1797596" cy="7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8" descr="1111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1236" y="5346154"/>
            <a:ext cx="235823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0" descr="http://www.rtve.es/files/74-125799-FOTO_NOTA_PRENSA_399/tve_la2_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3961" y="4324862"/>
            <a:ext cx="2547197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7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1506" y="5192283"/>
            <a:ext cx="1861330" cy="109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 descr="http://estatic.elpunt.net/imatges/44/64/4x3/780_008_4464344_4a1e83d8ae404b0ff0d12f80199e7ddc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1641" y="3846756"/>
            <a:ext cx="1886010" cy="142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www.coneixmon.org/i-images/260/114/mm/image/logos/radio%20l'hospitalet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4692" y="2452427"/>
            <a:ext cx="2295500" cy="100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5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3330" y="3182614"/>
            <a:ext cx="1118456" cy="111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7" descr="C:\Users\Choni\Desktop\ACACI\···Fotos ACACI···\2012\Entrevista Raquel\25-05-2012 Radio Estel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3347" y="3584936"/>
            <a:ext cx="1973136" cy="147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6351984"/>
            <a:ext cx="628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1 Título"/>
          <p:cNvSpPr txBox="1">
            <a:spLocks/>
          </p:cNvSpPr>
          <p:nvPr/>
        </p:nvSpPr>
        <p:spPr>
          <a:xfrm>
            <a:off x="6476483" y="5644238"/>
            <a:ext cx="2540500" cy="620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i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  </a:t>
            </a:r>
            <a:r>
              <a:rPr lang="es-ES" sz="1600" i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La Aventura del Saber</a:t>
            </a:r>
            <a:endParaRPr lang="es-ES" sz="1600" i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72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496" y="103860"/>
            <a:ext cx="5369544" cy="620884"/>
          </a:xfrm>
        </p:spPr>
        <p:txBody>
          <a:bodyPr>
            <a:normAutofit fontScale="90000"/>
          </a:bodyPr>
          <a:lstStyle/>
          <a:p>
            <a:r>
              <a:rPr lang="es-ES" i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Algunas Actividades </a:t>
            </a:r>
            <a:endParaRPr lang="es-ES" i="1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3825"/>
            <a:ext cx="1231377" cy="65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61546" y="2011262"/>
            <a:ext cx="584397" cy="918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186612" y="980728"/>
            <a:ext cx="3777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altLang="es-ES" dirty="0" smtClean="0">
              <a:latin typeface="Comic Sans M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20502" y="4041476"/>
            <a:ext cx="3403426" cy="670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8" indent="-342900">
              <a:spcBef>
                <a:spcPct val="20000"/>
              </a:spcBef>
            </a:pPr>
            <a:endParaRPr lang="es-ES_tradnl" altLang="es-ES" sz="1600" dirty="0" smtClean="0">
              <a:solidFill>
                <a:srgbClr val="333333"/>
              </a:solidFill>
              <a:latin typeface="Century Gothic" pitchFamily="34" charset="0"/>
            </a:endParaRPr>
          </a:p>
          <a:p>
            <a:pPr marL="71438" indent="-342900" algn="ctr">
              <a:spcBef>
                <a:spcPct val="20000"/>
              </a:spcBef>
            </a:pPr>
            <a:endParaRPr lang="es-ES" altLang="es-ES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2745526" cy="183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C:\Users\Choni\Desktop\ACACI\···Fotos ACACI···\2012\Aniversari 20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45024"/>
            <a:ext cx="2914220" cy="192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C:\Users\Choni\Desktop\ACACI\···Fotos ACACI···\2009\2009-12-13 LA MARATÒ\DSC0265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08720"/>
            <a:ext cx="2742379" cy="187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C:\Users\Choni\Desktop\ACACI\···Fotos ACACI···\2010\2010-10-19 Risoterapia\2 Riso 19-10-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80728"/>
            <a:ext cx="2589891" cy="179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13314" name="Picture 2" descr="C:\Users\Choni\Desktop\ACACI\···Fotos ACACI···\2011\2011-06-11 Fotos Jornada Burgos (Creer)\DSC0421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2619279" cy="174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 Título"/>
          <p:cNvSpPr txBox="1">
            <a:spLocks/>
          </p:cNvSpPr>
          <p:nvPr/>
        </p:nvSpPr>
        <p:spPr>
          <a:xfrm>
            <a:off x="0" y="5517232"/>
            <a:ext cx="9144000" cy="620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400" i="1" dirty="0" smtClean="0">
                <a:latin typeface="Comic Sans MS" panose="030F0702030302020204" pitchFamily="66" charset="0"/>
              </a:rPr>
              <a:t>      V Aniversario   ·  Burgos                   VI Aniversario   ·  Barcelona      Congreso de Urología AEU · Madrid        </a:t>
            </a:r>
            <a:endParaRPr lang="es-ES" sz="1400" i="1" dirty="0">
              <a:latin typeface="Comic Sans MS" panose="030F0702030302020204" pitchFamily="66" charset="0"/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251520" y="2708920"/>
            <a:ext cx="8746066" cy="620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600" i="1" dirty="0" smtClean="0">
                <a:latin typeface="Comic Sans MS" panose="030F0702030302020204" pitchFamily="66" charset="0"/>
              </a:rPr>
              <a:t>IV Aniversario  ·  Barcelona         -  LA MARATÓ DE TV3    -     Taller de RISOTERAPIA</a:t>
            </a:r>
            <a:endParaRPr lang="es-ES" sz="1600" i="1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8184" y="3645024"/>
            <a:ext cx="2566954" cy="197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6351984"/>
            <a:ext cx="628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8008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3825" y="33825"/>
            <a:ext cx="5086247" cy="730879"/>
          </a:xfrm>
        </p:spPr>
        <p:txBody>
          <a:bodyPr>
            <a:normAutofit fontScale="90000"/>
          </a:bodyPr>
          <a:lstStyle/>
          <a:p>
            <a:pPr algn="l"/>
            <a:r>
              <a:rPr lang="es-ES" i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Otras Actividades</a:t>
            </a:r>
            <a:endParaRPr lang="es-ES" i="1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251387" y="757098"/>
            <a:ext cx="8633151" cy="5552221"/>
          </a:xfrm>
        </p:spPr>
        <p:txBody>
          <a:bodyPr>
            <a:normAutofit lnSpcReduction="10000"/>
          </a:bodyPr>
          <a:lstStyle/>
          <a:p>
            <a:pPr algn="l"/>
            <a:r>
              <a:rPr lang="es-ES" sz="1400" dirty="0" smtClean="0">
                <a:solidFill>
                  <a:schemeClr val="tx1"/>
                </a:solidFill>
              </a:rPr>
              <a:t>   CURSO SOBRE DOLOR CRÓNICO PÉLVICO                                                                                                          </a:t>
            </a:r>
          </a:p>
          <a:p>
            <a:pPr algn="l"/>
            <a:r>
              <a:rPr lang="es-ES" sz="1400" dirty="0" smtClean="0">
                <a:solidFill>
                  <a:schemeClr val="tx1"/>
                </a:solidFill>
              </a:rPr>
              <a:t>   HOSPITAL PARC TAULÍ  (BARCELONA)</a:t>
            </a:r>
          </a:p>
          <a:p>
            <a:pPr algn="l"/>
            <a:r>
              <a:rPr lang="es-ES" sz="1400" dirty="0">
                <a:solidFill>
                  <a:schemeClr val="tx1"/>
                </a:solidFill>
              </a:rPr>
              <a:t> </a:t>
            </a:r>
            <a:r>
              <a:rPr lang="es-ES" sz="1400" dirty="0" smtClean="0">
                <a:solidFill>
                  <a:schemeClr val="tx1"/>
                </a:solidFill>
              </a:rPr>
              <a:t>  </a:t>
            </a:r>
          </a:p>
          <a:p>
            <a:pPr algn="l"/>
            <a:endParaRPr lang="es-ES" sz="1400" dirty="0">
              <a:solidFill>
                <a:schemeClr val="tx1"/>
              </a:solidFill>
            </a:endParaRPr>
          </a:p>
          <a:p>
            <a:pPr algn="l"/>
            <a:endParaRPr lang="es-ES" sz="1400" dirty="0" smtClean="0">
              <a:solidFill>
                <a:schemeClr val="tx1"/>
              </a:solidFill>
            </a:endParaRPr>
          </a:p>
          <a:p>
            <a:pPr algn="l"/>
            <a:endParaRPr lang="es-ES" sz="1400" dirty="0">
              <a:solidFill>
                <a:schemeClr val="tx1"/>
              </a:solidFill>
            </a:endParaRPr>
          </a:p>
          <a:p>
            <a:pPr algn="l"/>
            <a:endParaRPr lang="es-ES" sz="1400" dirty="0" smtClean="0">
              <a:solidFill>
                <a:schemeClr val="tx1"/>
              </a:solidFill>
            </a:endParaRPr>
          </a:p>
          <a:p>
            <a:pPr algn="l"/>
            <a:endParaRPr lang="es-ES" sz="1400" dirty="0">
              <a:solidFill>
                <a:schemeClr val="tx1"/>
              </a:solidFill>
            </a:endParaRPr>
          </a:p>
          <a:p>
            <a:pPr algn="l"/>
            <a:endParaRPr lang="es-ES" sz="1400" dirty="0" smtClean="0">
              <a:solidFill>
                <a:schemeClr val="tx1"/>
              </a:solidFill>
            </a:endParaRPr>
          </a:p>
          <a:p>
            <a:pPr algn="l"/>
            <a:endParaRPr lang="es-ES" sz="1400" dirty="0">
              <a:solidFill>
                <a:schemeClr val="tx1"/>
              </a:solidFill>
            </a:endParaRPr>
          </a:p>
          <a:p>
            <a:pPr algn="l"/>
            <a:endParaRPr lang="es-ES" sz="1400" dirty="0" smtClean="0">
              <a:solidFill>
                <a:schemeClr val="tx1"/>
              </a:solidFill>
            </a:endParaRPr>
          </a:p>
          <a:p>
            <a:pPr algn="l"/>
            <a:endParaRPr lang="es-ES" sz="1400" dirty="0">
              <a:solidFill>
                <a:schemeClr val="tx1"/>
              </a:solidFill>
            </a:endParaRPr>
          </a:p>
          <a:p>
            <a:pPr algn="l"/>
            <a:endParaRPr lang="es-ES" sz="1400" dirty="0" smtClean="0">
              <a:solidFill>
                <a:schemeClr val="tx1"/>
              </a:solidFill>
            </a:endParaRPr>
          </a:p>
          <a:p>
            <a:pPr algn="l"/>
            <a:endParaRPr lang="es-ES" sz="1400" dirty="0">
              <a:solidFill>
                <a:schemeClr val="tx1"/>
              </a:solidFill>
            </a:endParaRPr>
          </a:p>
          <a:p>
            <a:pPr algn="l"/>
            <a:endParaRPr lang="es-ES" sz="1400" dirty="0" smtClean="0">
              <a:solidFill>
                <a:schemeClr val="tx1"/>
              </a:solidFill>
            </a:endParaRPr>
          </a:p>
          <a:p>
            <a:pPr algn="l"/>
            <a:endParaRPr lang="es-ES" sz="1400" dirty="0">
              <a:solidFill>
                <a:schemeClr val="tx1"/>
              </a:solidFill>
            </a:endParaRPr>
          </a:p>
          <a:p>
            <a:pPr algn="l"/>
            <a:endParaRPr lang="es-ES" sz="1400" dirty="0" smtClean="0">
              <a:solidFill>
                <a:schemeClr val="tx1"/>
              </a:solidFill>
            </a:endParaRPr>
          </a:p>
          <a:p>
            <a:pPr algn="l"/>
            <a:endParaRPr lang="es-ES" sz="1400" dirty="0">
              <a:solidFill>
                <a:schemeClr val="tx1"/>
              </a:solidFill>
            </a:endParaRPr>
          </a:p>
          <a:p>
            <a:pPr algn="l"/>
            <a:r>
              <a:rPr lang="es-ES" sz="1400" dirty="0" smtClean="0">
                <a:solidFill>
                  <a:schemeClr val="tx1"/>
                </a:solidFill>
              </a:rPr>
              <a:t>                           </a:t>
            </a:r>
          </a:p>
          <a:p>
            <a:pPr algn="l"/>
            <a:r>
              <a:rPr lang="es-ES" sz="1400" dirty="0">
                <a:solidFill>
                  <a:schemeClr val="tx1"/>
                </a:solidFill>
              </a:rPr>
              <a:t> </a:t>
            </a:r>
            <a:r>
              <a:rPr lang="es-ES" sz="1400" dirty="0" smtClean="0">
                <a:solidFill>
                  <a:schemeClr val="tx1"/>
                </a:solidFill>
              </a:rPr>
              <a:t>                              </a:t>
            </a:r>
          </a:p>
          <a:p>
            <a:pPr algn="l"/>
            <a:r>
              <a:rPr lang="es-ES" sz="1400" dirty="0">
                <a:solidFill>
                  <a:schemeClr val="tx1"/>
                </a:solidFill>
              </a:rPr>
              <a:t> </a:t>
            </a:r>
            <a:r>
              <a:rPr lang="es-ES" sz="1400" dirty="0" smtClean="0">
                <a:solidFill>
                  <a:schemeClr val="tx1"/>
                </a:solidFill>
              </a:rPr>
              <a:t>                           </a:t>
            </a:r>
          </a:p>
          <a:p>
            <a:pPr algn="l"/>
            <a:r>
              <a:rPr lang="es-ES" sz="1400" dirty="0">
                <a:solidFill>
                  <a:schemeClr val="tx1"/>
                </a:solidFill>
              </a:rPr>
              <a:t> </a:t>
            </a:r>
            <a:r>
              <a:rPr lang="es-ES" sz="1400" dirty="0" smtClean="0">
                <a:solidFill>
                  <a:schemeClr val="tx1"/>
                </a:solidFill>
              </a:rPr>
              <a:t>                                                                                	     ÁREA DE VALORACIÓN IMSERSO</a:t>
            </a:r>
          </a:p>
          <a:p>
            <a:pPr algn="l"/>
            <a:r>
              <a:rPr lang="es-ES" sz="1400" dirty="0">
                <a:solidFill>
                  <a:schemeClr val="tx1"/>
                </a:solidFill>
              </a:rPr>
              <a:t>	</a:t>
            </a:r>
            <a:r>
              <a:rPr lang="es-ES" sz="1400" dirty="0" smtClean="0">
                <a:solidFill>
                  <a:schemeClr val="tx1"/>
                </a:solidFill>
              </a:rPr>
              <a:t>				     (MADRID)</a:t>
            </a:r>
          </a:p>
          <a:p>
            <a:pPr algn="l"/>
            <a:endParaRPr lang="es-ES" sz="1400" dirty="0" smtClean="0">
              <a:solidFill>
                <a:schemeClr val="tx1"/>
              </a:solidFill>
            </a:endParaRPr>
          </a:p>
          <a:p>
            <a:pPr algn="l"/>
            <a:endParaRPr lang="es-ES" sz="1400" dirty="0">
              <a:solidFill>
                <a:schemeClr val="tx1"/>
              </a:solidFill>
            </a:endParaRPr>
          </a:p>
          <a:p>
            <a:pPr algn="l"/>
            <a:endParaRPr lang="es-ES" sz="1400" dirty="0" smtClean="0">
              <a:solidFill>
                <a:schemeClr val="tx1"/>
              </a:solidFill>
            </a:endParaRPr>
          </a:p>
          <a:p>
            <a:pPr algn="l"/>
            <a:endParaRPr lang="es-ES" sz="1400" dirty="0">
              <a:solidFill>
                <a:schemeClr val="tx1"/>
              </a:solidFill>
            </a:endParaRPr>
          </a:p>
          <a:p>
            <a:pPr algn="l"/>
            <a:endParaRPr lang="es-ES" sz="1400" dirty="0" smtClean="0">
              <a:solidFill>
                <a:schemeClr val="tx1"/>
              </a:solidFill>
            </a:endParaRPr>
          </a:p>
          <a:p>
            <a:pPr algn="l"/>
            <a:endParaRPr lang="es-ES" sz="1400" dirty="0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3825"/>
            <a:ext cx="1231377" cy="65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61546" y="2011262"/>
            <a:ext cx="584397" cy="918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590255" y="685922"/>
            <a:ext cx="4083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1400" dirty="0" smtClean="0">
                <a:latin typeface="Comic Sans MS" pitchFamily="66" charset="0"/>
              </a:rPr>
              <a:t>CONGRESO ICS (BARCELONA)</a:t>
            </a:r>
          </a:p>
          <a:p>
            <a:r>
              <a:rPr lang="es-ES" altLang="es-ES" sz="1400" dirty="0" smtClean="0">
                <a:latin typeface="Comic Sans MS" pitchFamily="66" charset="0"/>
              </a:rPr>
              <a:t>  </a:t>
            </a:r>
            <a:endParaRPr lang="es-ES" altLang="es-ES" sz="1400" dirty="0">
              <a:latin typeface="Comic Sans M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" y="5445224"/>
            <a:ext cx="4751732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8" indent="-342900">
              <a:spcBef>
                <a:spcPct val="20000"/>
              </a:spcBef>
            </a:pPr>
            <a:endParaRPr lang="es-ES_tradnl" altLang="es-ES" sz="1600" dirty="0" smtClean="0">
              <a:solidFill>
                <a:srgbClr val="333333"/>
              </a:solidFill>
              <a:latin typeface="Century Gothic" pitchFamily="34" charset="0"/>
            </a:endParaRPr>
          </a:p>
          <a:p>
            <a:pPr marL="71438" indent="-342900">
              <a:spcBef>
                <a:spcPct val="20000"/>
              </a:spcBef>
            </a:pPr>
            <a:r>
              <a:rPr lang="es-ES" altLang="es-ES" sz="1400" dirty="0" smtClean="0"/>
              <a:t>    MINISTERIO DE SANIDAD Y POLITICA SOCIAL</a:t>
            </a:r>
          </a:p>
          <a:p>
            <a:pPr marL="71438" indent="-342900">
              <a:spcBef>
                <a:spcPct val="20000"/>
              </a:spcBef>
            </a:pPr>
            <a:r>
              <a:rPr lang="es-ES" altLang="es-ES" sz="1400" dirty="0" smtClean="0"/>
              <a:t>     (MADRID)</a:t>
            </a:r>
            <a:endParaRPr lang="es-ES" altLang="es-ES" sz="1400" dirty="0"/>
          </a:p>
        </p:txBody>
      </p:sp>
      <p:pic>
        <p:nvPicPr>
          <p:cNvPr id="18" name="Picture 2" descr="C:\Users\Choni\Desktop\ACACI\···Fotos ACACI···\2013\Ministerio 27-11-2013\DSC057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8326" y="3429000"/>
            <a:ext cx="3721758" cy="226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78" name="Picture 34" descr="C:\Users\Choni\Desktop\ACACI\···Fotos ACACI···\2013\2013 Congrès CCIB 26 d'agost\DSC056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4263" y="1390185"/>
            <a:ext cx="3190275" cy="179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79" name="Picture 35" descr="C:\Users\Choni\Desktop\ACACI\···Fotos ACACI···\2013\2013 Curs Parc Taulí\DSC052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954" y="1442975"/>
            <a:ext cx="3096344" cy="174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81" name="Picture 37" descr="ICS 2013 evaluation result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7410" y="1407132"/>
            <a:ext cx="1828646" cy="140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954" y="3429000"/>
            <a:ext cx="3832395" cy="222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6363" y="4615172"/>
            <a:ext cx="1933575" cy="114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6351984"/>
            <a:ext cx="628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7066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873</Words>
  <Application>Microsoft Office PowerPoint</Application>
  <PresentationFormat>Presentación en pantalla (4:3)</PresentationFormat>
  <Paragraphs>142</Paragraphs>
  <Slides>12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Cistitis Intersticial  Síndrome de Dolor Vesical La Gran Desconocida</vt:lpstr>
      <vt:lpstr>Quienes  somos</vt:lpstr>
      <vt:lpstr>Socios</vt:lpstr>
      <vt:lpstr>Carné de Socio</vt:lpstr>
      <vt:lpstr>Limitaciones para el paciente con CI-SDV</vt:lpstr>
      <vt:lpstr>Barreras</vt:lpstr>
      <vt:lpstr> Qué hacemos</vt:lpstr>
      <vt:lpstr>Algunas Actividades </vt:lpstr>
      <vt:lpstr>Otras Actividades</vt:lpstr>
      <vt:lpstr>Proyectos</vt:lpstr>
      <vt:lpstr>  Objetivos</vt:lpstr>
      <vt:lpstr> “ACACI Somos todos, eres tú”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Choni</dc:creator>
  <cp:lastModifiedBy>Clientes</cp:lastModifiedBy>
  <cp:revision>86</cp:revision>
  <cp:lastPrinted>2018-05-01T20:47:39Z</cp:lastPrinted>
  <dcterms:created xsi:type="dcterms:W3CDTF">2014-01-23T15:15:39Z</dcterms:created>
  <dcterms:modified xsi:type="dcterms:W3CDTF">2018-05-04T08:31:26Z</dcterms:modified>
</cp:coreProperties>
</file>