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9" r:id="rId4"/>
    <p:sldId id="310" r:id="rId5"/>
    <p:sldId id="311" r:id="rId6"/>
    <p:sldId id="312" r:id="rId7"/>
    <p:sldId id="314" r:id="rId8"/>
    <p:sldId id="291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0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70D2-0909-4BC4-9B09-1C5B9D99B38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FDE5-711C-45C9-94B7-9D6BA7F24F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6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Verdana" panose="020B0604030504040204" pitchFamily="34" charset="0"/>
              </a:rPr>
              <a:t>Like all parts of the body, the brain needs a regular flow of blood to</a:t>
            </a:r>
          </a:p>
          <a:p>
            <a:pPr algn="l"/>
            <a:r>
              <a:rPr lang="en-US" sz="1800" b="0" i="0" u="none" strike="noStrike" baseline="0" dirty="0">
                <a:latin typeface="Verdana" panose="020B0604030504040204" pitchFamily="34" charset="0"/>
              </a:rPr>
              <a:t>provide it with the oxygen and nutrients that it needs to function </a:t>
            </a:r>
            <a:r>
              <a:rPr lang="en-US" sz="1800" b="0" i="0" u="none" strike="noStrike" baseline="0" dirty="0" err="1">
                <a:latin typeface="Verdana" panose="020B0604030504040204" pitchFamily="34" charset="0"/>
              </a:rPr>
              <a:t>andstay</a:t>
            </a:r>
            <a:r>
              <a:rPr lang="en-US" sz="1800" b="0" i="0" u="none" strike="noStrike" baseline="0" dirty="0">
                <a:latin typeface="Verdana" panose="020B0604030504040204" pitchFamily="34" charset="0"/>
              </a:rPr>
              <a:t> healthy. Without oxygen, brain cells die in a few minutes and</a:t>
            </a:r>
          </a:p>
          <a:p>
            <a:pPr algn="l"/>
            <a:r>
              <a:rPr lang="it-IT" sz="1800" b="0" i="0" u="none" strike="noStrike" baseline="0" dirty="0" err="1">
                <a:latin typeface="Verdana" panose="020B0604030504040204" pitchFamily="34" charset="0"/>
              </a:rPr>
              <a:t>cannot</a:t>
            </a:r>
            <a:r>
              <a:rPr lang="it-IT" sz="1800" b="0" i="0" u="none" strike="noStrike" baseline="0" dirty="0">
                <a:latin typeface="Verdana" panose="020B0604030504040204" pitchFamily="34" charset="0"/>
              </a:rPr>
              <a:t> be </a:t>
            </a:r>
            <a:r>
              <a:rPr lang="it-IT" sz="1800" b="0" i="0" u="none" strike="noStrike" baseline="0" dirty="0" err="1">
                <a:latin typeface="Verdana" panose="020B0604030504040204" pitchFamily="34" charset="0"/>
              </a:rPr>
              <a:t>replaced</a:t>
            </a:r>
            <a:r>
              <a:rPr lang="it-IT" sz="1800" b="0" i="0" u="none" strike="noStrike" baseline="0" dirty="0">
                <a:latin typeface="Verdana" panose="020B0604030504040204" pitchFamily="34" charset="0"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5FDE5-711C-45C9-94B7-9D6BA7F24F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56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0867D-8EDA-48BD-AAB1-8CB703E8C2A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04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8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9"/>
            <a:ext cx="12194257" cy="68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How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act?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688293-0C21-44BD-A093-05E12D67CB6B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663989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Follow </a:t>
            </a:r>
            <a:r>
              <a:rPr lang="it-IT" dirty="0" err="1"/>
              <a:t>these</a:t>
            </a:r>
            <a:r>
              <a:rPr lang="it-IT" dirty="0"/>
              <a:t> steps: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Call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emergency</a:t>
            </a:r>
            <a:r>
              <a:rPr lang="it-IT" dirty="0"/>
              <a:t> </a:t>
            </a:r>
            <a:r>
              <a:rPr lang="it-IT" dirty="0" err="1"/>
              <a:t>number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A2B87DC-A836-4824-9940-9C9B56E7B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63" y="1395663"/>
            <a:ext cx="5005137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urgent</a:t>
            </a:r>
            <a:r>
              <a:rPr lang="it-IT" dirty="0"/>
              <a:t>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663989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Stroke </a:t>
            </a:r>
            <a:r>
              <a:rPr lang="it-IT" dirty="0" err="1"/>
              <a:t>is</a:t>
            </a:r>
            <a:r>
              <a:rPr lang="it-IT" dirty="0"/>
              <a:t> en </a:t>
            </a:r>
            <a:r>
              <a:rPr lang="it-IT" dirty="0" err="1"/>
              <a:t>emergency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diagnosed</a:t>
            </a:r>
            <a:r>
              <a:rPr lang="it-IT" dirty="0"/>
              <a:t> in an hospital </a:t>
            </a:r>
            <a:r>
              <a:rPr lang="it-IT" dirty="0" err="1"/>
              <a:t>through</a:t>
            </a:r>
            <a:r>
              <a:rPr lang="it-IT" dirty="0"/>
              <a:t> a CT </a:t>
            </a:r>
            <a:r>
              <a:rPr lang="it-IT" dirty="0" err="1"/>
              <a:t>scan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treated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soon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: </a:t>
            </a:r>
            <a:r>
              <a:rPr lang="it-IT" dirty="0" err="1"/>
              <a:t>as</a:t>
            </a:r>
            <a:r>
              <a:rPr lang="it-IT" dirty="0"/>
              <a:t> time </a:t>
            </a:r>
            <a:r>
              <a:rPr lang="it-IT" dirty="0" err="1"/>
              <a:t>passes</a:t>
            </a:r>
            <a:r>
              <a:rPr lang="it-IT" dirty="0"/>
              <a:t> by, the chances of recovery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and </a:t>
            </a:r>
            <a:r>
              <a:rPr lang="it-IT" dirty="0" err="1"/>
              <a:t>lower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40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urgent</a:t>
            </a:r>
            <a:r>
              <a:rPr lang="it-IT" dirty="0"/>
              <a:t>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663989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Management:</a:t>
            </a:r>
          </a:p>
          <a:p>
            <a:r>
              <a:rPr lang="it-IT" dirty="0" err="1"/>
              <a:t>Airway</a:t>
            </a:r>
            <a:r>
              <a:rPr lang="it-IT" dirty="0"/>
              <a:t> support and </a:t>
            </a:r>
            <a:r>
              <a:rPr lang="it-IT" dirty="0" err="1"/>
              <a:t>oxygen</a:t>
            </a:r>
            <a:r>
              <a:rPr lang="it-IT" dirty="0"/>
              <a:t> </a:t>
            </a:r>
            <a:r>
              <a:rPr lang="it-IT" dirty="0" err="1"/>
              <a:t>supplementation</a:t>
            </a:r>
            <a:endParaRPr lang="it-IT" dirty="0"/>
          </a:p>
          <a:p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elevated</a:t>
            </a:r>
            <a:r>
              <a:rPr lang="it-IT" dirty="0"/>
              <a:t> BP</a:t>
            </a:r>
          </a:p>
          <a:p>
            <a:r>
              <a:rPr lang="it-IT" dirty="0" err="1"/>
              <a:t>Maintain</a:t>
            </a:r>
            <a:r>
              <a:rPr lang="it-IT" dirty="0"/>
              <a:t> </a:t>
            </a:r>
            <a:r>
              <a:rPr lang="it-IT" dirty="0" err="1"/>
              <a:t>balanced</a:t>
            </a:r>
            <a:r>
              <a:rPr lang="it-IT" dirty="0"/>
              <a:t> </a:t>
            </a: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it-IT" dirty="0"/>
          </a:p>
          <a:p>
            <a:r>
              <a:rPr lang="it-IT" dirty="0" err="1"/>
              <a:t>Thrombolytics</a:t>
            </a:r>
            <a:r>
              <a:rPr lang="it-IT" dirty="0"/>
              <a:t> </a:t>
            </a:r>
            <a:r>
              <a:rPr lang="it-IT" dirty="0" err="1"/>
              <a:t>administration</a:t>
            </a:r>
            <a:r>
              <a:rPr lang="it-IT" dirty="0"/>
              <a:t> (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ischaemic</a:t>
            </a:r>
            <a:r>
              <a:rPr lang="it-IT" dirty="0"/>
              <a:t> stroke) or </a:t>
            </a:r>
            <a:r>
              <a:rPr lang="it-IT" dirty="0" err="1"/>
              <a:t>supportve</a:t>
            </a:r>
            <a:r>
              <a:rPr lang="it-IT" dirty="0"/>
              <a:t> therapy (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haemorrhagic</a:t>
            </a:r>
            <a:r>
              <a:rPr lang="it-IT" dirty="0"/>
              <a:t> stroke)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9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so </a:t>
            </a:r>
            <a:r>
              <a:rPr lang="it-IT" dirty="0" err="1"/>
              <a:t>urgent</a:t>
            </a:r>
            <a:r>
              <a:rPr lang="it-IT" dirty="0"/>
              <a:t>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663989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Thrombolytic</a:t>
            </a:r>
            <a:r>
              <a:rPr lang="it-IT" dirty="0"/>
              <a:t> therapy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useful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administered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3-4,5 hours.</a:t>
            </a:r>
          </a:p>
          <a:p>
            <a:pPr marL="0" indent="0">
              <a:buNone/>
            </a:pPr>
            <a:r>
              <a:rPr lang="it-IT" dirty="0"/>
              <a:t>In 3-4,5 hours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:</a:t>
            </a:r>
          </a:p>
          <a:p>
            <a:r>
              <a:rPr lang="it-IT" dirty="0"/>
              <a:t>To </a:t>
            </a:r>
            <a:r>
              <a:rPr lang="it-IT" dirty="0" err="1"/>
              <a:t>find</a:t>
            </a:r>
            <a:r>
              <a:rPr lang="it-IT" dirty="0"/>
              <a:t> the </a:t>
            </a:r>
            <a:r>
              <a:rPr lang="it-IT" dirty="0" err="1"/>
              <a:t>patient</a:t>
            </a:r>
            <a:r>
              <a:rPr lang="it-IT" dirty="0"/>
              <a:t>, </a:t>
            </a:r>
            <a:r>
              <a:rPr lang="it-IT" dirty="0" err="1"/>
              <a:t>recognise</a:t>
            </a:r>
            <a:r>
              <a:rPr lang="it-IT" dirty="0"/>
              <a:t> the </a:t>
            </a:r>
            <a:r>
              <a:rPr lang="it-IT" dirty="0" err="1"/>
              <a:t>symptoms</a:t>
            </a:r>
            <a:r>
              <a:rPr lang="it-IT" dirty="0"/>
              <a:t> and call the </a:t>
            </a:r>
            <a:r>
              <a:rPr lang="it-IT" dirty="0" err="1"/>
              <a:t>emergency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wait</a:t>
            </a:r>
            <a:r>
              <a:rPr lang="it-IT" dirty="0"/>
              <a:t> for the </a:t>
            </a:r>
            <a:r>
              <a:rPr lang="it-IT" dirty="0" err="1"/>
              <a:t>ambulance</a:t>
            </a:r>
            <a:r>
              <a:rPr lang="it-IT" dirty="0"/>
              <a:t> to </a:t>
            </a:r>
            <a:r>
              <a:rPr lang="it-IT" dirty="0" err="1"/>
              <a:t>arrive</a:t>
            </a:r>
            <a:r>
              <a:rPr lang="it-IT" dirty="0"/>
              <a:t>, </a:t>
            </a:r>
            <a:r>
              <a:rPr lang="it-IT" dirty="0" err="1"/>
              <a:t>give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support and </a:t>
            </a:r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 err="1"/>
              <a:t>him</a:t>
            </a:r>
            <a:r>
              <a:rPr lang="it-IT" dirty="0"/>
              <a:t> to the hospital</a:t>
            </a:r>
          </a:p>
          <a:p>
            <a:r>
              <a:rPr lang="it-IT" dirty="0"/>
              <a:t>To do the CT </a:t>
            </a:r>
            <a:r>
              <a:rPr lang="it-IT" dirty="0" err="1"/>
              <a:t>scan</a:t>
            </a:r>
            <a:r>
              <a:rPr lang="it-IT" dirty="0"/>
              <a:t>, labs and </a:t>
            </a:r>
            <a:r>
              <a:rPr lang="it-IT" dirty="0" err="1"/>
              <a:t>exclude</a:t>
            </a:r>
            <a:r>
              <a:rPr lang="it-IT" dirty="0"/>
              <a:t> </a:t>
            </a:r>
            <a:r>
              <a:rPr lang="it-IT" dirty="0" err="1"/>
              <a:t>contraindications</a:t>
            </a:r>
            <a:r>
              <a:rPr lang="it-IT" dirty="0"/>
              <a:t> for </a:t>
            </a:r>
            <a:r>
              <a:rPr lang="it-IT" dirty="0" err="1"/>
              <a:t>thrombolysis</a:t>
            </a:r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administer</a:t>
            </a:r>
            <a:r>
              <a:rPr lang="it-IT" dirty="0"/>
              <a:t> </a:t>
            </a:r>
            <a:r>
              <a:rPr lang="it-IT" dirty="0" err="1"/>
              <a:t>thrombolysis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4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the long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consequences</a:t>
            </a:r>
            <a:r>
              <a:rPr lang="it-IT" dirty="0"/>
              <a:t>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609600" y="1650640"/>
            <a:ext cx="11181347" cy="393201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If</a:t>
            </a:r>
            <a:r>
              <a:rPr lang="it-IT" sz="2400" dirty="0"/>
              <a:t> no complete recovery </a:t>
            </a:r>
            <a:r>
              <a:rPr lang="it-IT" sz="2400" dirty="0" err="1"/>
              <a:t>is</a:t>
            </a:r>
            <a:r>
              <a:rPr lang="it-IT" sz="2400" dirty="0"/>
              <a:t> made, </a:t>
            </a:r>
            <a:r>
              <a:rPr lang="it-IT" sz="2400" dirty="0" err="1"/>
              <a:t>there</a:t>
            </a:r>
            <a:r>
              <a:rPr lang="it-IT" sz="2400" dirty="0"/>
              <a:t> </a:t>
            </a:r>
            <a:r>
              <a:rPr lang="it-IT" sz="2400" dirty="0" err="1"/>
              <a:t>may</a:t>
            </a:r>
            <a:r>
              <a:rPr lang="it-IT" sz="2400" dirty="0"/>
              <a:t> be </a:t>
            </a:r>
            <a:r>
              <a:rPr lang="it-IT" sz="2400" dirty="0" err="1"/>
              <a:t>persistent</a:t>
            </a:r>
            <a:r>
              <a:rPr lang="it-IT" sz="2400" dirty="0"/>
              <a:t> </a:t>
            </a:r>
            <a:r>
              <a:rPr lang="it-IT" sz="2400" dirty="0" err="1"/>
              <a:t>neurological</a:t>
            </a:r>
            <a:r>
              <a:rPr lang="it-IT" sz="2400" dirty="0"/>
              <a:t> </a:t>
            </a:r>
            <a:r>
              <a:rPr lang="it-IT" sz="2400" dirty="0" err="1"/>
              <a:t>dysfunctions</a:t>
            </a:r>
            <a:r>
              <a:rPr lang="it-IT" sz="2400" dirty="0"/>
              <a:t>:</a:t>
            </a:r>
          </a:p>
          <a:p>
            <a:r>
              <a:rPr lang="it-IT" sz="2400" dirty="0"/>
              <a:t>Loss of </a:t>
            </a:r>
            <a:r>
              <a:rPr lang="it-IT" sz="2400" dirty="0" err="1"/>
              <a:t>strenght</a:t>
            </a:r>
            <a:r>
              <a:rPr lang="it-IT" sz="2400" dirty="0"/>
              <a:t> on a </a:t>
            </a:r>
            <a:r>
              <a:rPr lang="it-IT" sz="2400" dirty="0" err="1"/>
              <a:t>limb</a:t>
            </a:r>
            <a:endParaRPr lang="it-IT" sz="2400" dirty="0"/>
          </a:p>
          <a:p>
            <a:r>
              <a:rPr lang="it-IT" sz="2400" dirty="0"/>
              <a:t>Speech impairment</a:t>
            </a:r>
          </a:p>
          <a:p>
            <a:r>
              <a:rPr lang="it-IT" sz="2400" dirty="0" err="1"/>
              <a:t>Sight</a:t>
            </a:r>
            <a:r>
              <a:rPr lang="it-IT" sz="2400" dirty="0"/>
              <a:t> impairment</a:t>
            </a:r>
          </a:p>
          <a:p>
            <a:r>
              <a:rPr lang="it-IT" sz="2400" dirty="0"/>
              <a:t>Face </a:t>
            </a:r>
            <a:r>
              <a:rPr lang="it-IT" sz="2400" dirty="0" err="1"/>
              <a:t>asymmetry</a:t>
            </a:r>
            <a:endParaRPr lang="it-IT" sz="2400" dirty="0"/>
          </a:p>
          <a:p>
            <a:r>
              <a:rPr lang="it-IT" sz="2400" dirty="0" err="1"/>
              <a:t>Swallowing</a:t>
            </a:r>
            <a:r>
              <a:rPr lang="it-IT" sz="2400" dirty="0"/>
              <a:t> </a:t>
            </a:r>
            <a:r>
              <a:rPr lang="it-IT" sz="2400" dirty="0" err="1"/>
              <a:t>dysfunctions</a:t>
            </a:r>
            <a:endParaRPr lang="it-IT" sz="2400" dirty="0"/>
          </a:p>
          <a:p>
            <a:r>
              <a:rPr lang="it-IT" sz="2400" dirty="0" err="1"/>
              <a:t>Urinary</a:t>
            </a:r>
            <a:r>
              <a:rPr lang="it-IT" sz="2400" dirty="0"/>
              <a:t>/</a:t>
            </a:r>
            <a:r>
              <a:rPr lang="it-IT" sz="2400" dirty="0" err="1"/>
              <a:t>fecal</a:t>
            </a:r>
            <a:r>
              <a:rPr lang="it-IT" sz="2400" dirty="0"/>
              <a:t> </a:t>
            </a:r>
            <a:r>
              <a:rPr lang="it-IT" sz="2400" dirty="0" err="1"/>
              <a:t>incontinence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 err="1"/>
              <a:t>Spasticity</a:t>
            </a:r>
            <a:r>
              <a:rPr lang="it-IT" sz="2400" dirty="0"/>
              <a:t> and </a:t>
            </a:r>
            <a:r>
              <a:rPr lang="it-IT" sz="2400" dirty="0" err="1"/>
              <a:t>pain</a:t>
            </a:r>
            <a:endParaRPr lang="it-IT" sz="2400" dirty="0"/>
          </a:p>
          <a:p>
            <a:r>
              <a:rPr lang="it-IT" sz="2400" dirty="0" err="1"/>
              <a:t>Fatigue</a:t>
            </a:r>
            <a:endParaRPr lang="it-IT" sz="2400" dirty="0"/>
          </a:p>
          <a:p>
            <a:r>
              <a:rPr lang="it-IT" sz="2400" dirty="0" err="1"/>
              <a:t>Sexual</a:t>
            </a:r>
            <a:r>
              <a:rPr lang="it-IT" sz="2400" dirty="0"/>
              <a:t> </a:t>
            </a:r>
            <a:r>
              <a:rPr lang="it-IT" sz="2400" dirty="0" err="1"/>
              <a:t>dysfunction</a:t>
            </a:r>
            <a:endParaRPr lang="it-IT" sz="2400" dirty="0"/>
          </a:p>
          <a:p>
            <a:r>
              <a:rPr lang="it-IT" sz="2400" dirty="0"/>
              <a:t>Post </a:t>
            </a:r>
            <a:r>
              <a:rPr lang="it-IT" sz="2400" dirty="0" err="1"/>
              <a:t>ischemic</a:t>
            </a:r>
            <a:r>
              <a:rPr lang="it-IT" sz="2400" dirty="0"/>
              <a:t> </a:t>
            </a:r>
            <a:r>
              <a:rPr lang="it-IT" sz="2400" dirty="0" err="1"/>
              <a:t>depression</a:t>
            </a:r>
            <a:endParaRPr lang="it-IT" sz="2400" dirty="0"/>
          </a:p>
          <a:p>
            <a:r>
              <a:rPr lang="it-IT" sz="2400" dirty="0" err="1"/>
              <a:t>Seizures</a:t>
            </a:r>
            <a:endParaRPr lang="it-IT" sz="2400" dirty="0"/>
          </a:p>
          <a:p>
            <a:r>
              <a:rPr lang="it-IT" sz="2400" dirty="0" err="1"/>
              <a:t>Higher</a:t>
            </a:r>
            <a:r>
              <a:rPr lang="it-IT" sz="2400" dirty="0"/>
              <a:t> risk of </a:t>
            </a:r>
            <a:r>
              <a:rPr lang="it-IT" sz="2400" dirty="0" err="1"/>
              <a:t>another</a:t>
            </a:r>
            <a:r>
              <a:rPr lang="it-IT" sz="2400" dirty="0"/>
              <a:t> stroke and </a:t>
            </a:r>
            <a:r>
              <a:rPr lang="it-IT" sz="2400" dirty="0" err="1"/>
              <a:t>death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259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0CDAD2D-D1C7-4025-82E3-DE46D0D63C84}"/>
              </a:ext>
            </a:extLst>
          </p:cNvPr>
          <p:cNvSpPr/>
          <p:nvPr/>
        </p:nvSpPr>
        <p:spPr>
          <a:xfrm>
            <a:off x="593558" y="1494692"/>
            <a:ext cx="7316556" cy="46863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Rehabilitation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1540042"/>
            <a:ext cx="7071913" cy="447574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800" dirty="0"/>
              <a:t>A stroke </a:t>
            </a:r>
            <a:r>
              <a:rPr lang="it-IT" sz="3800" dirty="0" err="1"/>
              <a:t>goes</a:t>
            </a:r>
            <a:r>
              <a:rPr lang="it-IT" sz="3800" dirty="0"/>
              <a:t> </a:t>
            </a:r>
            <a:r>
              <a:rPr lang="it-IT" sz="3800" dirty="0" err="1"/>
              <a:t>through</a:t>
            </a:r>
            <a:r>
              <a:rPr lang="it-IT" sz="3800" dirty="0"/>
              <a:t> a long </a:t>
            </a:r>
            <a:r>
              <a:rPr lang="it-IT" sz="3800" dirty="0" err="1"/>
              <a:t>term</a:t>
            </a:r>
            <a:r>
              <a:rPr lang="it-IT" sz="3800" dirty="0"/>
              <a:t> </a:t>
            </a:r>
            <a:r>
              <a:rPr lang="it-IT" sz="3800" dirty="0" err="1"/>
              <a:t>rehabilitation</a:t>
            </a:r>
            <a:r>
              <a:rPr lang="it-IT" sz="3800" dirty="0"/>
              <a:t> with multiple </a:t>
            </a:r>
            <a:r>
              <a:rPr lang="it-IT" sz="3800" dirty="0" err="1"/>
              <a:t>health</a:t>
            </a:r>
            <a:r>
              <a:rPr lang="it-IT" sz="3800" dirty="0"/>
              <a:t> </a:t>
            </a:r>
            <a:r>
              <a:rPr lang="it-IT" sz="3800" dirty="0" err="1"/>
              <a:t>professionals</a:t>
            </a:r>
            <a:r>
              <a:rPr lang="it-IT" sz="3800" dirty="0"/>
              <a:t>:</a:t>
            </a:r>
          </a:p>
          <a:p>
            <a:pPr marL="0" indent="0">
              <a:buNone/>
            </a:pPr>
            <a:r>
              <a:rPr lang="en-US" sz="3800" dirty="0"/>
              <a:t>• </a:t>
            </a:r>
            <a:r>
              <a:rPr lang="en-US" sz="3800" u="sng" dirty="0"/>
              <a:t>Physiatrists and rehabilitation neurologists </a:t>
            </a:r>
            <a:r>
              <a:rPr lang="en-US" sz="3800" dirty="0"/>
              <a:t>are medical doctors who specialize in rehabilitation.</a:t>
            </a:r>
          </a:p>
          <a:p>
            <a:pPr marL="0" indent="0">
              <a:buNone/>
            </a:pPr>
            <a:r>
              <a:rPr lang="en-US" sz="3800" dirty="0"/>
              <a:t>• </a:t>
            </a:r>
            <a:r>
              <a:rPr lang="en-US" sz="3800" u="sng" dirty="0"/>
              <a:t>Rehabilitation nurses </a:t>
            </a:r>
            <a:r>
              <a:rPr lang="en-US" sz="3800" dirty="0"/>
              <a:t>coordinate care and provide support throughout the rehabilitation process.</a:t>
            </a:r>
          </a:p>
          <a:p>
            <a:pPr marL="0" indent="0">
              <a:buNone/>
            </a:pPr>
            <a:r>
              <a:rPr lang="en-US" sz="3800" dirty="0"/>
              <a:t>• </a:t>
            </a:r>
            <a:r>
              <a:rPr lang="en-US" sz="3800" u="sng" dirty="0"/>
              <a:t>Physical therapists </a:t>
            </a:r>
            <a:r>
              <a:rPr lang="en-US" sz="3800" dirty="0"/>
              <a:t>focus on improving balance and walking.</a:t>
            </a:r>
          </a:p>
          <a:p>
            <a:pPr marL="0" indent="0">
              <a:buNone/>
            </a:pPr>
            <a:r>
              <a:rPr lang="en-US" sz="3800" dirty="0"/>
              <a:t>• </a:t>
            </a:r>
            <a:r>
              <a:rPr lang="en-US" sz="3800" u="sng" dirty="0"/>
              <a:t>Occupational therapists </a:t>
            </a:r>
            <a:r>
              <a:rPr lang="en-US" sz="3800" dirty="0"/>
              <a:t>focus on improving function in daily activities such as bathing, dressing, and personal hygiene.</a:t>
            </a:r>
          </a:p>
          <a:p>
            <a:pPr marL="0" indent="0">
              <a:buNone/>
            </a:pPr>
            <a:r>
              <a:rPr lang="en-US" sz="3800" dirty="0"/>
              <a:t>• </a:t>
            </a:r>
            <a:r>
              <a:rPr lang="en-US" sz="3800" u="sng" dirty="0"/>
              <a:t>Speech and language therapists </a:t>
            </a:r>
            <a:r>
              <a:rPr lang="en-US" sz="3800" dirty="0"/>
              <a:t>assess and treat problems with speech and language, swallowing, and thinking.</a:t>
            </a:r>
            <a:endParaRPr lang="it-IT" sz="38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425874-8EF7-4CF8-9545-414CBF47F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857" y="231165"/>
            <a:ext cx="4032143" cy="47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Transient</a:t>
            </a:r>
            <a:r>
              <a:rPr lang="it-IT" dirty="0"/>
              <a:t> 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attacks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8253833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focal</a:t>
            </a:r>
            <a:r>
              <a:rPr lang="it-IT" dirty="0"/>
              <a:t> </a:t>
            </a:r>
            <a:r>
              <a:rPr lang="it-IT" dirty="0" err="1"/>
              <a:t>neurological</a:t>
            </a:r>
            <a:r>
              <a:rPr lang="it-IT" dirty="0"/>
              <a:t> </a:t>
            </a:r>
            <a:r>
              <a:rPr lang="it-IT" dirty="0" err="1"/>
              <a:t>attack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regresses</a:t>
            </a:r>
            <a:r>
              <a:rPr lang="it-IT" dirty="0"/>
              <a:t> on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underestimated</a:t>
            </a:r>
            <a:endParaRPr lang="it-IT" dirty="0"/>
          </a:p>
          <a:p>
            <a:r>
              <a:rPr lang="it-IT" dirty="0"/>
              <a:t>People </a:t>
            </a:r>
            <a:r>
              <a:rPr lang="it-IT" dirty="0" err="1"/>
              <a:t>suffering</a:t>
            </a:r>
            <a:r>
              <a:rPr lang="it-IT" dirty="0"/>
              <a:t> from TIA are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risk for stroke</a:t>
            </a:r>
          </a:p>
          <a:p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evaluated</a:t>
            </a:r>
            <a:r>
              <a:rPr lang="it-IT" dirty="0"/>
              <a:t> and </a:t>
            </a:r>
            <a:r>
              <a:rPr lang="it-IT" dirty="0" err="1"/>
              <a:t>treated</a:t>
            </a:r>
            <a:r>
              <a:rPr lang="it-IT" dirty="0"/>
              <a:t> to </a:t>
            </a:r>
            <a:r>
              <a:rPr lang="it-IT" dirty="0" err="1"/>
              <a:t>lower</a:t>
            </a:r>
            <a:r>
              <a:rPr lang="it-IT" dirty="0"/>
              <a:t> the risk </a:t>
            </a:r>
            <a:r>
              <a:rPr lang="it-IT" dirty="0" err="1"/>
              <a:t>factors</a:t>
            </a:r>
            <a:r>
              <a:rPr lang="it-IT" dirty="0"/>
              <a:t> for a </a:t>
            </a:r>
            <a:r>
              <a:rPr lang="it-IT" dirty="0" err="1"/>
              <a:t>regression</a:t>
            </a:r>
            <a:r>
              <a:rPr lang="it-IT" dirty="0"/>
              <a:t> of </a:t>
            </a:r>
            <a:r>
              <a:rPr lang="it-IT" dirty="0" err="1"/>
              <a:t>neurological</a:t>
            </a:r>
            <a:r>
              <a:rPr lang="it-IT" dirty="0"/>
              <a:t> 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attacks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C47C55-4A0B-4F75-8616-0D3FDBA20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33" y="365125"/>
            <a:ext cx="3099967" cy="33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1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Recurrency</a:t>
            </a:r>
            <a:r>
              <a:rPr lang="it-IT" dirty="0"/>
              <a:t> </a:t>
            </a:r>
            <a:r>
              <a:rPr lang="it-IT" dirty="0" err="1"/>
              <a:t>prevention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8253833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Monitor and control </a:t>
            </a:r>
            <a:r>
              <a:rPr lang="it-IT" dirty="0" err="1"/>
              <a:t>blood</a:t>
            </a:r>
            <a:r>
              <a:rPr lang="it-IT" dirty="0"/>
              <a:t> pressure</a:t>
            </a:r>
          </a:p>
          <a:p>
            <a:r>
              <a:rPr lang="it-IT" dirty="0" err="1"/>
              <a:t>Prevent</a:t>
            </a:r>
            <a:r>
              <a:rPr lang="it-IT" dirty="0"/>
              <a:t> and </a:t>
            </a:r>
            <a:r>
              <a:rPr lang="it-IT" dirty="0" err="1"/>
              <a:t>treat</a:t>
            </a:r>
            <a:r>
              <a:rPr lang="it-IT" dirty="0"/>
              <a:t> </a:t>
            </a:r>
            <a:r>
              <a:rPr lang="it-IT" dirty="0" err="1"/>
              <a:t>atherosclerosis</a:t>
            </a:r>
            <a:endParaRPr lang="it-IT" dirty="0"/>
          </a:p>
          <a:p>
            <a:r>
              <a:rPr lang="it-IT" dirty="0"/>
              <a:t>Control and </a:t>
            </a:r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atrial</a:t>
            </a:r>
            <a:r>
              <a:rPr lang="it-IT" dirty="0"/>
              <a:t> </a:t>
            </a:r>
            <a:r>
              <a:rPr lang="it-IT" dirty="0" err="1"/>
              <a:t>fibrillation</a:t>
            </a:r>
            <a:r>
              <a:rPr lang="it-IT" dirty="0"/>
              <a:t>, </a:t>
            </a:r>
            <a:r>
              <a:rPr lang="it-IT" dirty="0" err="1"/>
              <a:t>diabetes</a:t>
            </a:r>
            <a:r>
              <a:rPr lang="it-IT" dirty="0"/>
              <a:t>,       high </a:t>
            </a:r>
            <a:r>
              <a:rPr lang="it-IT" dirty="0" err="1"/>
              <a:t>cholesterol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it-IT" dirty="0"/>
          </a:p>
          <a:p>
            <a:r>
              <a:rPr lang="it-IT" dirty="0"/>
              <a:t>Stop smoking and </a:t>
            </a:r>
            <a:r>
              <a:rPr lang="it-IT" dirty="0" err="1"/>
              <a:t>heavily</a:t>
            </a:r>
            <a:r>
              <a:rPr lang="it-IT" dirty="0"/>
              <a:t> drinking</a:t>
            </a:r>
          </a:p>
          <a:p>
            <a:r>
              <a:rPr lang="it-IT" dirty="0"/>
              <a:t>Make regular </a:t>
            </a:r>
            <a:r>
              <a:rPr lang="it-IT" dirty="0" err="1"/>
              <a:t>exercise</a:t>
            </a:r>
            <a:endParaRPr lang="it-IT" dirty="0"/>
          </a:p>
          <a:p>
            <a:r>
              <a:rPr lang="it-IT" dirty="0"/>
              <a:t>Be regular in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drugs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51890695-6511-4788-B828-97B08F43C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"/>
          <a:stretch/>
        </p:blipFill>
        <p:spPr>
          <a:xfrm>
            <a:off x="8035459" y="365126"/>
            <a:ext cx="3863256" cy="41106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054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Recurrency</a:t>
            </a:r>
            <a:r>
              <a:rPr lang="it-IT" dirty="0"/>
              <a:t> </a:t>
            </a:r>
            <a:r>
              <a:rPr lang="it-IT" dirty="0" err="1"/>
              <a:t>prevention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8253833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Monitor and control </a:t>
            </a:r>
            <a:r>
              <a:rPr lang="it-IT" dirty="0" err="1"/>
              <a:t>blood</a:t>
            </a:r>
            <a:r>
              <a:rPr lang="it-IT" dirty="0"/>
              <a:t> pressure</a:t>
            </a:r>
          </a:p>
          <a:p>
            <a:r>
              <a:rPr lang="it-IT" dirty="0" err="1"/>
              <a:t>Prevent</a:t>
            </a:r>
            <a:r>
              <a:rPr lang="it-IT" dirty="0"/>
              <a:t> and </a:t>
            </a:r>
            <a:r>
              <a:rPr lang="it-IT" dirty="0" err="1"/>
              <a:t>treat</a:t>
            </a:r>
            <a:r>
              <a:rPr lang="it-IT" dirty="0"/>
              <a:t> </a:t>
            </a:r>
            <a:r>
              <a:rPr lang="it-IT" dirty="0" err="1"/>
              <a:t>atherosclerosis</a:t>
            </a:r>
            <a:endParaRPr lang="it-IT" dirty="0"/>
          </a:p>
          <a:p>
            <a:r>
              <a:rPr lang="it-IT" dirty="0"/>
              <a:t>Control and </a:t>
            </a:r>
            <a:r>
              <a:rPr lang="it-IT" dirty="0" err="1"/>
              <a:t>manage</a:t>
            </a:r>
            <a:r>
              <a:rPr lang="it-IT" dirty="0"/>
              <a:t> </a:t>
            </a:r>
            <a:r>
              <a:rPr lang="it-IT" dirty="0" err="1"/>
              <a:t>atrial</a:t>
            </a:r>
            <a:r>
              <a:rPr lang="it-IT" dirty="0"/>
              <a:t> </a:t>
            </a:r>
            <a:r>
              <a:rPr lang="it-IT" dirty="0" err="1"/>
              <a:t>fibrillation</a:t>
            </a:r>
            <a:r>
              <a:rPr lang="it-IT" dirty="0"/>
              <a:t>, </a:t>
            </a:r>
            <a:r>
              <a:rPr lang="it-IT" dirty="0" err="1"/>
              <a:t>diabetes</a:t>
            </a:r>
            <a:r>
              <a:rPr lang="it-IT" dirty="0"/>
              <a:t>,       high </a:t>
            </a:r>
            <a:r>
              <a:rPr lang="it-IT" dirty="0" err="1"/>
              <a:t>cholesterol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it-IT" dirty="0"/>
          </a:p>
          <a:p>
            <a:r>
              <a:rPr lang="it-IT" dirty="0"/>
              <a:t>Stop smoking and </a:t>
            </a:r>
            <a:r>
              <a:rPr lang="it-IT" dirty="0" err="1"/>
              <a:t>heavily</a:t>
            </a:r>
            <a:r>
              <a:rPr lang="it-IT" dirty="0"/>
              <a:t> drinking</a:t>
            </a:r>
          </a:p>
          <a:p>
            <a:r>
              <a:rPr lang="it-IT" dirty="0"/>
              <a:t>Make regular </a:t>
            </a:r>
            <a:r>
              <a:rPr lang="it-IT" dirty="0" err="1"/>
              <a:t>exercise</a:t>
            </a:r>
            <a:endParaRPr lang="it-IT" dirty="0"/>
          </a:p>
          <a:p>
            <a:r>
              <a:rPr lang="it-IT" dirty="0"/>
              <a:t>Be regular in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drugs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51890695-6511-4788-B828-97B08F43C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"/>
          <a:stretch/>
        </p:blipFill>
        <p:spPr>
          <a:xfrm>
            <a:off x="8035459" y="365126"/>
            <a:ext cx="3863256" cy="41106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276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do?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22A089D-DDE9-4C20-BBB8-12842541D0EF}"/>
              </a:ext>
            </a:extLst>
          </p:cNvPr>
          <p:cNvSpPr txBox="1">
            <a:spLocks/>
          </p:cNvSpPr>
          <p:nvPr/>
        </p:nvSpPr>
        <p:spPr>
          <a:xfrm>
            <a:off x="838200" y="1708484"/>
            <a:ext cx="8253833" cy="39320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Diffusion</a:t>
            </a:r>
            <a:r>
              <a:rPr lang="it-IT" dirty="0"/>
              <a:t> of </a:t>
            </a:r>
            <a:r>
              <a:rPr lang="it-IT" dirty="0" err="1"/>
              <a:t>basic</a:t>
            </a:r>
            <a:r>
              <a:rPr lang="it-IT" dirty="0"/>
              <a:t> knowledge </a:t>
            </a:r>
            <a:r>
              <a:rPr lang="it-IT" dirty="0" err="1"/>
              <a:t>about</a:t>
            </a:r>
            <a:r>
              <a:rPr lang="it-IT" dirty="0"/>
              <a:t> stroke:</a:t>
            </a:r>
          </a:p>
          <a:p>
            <a:pPr lvl="1"/>
            <a:r>
              <a:rPr lang="it-IT" dirty="0"/>
              <a:t>In schools</a:t>
            </a:r>
          </a:p>
          <a:p>
            <a:pPr lvl="1"/>
            <a:r>
              <a:rPr lang="it-IT" dirty="0"/>
              <a:t>In </a:t>
            </a:r>
            <a:r>
              <a:rPr lang="it-IT" dirty="0" err="1"/>
              <a:t>ages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risk</a:t>
            </a:r>
          </a:p>
          <a:p>
            <a:pPr lvl="1"/>
            <a:r>
              <a:rPr lang="it-IT" dirty="0"/>
              <a:t>In the community</a:t>
            </a:r>
          </a:p>
          <a:p>
            <a:r>
              <a:rPr lang="it-IT" dirty="0"/>
              <a:t>Create and support the </a:t>
            </a:r>
            <a:r>
              <a:rPr lang="it-IT" dirty="0" err="1"/>
              <a:t>creation</a:t>
            </a:r>
            <a:r>
              <a:rPr lang="it-IT" dirty="0"/>
              <a:t> of:</a:t>
            </a:r>
          </a:p>
          <a:p>
            <a:pPr lvl="1"/>
            <a:r>
              <a:rPr lang="it-IT" dirty="0"/>
              <a:t>Stroke support groups</a:t>
            </a:r>
          </a:p>
          <a:p>
            <a:pPr lvl="1"/>
            <a:r>
              <a:rPr lang="it-IT" dirty="0" err="1"/>
              <a:t>Ageing</a:t>
            </a:r>
            <a:r>
              <a:rPr lang="it-IT" dirty="0"/>
              <a:t> and </a:t>
            </a:r>
            <a:r>
              <a:rPr lang="it-IT" dirty="0" err="1"/>
              <a:t>disability</a:t>
            </a:r>
            <a:r>
              <a:rPr lang="it-IT" dirty="0"/>
              <a:t> services</a:t>
            </a:r>
          </a:p>
          <a:p>
            <a:r>
              <a:rPr lang="it-IT" dirty="0" err="1"/>
              <a:t>Advocate</a:t>
            </a:r>
            <a:r>
              <a:rPr lang="it-IT" dirty="0"/>
              <a:t> for an </a:t>
            </a:r>
            <a:r>
              <a:rPr lang="it-IT" dirty="0" err="1"/>
              <a:t>emergency</a:t>
            </a:r>
            <a:r>
              <a:rPr lang="it-IT" dirty="0"/>
              <a:t> service </a:t>
            </a:r>
            <a:r>
              <a:rPr lang="it-IT" dirty="0" err="1"/>
              <a:t>that</a:t>
            </a:r>
            <a:r>
              <a:rPr lang="it-IT" dirty="0"/>
              <a:t> can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quick</a:t>
            </a:r>
            <a:r>
              <a:rPr lang="it-IT" dirty="0"/>
              <a:t> therapy to stroke </a:t>
            </a:r>
            <a:r>
              <a:rPr lang="it-IT" dirty="0" err="1"/>
              <a:t>througout</a:t>
            </a:r>
            <a:r>
              <a:rPr lang="it-IT" dirty="0"/>
              <a:t> the </a:t>
            </a:r>
            <a:r>
              <a:rPr lang="it-IT" dirty="0" err="1"/>
              <a:t>counries</a:t>
            </a:r>
            <a:endParaRPr lang="it-IT" dirty="0"/>
          </a:p>
          <a:p>
            <a:pPr lvl="1"/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BB914D-897F-47B0-86AF-40CC0E17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6" y="407910"/>
            <a:ext cx="4079345" cy="23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0D5AC-A3C1-4E54-A7A5-F0A0D5A91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a stroke?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C41EA8-D123-4C7C-889C-E420EF2A0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recognize stroke syndrome, symptoms and need for immediate evaluation and treatment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217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FFE33-E9B8-42B6-A1A3-F35D95FF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04519"/>
            <a:ext cx="9603275" cy="1049235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3ADD75-4AA0-4602-8958-AD8E00DE6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2" y="1853754"/>
            <a:ext cx="5134587" cy="34108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557150-93AC-4C30-94E1-26E4C490E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614" y="355467"/>
            <a:ext cx="5431279" cy="50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stroke?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stroke, or brain attack, occurs when the brain does not receive enough oxygen through the blood that it needs to help the brain function.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E28140-5255-4E3E-B78A-2B48FB7B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628" y="473409"/>
            <a:ext cx="4227403" cy="45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Types</a:t>
            </a:r>
            <a:r>
              <a:rPr lang="it-IT" dirty="0"/>
              <a:t> of stroke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6564923" cy="405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Ischemic stroke: a blood vessel bringing blood to the brain clogs. However it may have other causes, like hypoperfusion (80% of total strokes)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Hemorrhagic stroke: a blood vessel in the brain breaks (usually caused by aneurysms or hypertensive small vessels disease)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FA85F0-5A27-47DD-9FB4-BD1DEB047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123" y="365125"/>
            <a:ext cx="4811276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8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Epidemiology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9990221" cy="405325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An </a:t>
            </a:r>
            <a:r>
              <a:rPr lang="it-IT" dirty="0" err="1"/>
              <a:t>estimated</a:t>
            </a:r>
            <a:r>
              <a:rPr lang="it-IT" dirty="0"/>
              <a:t> 2-3/1000 </a:t>
            </a:r>
            <a:r>
              <a:rPr lang="it-IT" dirty="0" err="1"/>
              <a:t>persons</a:t>
            </a:r>
            <a:r>
              <a:rPr lang="it-IT" dirty="0"/>
              <a:t> per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suffer</a:t>
            </a:r>
            <a:r>
              <a:rPr lang="it-IT" dirty="0"/>
              <a:t> from a stroke</a:t>
            </a:r>
          </a:p>
          <a:p>
            <a:pPr marL="0" indent="0">
              <a:buNone/>
            </a:pPr>
            <a:r>
              <a:rPr lang="it-IT" dirty="0"/>
              <a:t>At </a:t>
            </a:r>
            <a:r>
              <a:rPr lang="it-IT" dirty="0" err="1"/>
              <a:t>most</a:t>
            </a:r>
            <a:r>
              <a:rPr lang="it-IT" dirty="0"/>
              <a:t> risk are:</a:t>
            </a:r>
          </a:p>
          <a:p>
            <a:pPr lvl="1"/>
            <a:r>
              <a:rPr lang="it-IT" dirty="0" err="1"/>
              <a:t>Older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Carotid</a:t>
            </a:r>
            <a:r>
              <a:rPr lang="it-IT" dirty="0"/>
              <a:t> </a:t>
            </a:r>
            <a:r>
              <a:rPr lang="it-IT" dirty="0" err="1"/>
              <a:t>stenosis</a:t>
            </a:r>
            <a:endParaRPr lang="it-IT" dirty="0"/>
          </a:p>
          <a:p>
            <a:pPr lvl="1"/>
            <a:r>
              <a:rPr lang="it-IT" dirty="0" err="1"/>
              <a:t>Atrial</a:t>
            </a:r>
            <a:r>
              <a:rPr lang="it-IT" dirty="0"/>
              <a:t> </a:t>
            </a:r>
            <a:r>
              <a:rPr lang="it-IT" dirty="0" err="1"/>
              <a:t>fibrillation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05D8C4-13D3-4A9E-BFFE-B440C1724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625"/>
            <a:ext cx="5715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Risk </a:t>
            </a:r>
            <a:r>
              <a:rPr lang="it-IT" dirty="0" err="1"/>
              <a:t>factors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History of 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attack</a:t>
            </a:r>
            <a:endParaRPr lang="it-IT" dirty="0"/>
          </a:p>
          <a:p>
            <a:r>
              <a:rPr lang="it-IT" dirty="0" err="1"/>
              <a:t>Hypertension</a:t>
            </a:r>
            <a:endParaRPr lang="it-IT" dirty="0"/>
          </a:p>
          <a:p>
            <a:r>
              <a:rPr lang="it-IT" dirty="0" err="1"/>
              <a:t>Myocardial</a:t>
            </a:r>
            <a:r>
              <a:rPr lang="it-IT" dirty="0"/>
              <a:t> </a:t>
            </a:r>
            <a:r>
              <a:rPr lang="it-IT" dirty="0" err="1"/>
              <a:t>infarction</a:t>
            </a:r>
            <a:endParaRPr lang="it-IT" dirty="0"/>
          </a:p>
          <a:p>
            <a:r>
              <a:rPr lang="it-IT" dirty="0"/>
              <a:t>Left </a:t>
            </a:r>
            <a:r>
              <a:rPr lang="it-IT" dirty="0" err="1"/>
              <a:t>atrial</a:t>
            </a:r>
            <a:r>
              <a:rPr lang="it-IT" dirty="0"/>
              <a:t> </a:t>
            </a:r>
            <a:r>
              <a:rPr lang="it-IT" dirty="0" err="1"/>
              <a:t>enlargement</a:t>
            </a:r>
            <a:endParaRPr lang="it-IT" dirty="0"/>
          </a:p>
          <a:p>
            <a:r>
              <a:rPr lang="it-IT" dirty="0"/>
              <a:t>Smoking</a:t>
            </a:r>
          </a:p>
          <a:p>
            <a:r>
              <a:rPr lang="it-IT" dirty="0"/>
              <a:t>Alcohol use</a:t>
            </a:r>
          </a:p>
          <a:p>
            <a:r>
              <a:rPr lang="it-IT" dirty="0" err="1"/>
              <a:t>Diabetes</a:t>
            </a:r>
            <a:endParaRPr lang="it-IT" dirty="0"/>
          </a:p>
          <a:p>
            <a:r>
              <a:rPr lang="it-IT" dirty="0" err="1"/>
              <a:t>Atrial</a:t>
            </a:r>
            <a:r>
              <a:rPr lang="it-IT" dirty="0"/>
              <a:t> </a:t>
            </a:r>
            <a:r>
              <a:rPr lang="it-IT" dirty="0" err="1"/>
              <a:t>fibrillation</a:t>
            </a:r>
            <a:endParaRPr lang="it-IT" dirty="0"/>
          </a:p>
          <a:p>
            <a:r>
              <a:rPr lang="it-IT" dirty="0"/>
              <a:t>High </a:t>
            </a:r>
            <a:r>
              <a:rPr lang="it-IT" dirty="0" err="1"/>
              <a:t>cholesterol</a:t>
            </a:r>
            <a:endParaRPr lang="it-IT" dirty="0"/>
          </a:p>
          <a:p>
            <a:r>
              <a:rPr lang="it-IT" dirty="0" err="1"/>
              <a:t>Carotid</a:t>
            </a:r>
            <a:r>
              <a:rPr lang="it-IT" dirty="0"/>
              <a:t> </a:t>
            </a:r>
            <a:r>
              <a:rPr lang="it-IT" dirty="0" err="1"/>
              <a:t>artery</a:t>
            </a:r>
            <a:r>
              <a:rPr lang="it-IT" dirty="0"/>
              <a:t> </a:t>
            </a:r>
            <a:r>
              <a:rPr lang="it-IT" dirty="0" err="1"/>
              <a:t>stenosis</a:t>
            </a:r>
            <a:endParaRPr lang="it-IT" dirty="0"/>
          </a:p>
          <a:p>
            <a:r>
              <a:rPr lang="it-IT" dirty="0" err="1"/>
              <a:t>Anticoagulants</a:t>
            </a:r>
            <a:r>
              <a:rPr lang="it-IT" dirty="0"/>
              <a:t> (for </a:t>
            </a:r>
            <a:r>
              <a:rPr lang="it-IT" dirty="0" err="1"/>
              <a:t>haemorrhagic</a:t>
            </a:r>
            <a:r>
              <a:rPr lang="it-IT" dirty="0"/>
              <a:t> stroke)</a:t>
            </a:r>
          </a:p>
        </p:txBody>
      </p:sp>
    </p:spTree>
    <p:extLst>
      <p:ext uri="{BB962C8B-B14F-4D97-AF65-F5344CB8AC3E}">
        <p14:creationId xmlns:p14="http://schemas.microsoft.com/office/powerpoint/2010/main" val="251360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considerations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6E7261D-D0CD-4DC7-9619-5BFAFFC5610D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0515600" cy="306573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Stress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a risk </a:t>
            </a:r>
            <a:r>
              <a:rPr lang="it-IT" dirty="0" err="1"/>
              <a:t>factor</a:t>
            </a:r>
            <a:r>
              <a:rPr lang="it-IT" dirty="0"/>
              <a:t> </a:t>
            </a:r>
            <a:r>
              <a:rPr lang="it-IT" i="1" dirty="0"/>
              <a:t>per se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rise </a:t>
            </a:r>
            <a:r>
              <a:rPr lang="it-IT" dirty="0" err="1"/>
              <a:t>blood</a:t>
            </a:r>
            <a:r>
              <a:rPr lang="it-IT" dirty="0"/>
              <a:t> pressure</a:t>
            </a:r>
          </a:p>
          <a:p>
            <a:r>
              <a:rPr lang="it-IT" dirty="0" err="1"/>
              <a:t>There</a:t>
            </a:r>
            <a:r>
              <a:rPr lang="it-IT" dirty="0"/>
              <a:t> are race </a:t>
            </a:r>
            <a:r>
              <a:rPr lang="it-IT" dirty="0" err="1"/>
              <a:t>differences</a:t>
            </a:r>
            <a:r>
              <a:rPr lang="it-IT" dirty="0"/>
              <a:t>: </a:t>
            </a:r>
            <a:r>
              <a:rPr lang="it-IT" dirty="0" err="1"/>
              <a:t>african</a:t>
            </a:r>
            <a:r>
              <a:rPr lang="it-IT" dirty="0"/>
              <a:t> american are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risk</a:t>
            </a:r>
          </a:p>
          <a:p>
            <a:r>
              <a:rPr lang="it-IT" dirty="0"/>
              <a:t>Men </a:t>
            </a:r>
            <a:r>
              <a:rPr lang="it-IT" dirty="0" err="1"/>
              <a:t>tend</a:t>
            </a:r>
            <a:r>
              <a:rPr lang="it-IT" dirty="0"/>
              <a:t> to </a:t>
            </a:r>
            <a:r>
              <a:rPr lang="it-IT" dirty="0" err="1"/>
              <a:t>suffer</a:t>
            </a:r>
            <a:r>
              <a:rPr lang="it-IT" dirty="0"/>
              <a:t> from stroke </a:t>
            </a:r>
            <a:r>
              <a:rPr lang="it-IT" dirty="0" err="1"/>
              <a:t>at</a:t>
            </a:r>
            <a:r>
              <a:rPr lang="it-IT" dirty="0"/>
              <a:t> an </a:t>
            </a:r>
            <a:r>
              <a:rPr lang="it-IT" dirty="0" err="1"/>
              <a:t>earlier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women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165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are the </a:t>
            </a:r>
            <a:r>
              <a:rPr lang="it-IT" dirty="0" err="1"/>
              <a:t>symptoms</a:t>
            </a:r>
            <a:r>
              <a:rPr lang="it-IT" dirty="0"/>
              <a:t>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34F7A6-EF42-4DAB-882C-0B2EBF43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1871662"/>
            <a:ext cx="74961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467E0-D50F-4B81-9CB4-E6AB148D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are the </a:t>
            </a:r>
            <a:r>
              <a:rPr lang="it-IT" dirty="0" err="1"/>
              <a:t>symptoms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62CFB7-F719-4F34-B133-88F0F2E3EADC}"/>
              </a:ext>
            </a:extLst>
          </p:cNvPr>
          <p:cNvSpPr txBox="1">
            <a:spLocks/>
          </p:cNvSpPr>
          <p:nvPr/>
        </p:nvSpPr>
        <p:spPr>
          <a:xfrm>
            <a:off x="838200" y="2083777"/>
            <a:ext cx="11129211" cy="393201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However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signs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present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u="sng" dirty="0"/>
              <a:t>For </a:t>
            </a:r>
            <a:r>
              <a:rPr lang="it-IT" u="sng" dirty="0" err="1"/>
              <a:t>ischaemic</a:t>
            </a:r>
            <a:r>
              <a:rPr lang="it-IT" u="sng" dirty="0"/>
              <a:t> stroke:</a:t>
            </a:r>
          </a:p>
          <a:p>
            <a:r>
              <a:rPr lang="it-IT" dirty="0" err="1"/>
              <a:t>Arm</a:t>
            </a:r>
            <a:r>
              <a:rPr lang="it-IT" dirty="0"/>
              <a:t> or </a:t>
            </a:r>
            <a:r>
              <a:rPr lang="it-IT" dirty="0" err="1"/>
              <a:t>leg</a:t>
            </a:r>
            <a:r>
              <a:rPr lang="it-IT" dirty="0"/>
              <a:t> </a:t>
            </a:r>
            <a:r>
              <a:rPr lang="it-IT" dirty="0" err="1"/>
              <a:t>numbness</a:t>
            </a:r>
            <a:endParaRPr lang="it-IT" dirty="0"/>
          </a:p>
          <a:p>
            <a:r>
              <a:rPr lang="it-IT" dirty="0" err="1"/>
              <a:t>Confusion</a:t>
            </a:r>
            <a:endParaRPr lang="it-IT" dirty="0"/>
          </a:p>
          <a:p>
            <a:r>
              <a:rPr lang="it-IT" dirty="0" err="1"/>
              <a:t>Headache</a:t>
            </a:r>
            <a:endParaRPr lang="it-IT" dirty="0"/>
          </a:p>
          <a:p>
            <a:r>
              <a:rPr lang="it-IT" dirty="0" err="1"/>
              <a:t>Dizziness</a:t>
            </a:r>
            <a:endParaRPr lang="it-IT" dirty="0"/>
          </a:p>
          <a:p>
            <a:r>
              <a:rPr lang="it-IT" dirty="0" err="1"/>
              <a:t>Sudden</a:t>
            </a:r>
            <a:r>
              <a:rPr lang="it-IT" dirty="0"/>
              <a:t> </a:t>
            </a:r>
            <a:r>
              <a:rPr lang="it-IT" dirty="0" err="1"/>
              <a:t>sight</a:t>
            </a:r>
            <a:r>
              <a:rPr lang="it-IT" dirty="0"/>
              <a:t> </a:t>
            </a:r>
            <a:r>
              <a:rPr lang="it-IT" dirty="0" err="1"/>
              <a:t>problems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For </a:t>
            </a:r>
            <a:r>
              <a:rPr lang="it-IT" u="sng" dirty="0" err="1"/>
              <a:t>haemorrhagic</a:t>
            </a:r>
            <a:r>
              <a:rPr lang="it-IT" u="sng" dirty="0"/>
              <a:t> stroke:</a:t>
            </a:r>
          </a:p>
          <a:p>
            <a:r>
              <a:rPr lang="it-IT" dirty="0" err="1"/>
              <a:t>Headache</a:t>
            </a:r>
            <a:r>
              <a:rPr lang="it-IT" dirty="0"/>
              <a:t> (</a:t>
            </a:r>
            <a:r>
              <a:rPr lang="it-IT" dirty="0" err="1"/>
              <a:t>thunderstrike</a:t>
            </a:r>
            <a:r>
              <a:rPr lang="it-IT" dirty="0"/>
              <a:t> </a:t>
            </a:r>
            <a:r>
              <a:rPr lang="it-IT" dirty="0" err="1"/>
              <a:t>headache</a:t>
            </a:r>
            <a:r>
              <a:rPr lang="it-IT" dirty="0"/>
              <a:t>)</a:t>
            </a:r>
          </a:p>
          <a:p>
            <a:r>
              <a:rPr lang="it-IT" dirty="0" err="1"/>
              <a:t>Vomiting</a:t>
            </a:r>
            <a:endParaRPr lang="it-IT" dirty="0"/>
          </a:p>
          <a:p>
            <a:r>
              <a:rPr lang="it-IT" dirty="0"/>
              <a:t>Loss of </a:t>
            </a:r>
            <a:r>
              <a:rPr lang="it-IT" dirty="0" err="1"/>
              <a:t>consciousness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7EC39D-86B6-4638-87F6-19402BCA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30" y="365125"/>
            <a:ext cx="5186272" cy="21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59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764</Words>
  <Application>Microsoft Office PowerPoint</Application>
  <PresentationFormat>Widescreen</PresentationFormat>
  <Paragraphs>120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Is it a stroke?</vt:lpstr>
      <vt:lpstr>What is a stroke?</vt:lpstr>
      <vt:lpstr>Types of stroke</vt:lpstr>
      <vt:lpstr>Epidemiology</vt:lpstr>
      <vt:lpstr>Risk factors</vt:lpstr>
      <vt:lpstr>Some considerations</vt:lpstr>
      <vt:lpstr>What are the symptoms?</vt:lpstr>
      <vt:lpstr>What are the symptoms?</vt:lpstr>
      <vt:lpstr>How should we act?</vt:lpstr>
      <vt:lpstr>Why is it so urgent?</vt:lpstr>
      <vt:lpstr>Why is it so urgent?</vt:lpstr>
      <vt:lpstr>Why is it so urgent?</vt:lpstr>
      <vt:lpstr>What may be the long term consequences?</vt:lpstr>
      <vt:lpstr>Rehabilitation</vt:lpstr>
      <vt:lpstr>Transient ischemic attacks</vt:lpstr>
      <vt:lpstr>Recurrency prevention</vt:lpstr>
      <vt:lpstr>Recurrency prevention</vt:lpstr>
      <vt:lpstr>What should we do?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Daniela Quaggia</cp:lastModifiedBy>
  <cp:revision>21</cp:revision>
  <dcterms:created xsi:type="dcterms:W3CDTF">2020-10-23T08:46:20Z</dcterms:created>
  <dcterms:modified xsi:type="dcterms:W3CDTF">2020-11-17T08:47:23Z</dcterms:modified>
</cp:coreProperties>
</file>