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89" r:id="rId4"/>
    <p:sldId id="300" r:id="rId5"/>
    <p:sldId id="301" r:id="rId6"/>
    <p:sldId id="302" r:id="rId7"/>
    <p:sldId id="292" r:id="rId8"/>
    <p:sldId id="303" r:id="rId9"/>
    <p:sldId id="293" r:id="rId10"/>
    <p:sldId id="304" r:id="rId11"/>
    <p:sldId id="306" r:id="rId12"/>
    <p:sldId id="307" r:id="rId13"/>
    <p:sldId id="312" r:id="rId14"/>
    <p:sldId id="308" r:id="rId15"/>
    <p:sldId id="311" r:id="rId16"/>
    <p:sldId id="309" r:id="rId17"/>
    <p:sldId id="310" r:id="rId18"/>
    <p:sldId id="298" r:id="rId19"/>
    <p:sldId id="324" r:id="rId20"/>
    <p:sldId id="297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670D2-0909-4BC4-9B09-1C5B9D99B38E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5FDE5-711C-45C9-94B7-9D6BA7F24F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6267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(how does patient's health care continue after discharge for a cardiovascular event: therapy and rehab having the patient and its caregiver as the center of a network)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55FDE5-711C-45C9-94B7-9D6BA7F24FB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5183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89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48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2440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421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657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7984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32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53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2446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9029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839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292D6-B33D-4917-B8C0-A7BDB83A0708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656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257" cy="685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81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333"/>
            <a:ext cx="10515600" cy="1325563"/>
          </a:xfrm>
        </p:spPr>
        <p:txBody>
          <a:bodyPr/>
          <a:lstStyle/>
          <a:p>
            <a:r>
              <a:rPr lang="it-IT" dirty="0" err="1"/>
              <a:t>Cardiac</a:t>
            </a:r>
            <a:r>
              <a:rPr lang="it-IT" dirty="0"/>
              <a:t> </a:t>
            </a:r>
            <a:r>
              <a:rPr lang="it-IT" dirty="0" err="1"/>
              <a:t>rehabilitation</a:t>
            </a:r>
            <a:endParaRPr lang="it-IT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7E5BF77-EA73-4530-BB7C-EC47FEB0D2D1}"/>
              </a:ext>
            </a:extLst>
          </p:cNvPr>
          <p:cNvSpPr txBox="1">
            <a:spLocks/>
          </p:cNvSpPr>
          <p:nvPr/>
        </p:nvSpPr>
        <p:spPr>
          <a:xfrm>
            <a:off x="838200" y="1802423"/>
            <a:ext cx="6564923" cy="4053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0" i="0" u="none" strike="noStrike" baseline="0" dirty="0" err="1"/>
              <a:t>When</a:t>
            </a:r>
            <a:r>
              <a:rPr lang="it-IT" b="0" i="0" u="none" strike="noStrike" baseline="0" dirty="0"/>
              <a:t> </a:t>
            </a:r>
            <a:r>
              <a:rPr lang="it-IT" b="0" i="0" u="none" strike="noStrike" baseline="0" dirty="0" err="1"/>
              <a:t>should</a:t>
            </a:r>
            <a:r>
              <a:rPr lang="it-IT" b="0" i="0" u="none" strike="noStrike" baseline="0" dirty="0"/>
              <a:t> be </a:t>
            </a:r>
            <a:r>
              <a:rPr lang="it-IT" b="0" i="0" u="none" strike="noStrike" baseline="0" dirty="0" err="1"/>
              <a:t>done</a:t>
            </a:r>
            <a:r>
              <a:rPr lang="it-IT" b="0" i="0" u="none" strike="noStrike" baseline="0" dirty="0"/>
              <a:t>?</a:t>
            </a:r>
          </a:p>
          <a:p>
            <a:pPr lvl="1"/>
            <a:r>
              <a:rPr lang="it-IT" dirty="0" err="1"/>
              <a:t>Ischemic</a:t>
            </a:r>
            <a:r>
              <a:rPr lang="it-IT" dirty="0"/>
              <a:t> </a:t>
            </a:r>
            <a:r>
              <a:rPr lang="it-IT" dirty="0" err="1"/>
              <a:t>heart</a:t>
            </a:r>
            <a:r>
              <a:rPr lang="it-IT" dirty="0"/>
              <a:t> </a:t>
            </a:r>
            <a:r>
              <a:rPr lang="it-IT" dirty="0" err="1"/>
              <a:t>disease</a:t>
            </a:r>
            <a:endParaRPr lang="it-IT" dirty="0"/>
          </a:p>
          <a:p>
            <a:pPr lvl="1"/>
            <a:r>
              <a:rPr lang="it-IT" dirty="0"/>
              <a:t>Heart </a:t>
            </a:r>
            <a:r>
              <a:rPr lang="it-IT" dirty="0" err="1"/>
              <a:t>failure</a:t>
            </a:r>
            <a:endParaRPr lang="it-IT" dirty="0"/>
          </a:p>
          <a:p>
            <a:pPr lvl="1"/>
            <a:r>
              <a:rPr lang="it-IT" dirty="0" err="1"/>
              <a:t>Controlled</a:t>
            </a:r>
            <a:r>
              <a:rPr lang="it-IT" dirty="0"/>
              <a:t> </a:t>
            </a:r>
            <a:r>
              <a:rPr lang="it-IT" dirty="0" err="1"/>
              <a:t>dysrhythmias</a:t>
            </a:r>
            <a:endParaRPr lang="it-IT" dirty="0"/>
          </a:p>
          <a:p>
            <a:pPr lvl="1"/>
            <a:r>
              <a:rPr lang="it-IT" dirty="0"/>
              <a:t>Post-PM or valve </a:t>
            </a:r>
            <a:r>
              <a:rPr lang="it-IT" dirty="0" err="1"/>
              <a:t>replacement</a:t>
            </a:r>
            <a:endParaRPr lang="it-IT" dirty="0"/>
          </a:p>
          <a:p>
            <a:pPr lvl="1"/>
            <a:r>
              <a:rPr lang="it-IT" dirty="0"/>
              <a:t>Post-</a:t>
            </a:r>
            <a:r>
              <a:rPr lang="it-IT" dirty="0" err="1"/>
              <a:t>transplant</a:t>
            </a:r>
            <a:endParaRPr lang="it-IT" dirty="0"/>
          </a:p>
          <a:p>
            <a:pPr lvl="1"/>
            <a:r>
              <a:rPr lang="it-IT" dirty="0"/>
              <a:t>Stroke</a:t>
            </a:r>
          </a:p>
          <a:p>
            <a:pPr lvl="1"/>
            <a:r>
              <a:rPr lang="it-IT" dirty="0" err="1"/>
              <a:t>Peripheral</a:t>
            </a:r>
            <a:r>
              <a:rPr lang="it-IT" dirty="0"/>
              <a:t> </a:t>
            </a:r>
            <a:r>
              <a:rPr lang="it-IT" dirty="0" err="1"/>
              <a:t>heart</a:t>
            </a:r>
            <a:r>
              <a:rPr lang="it-IT" dirty="0"/>
              <a:t> </a:t>
            </a:r>
            <a:r>
              <a:rPr lang="it-IT" dirty="0" err="1"/>
              <a:t>disease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442C038-EEEC-4917-B621-20C944496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977" y="403897"/>
            <a:ext cx="43815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53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333"/>
            <a:ext cx="10515600" cy="1325563"/>
          </a:xfrm>
        </p:spPr>
        <p:txBody>
          <a:bodyPr/>
          <a:lstStyle/>
          <a:p>
            <a:r>
              <a:rPr lang="it-IT" dirty="0" err="1"/>
              <a:t>Cardiac</a:t>
            </a:r>
            <a:r>
              <a:rPr lang="it-IT" dirty="0"/>
              <a:t> </a:t>
            </a:r>
            <a:r>
              <a:rPr lang="it-IT" dirty="0" err="1"/>
              <a:t>rehabilitation</a:t>
            </a:r>
            <a:endParaRPr lang="it-IT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7E5BF77-EA73-4530-BB7C-EC47FEB0D2D1}"/>
              </a:ext>
            </a:extLst>
          </p:cNvPr>
          <p:cNvSpPr txBox="1">
            <a:spLocks/>
          </p:cNvSpPr>
          <p:nvPr/>
        </p:nvSpPr>
        <p:spPr>
          <a:xfrm>
            <a:off x="838200" y="1802423"/>
            <a:ext cx="6564923" cy="4053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0" i="0" u="none" strike="noStrike" baseline="0" dirty="0" err="1"/>
              <a:t>What</a:t>
            </a:r>
            <a:r>
              <a:rPr lang="it-IT" b="0" i="0" u="none" strike="noStrike" baseline="0" dirty="0"/>
              <a:t> </a:t>
            </a:r>
            <a:r>
              <a:rPr lang="it-IT" b="0" i="0" u="none" strike="noStrike" baseline="0" dirty="0" err="1"/>
              <a:t>should</a:t>
            </a:r>
            <a:r>
              <a:rPr lang="it-IT" b="0" i="0" u="none" strike="noStrike" baseline="0" dirty="0"/>
              <a:t> be </a:t>
            </a:r>
            <a:r>
              <a:rPr lang="it-IT" b="0" i="0" u="none" strike="noStrike" baseline="0" dirty="0" err="1"/>
              <a:t>done</a:t>
            </a:r>
            <a:r>
              <a:rPr lang="it-IT" b="0" i="0" u="none" strike="noStrike" baseline="0" dirty="0"/>
              <a:t>?</a:t>
            </a:r>
          </a:p>
          <a:p>
            <a:pPr lvl="1"/>
            <a:r>
              <a:rPr lang="it-IT" dirty="0" err="1"/>
              <a:t>Aerobic</a:t>
            </a:r>
            <a:r>
              <a:rPr lang="it-IT" dirty="0"/>
              <a:t> </a:t>
            </a:r>
            <a:r>
              <a:rPr lang="it-IT" dirty="0" err="1"/>
              <a:t>exercise</a:t>
            </a:r>
            <a:r>
              <a:rPr lang="it-IT" dirty="0"/>
              <a:t> training</a:t>
            </a:r>
          </a:p>
          <a:p>
            <a:pPr lvl="1"/>
            <a:r>
              <a:rPr lang="it-IT" b="0" i="0" u="none" strike="noStrike" baseline="0" dirty="0"/>
              <a:t>Counselling (</a:t>
            </a:r>
            <a:r>
              <a:rPr lang="it-IT" b="0" i="0" u="none" strike="noStrike" baseline="0" dirty="0" err="1"/>
              <a:t>tobacco</a:t>
            </a:r>
            <a:r>
              <a:rPr lang="it-IT" b="0" i="0" u="none" strike="noStrike" baseline="0" dirty="0"/>
              <a:t> </a:t>
            </a:r>
            <a:r>
              <a:rPr lang="it-IT" b="0" i="0" u="none" strike="noStrike" baseline="0" dirty="0" err="1"/>
              <a:t>cessation</a:t>
            </a:r>
            <a:r>
              <a:rPr lang="it-IT" b="0" i="0" u="none" strike="noStrike" baseline="0" dirty="0"/>
              <a:t>, </a:t>
            </a:r>
            <a:r>
              <a:rPr lang="it-IT" b="0" i="0" u="none" strike="noStrike" baseline="0" dirty="0" err="1"/>
              <a:t>nutritional</a:t>
            </a:r>
            <a:r>
              <a:rPr lang="it-IT" b="0" i="0" u="none" strike="noStrike" baseline="0" dirty="0"/>
              <a:t> support, </a:t>
            </a:r>
            <a:r>
              <a:rPr lang="it-IT" b="0" i="0" u="none" strike="noStrike" baseline="0" dirty="0" err="1"/>
              <a:t>psychological</a:t>
            </a:r>
            <a:r>
              <a:rPr lang="it-IT" b="0" i="0" u="none" strike="noStrike" baseline="0" dirty="0"/>
              <a:t> support, stress management)</a:t>
            </a:r>
          </a:p>
          <a:p>
            <a:pPr lvl="1"/>
            <a:r>
              <a:rPr lang="it-IT" dirty="0" err="1"/>
              <a:t>Education</a:t>
            </a:r>
            <a:r>
              <a:rPr lang="it-IT" dirty="0"/>
              <a:t> on </a:t>
            </a:r>
            <a:r>
              <a:rPr lang="it-IT" dirty="0" err="1"/>
              <a:t>health</a:t>
            </a:r>
            <a:r>
              <a:rPr lang="it-IT" dirty="0"/>
              <a:t> </a:t>
            </a:r>
            <a:r>
              <a:rPr lang="it-IT" dirty="0" err="1"/>
              <a:t>topics</a:t>
            </a:r>
            <a:r>
              <a:rPr lang="it-IT" dirty="0"/>
              <a:t> (management of DM, </a:t>
            </a:r>
            <a:r>
              <a:rPr lang="it-IT" dirty="0" err="1"/>
              <a:t>cholesterol</a:t>
            </a:r>
            <a:r>
              <a:rPr lang="it-IT" dirty="0"/>
              <a:t>, BP)</a:t>
            </a:r>
          </a:p>
          <a:p>
            <a:pPr lvl="1"/>
            <a:r>
              <a:rPr lang="it-IT" b="0" i="0" u="none" strike="noStrike" baseline="0" dirty="0"/>
              <a:t>Support for </a:t>
            </a:r>
            <a:r>
              <a:rPr lang="it-IT" b="0" i="0" u="none" strike="noStrike" baseline="0" dirty="0" err="1"/>
              <a:t>medication</a:t>
            </a:r>
            <a:r>
              <a:rPr lang="it-IT" b="0" i="0" u="none" strike="noStrike" baseline="0" dirty="0"/>
              <a:t> </a:t>
            </a:r>
            <a:r>
              <a:rPr lang="it-IT" b="0" i="0" u="none" strike="noStrike" baseline="0" dirty="0" err="1"/>
              <a:t>adherence</a:t>
            </a:r>
            <a:endParaRPr lang="it-IT" b="0" i="0" u="none" strike="noStrike" baseline="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62782F7-DAFD-474D-B0AA-8D8A1C8B00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2"/>
          <a:stretch/>
        </p:blipFill>
        <p:spPr>
          <a:xfrm>
            <a:off x="7027225" y="251454"/>
            <a:ext cx="5164775" cy="298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13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333"/>
            <a:ext cx="10515600" cy="1325563"/>
          </a:xfrm>
        </p:spPr>
        <p:txBody>
          <a:bodyPr/>
          <a:lstStyle/>
          <a:p>
            <a:r>
              <a:rPr lang="it-IT" dirty="0" err="1"/>
              <a:t>Cardiac</a:t>
            </a:r>
            <a:r>
              <a:rPr lang="it-IT" dirty="0"/>
              <a:t> </a:t>
            </a:r>
            <a:r>
              <a:rPr lang="it-IT" dirty="0" err="1"/>
              <a:t>rehabilitation</a:t>
            </a:r>
            <a:endParaRPr lang="it-IT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7E5BF77-EA73-4530-BB7C-EC47FEB0D2D1}"/>
              </a:ext>
            </a:extLst>
          </p:cNvPr>
          <p:cNvSpPr txBox="1">
            <a:spLocks/>
          </p:cNvSpPr>
          <p:nvPr/>
        </p:nvSpPr>
        <p:spPr>
          <a:xfrm>
            <a:off x="838200" y="1545750"/>
            <a:ext cx="6564923" cy="4053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0" i="0" u="none" strike="noStrike" baseline="0" dirty="0"/>
              <a:t>How </a:t>
            </a:r>
            <a:r>
              <a:rPr lang="it-IT" b="0" i="0" u="none" strike="noStrike" baseline="0" dirty="0" err="1"/>
              <a:t>it</a:t>
            </a:r>
            <a:r>
              <a:rPr lang="it-IT" b="0" i="0" u="none" strike="noStrike" baseline="0" dirty="0"/>
              <a:t> </a:t>
            </a:r>
            <a:r>
              <a:rPr lang="it-IT" b="0" i="0" u="none" strike="noStrike" baseline="0" dirty="0" err="1"/>
              <a:t>should</a:t>
            </a:r>
            <a:r>
              <a:rPr lang="it-IT" b="0" i="0" u="none" strike="noStrike" baseline="0" dirty="0"/>
              <a:t> be </a:t>
            </a:r>
            <a:r>
              <a:rPr lang="it-IT" b="0" i="0" u="none" strike="noStrike" baseline="0" dirty="0" err="1"/>
              <a:t>done</a:t>
            </a:r>
            <a:r>
              <a:rPr lang="it-IT" b="0" i="0" u="none" strike="noStrike" baseline="0" dirty="0"/>
              <a:t>?</a:t>
            </a:r>
          </a:p>
          <a:p>
            <a:pPr lvl="1"/>
            <a:r>
              <a:rPr lang="it-IT" dirty="0"/>
              <a:t>A </a:t>
            </a:r>
            <a:r>
              <a:rPr lang="it-IT" dirty="0" err="1"/>
              <a:t>modern</a:t>
            </a:r>
            <a:r>
              <a:rPr lang="it-IT" dirty="0"/>
              <a:t> CR </a:t>
            </a:r>
            <a:r>
              <a:rPr lang="it-IT" dirty="0" err="1"/>
              <a:t>program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multidisciplinary</a:t>
            </a:r>
            <a:r>
              <a:rPr lang="it-IT" dirty="0"/>
              <a:t> and </a:t>
            </a:r>
            <a:r>
              <a:rPr lang="it-IT" dirty="0" err="1"/>
              <a:t>has</a:t>
            </a:r>
            <a:r>
              <a:rPr lang="it-IT" dirty="0"/>
              <a:t> 3 </a:t>
            </a:r>
            <a:r>
              <a:rPr lang="it-IT" dirty="0" err="1"/>
              <a:t>distinct</a:t>
            </a:r>
            <a:r>
              <a:rPr lang="it-IT" dirty="0"/>
              <a:t> </a:t>
            </a:r>
            <a:r>
              <a:rPr lang="it-IT" dirty="0" err="1"/>
              <a:t>phases</a:t>
            </a:r>
            <a:r>
              <a:rPr lang="it-IT" dirty="0"/>
              <a:t>:</a:t>
            </a:r>
          </a:p>
          <a:p>
            <a:pPr lvl="2"/>
            <a:r>
              <a:rPr lang="it-IT" b="0" i="0" u="none" strike="noStrike" baseline="0" dirty="0" err="1"/>
              <a:t>Inpatien</a:t>
            </a:r>
            <a:r>
              <a:rPr lang="it-IT" dirty="0" err="1"/>
              <a:t>t</a:t>
            </a:r>
            <a:r>
              <a:rPr lang="it-IT" dirty="0"/>
              <a:t> (</a:t>
            </a:r>
            <a:r>
              <a:rPr lang="it-IT" b="0" i="0" u="none" strike="noStrike" baseline="0" dirty="0"/>
              <a:t>low-</a:t>
            </a:r>
            <a:r>
              <a:rPr lang="it-IT" b="0" i="0" u="none" strike="noStrike" baseline="0" dirty="0" err="1"/>
              <a:t>level</a:t>
            </a:r>
            <a:r>
              <a:rPr lang="it-IT" b="0" i="0" u="none" strike="noStrike" baseline="0" dirty="0"/>
              <a:t> activities </a:t>
            </a:r>
            <a:r>
              <a:rPr lang="it-IT" b="0" i="0" u="none" strike="noStrike" baseline="0" dirty="0" err="1"/>
              <a:t>that</a:t>
            </a:r>
            <a:r>
              <a:rPr lang="it-IT" b="0" i="0" u="none" strike="noStrike" baseline="0" dirty="0"/>
              <a:t> </a:t>
            </a:r>
            <a:r>
              <a:rPr lang="it-IT" b="0" i="0" u="none" strike="noStrike" baseline="0" dirty="0" err="1"/>
              <a:t>gradually</a:t>
            </a:r>
            <a:r>
              <a:rPr lang="it-IT" dirty="0"/>
              <a:t> </a:t>
            </a:r>
            <a:r>
              <a:rPr lang="en-US" b="0" i="0" u="none" strike="noStrike" baseline="0" dirty="0"/>
              <a:t>progress throughout the hospital stay to prevent reconditioning)</a:t>
            </a:r>
            <a:endParaRPr lang="it-IT" dirty="0"/>
          </a:p>
          <a:p>
            <a:pPr lvl="2"/>
            <a:r>
              <a:rPr lang="it-IT" b="0" i="0" u="none" strike="noStrike" baseline="0" dirty="0" err="1"/>
              <a:t>Outpatient</a:t>
            </a:r>
            <a:r>
              <a:rPr lang="it-IT" b="0" i="0" u="none" strike="noStrike" baseline="0" dirty="0"/>
              <a:t> (</a:t>
            </a:r>
            <a:r>
              <a:rPr lang="en-US" b="0" i="0" u="none" strike="noStrike" baseline="0" dirty="0"/>
              <a:t>combine physician-supervised exercise sessions with cardiovascular risk reduction, commonly using a case management model)</a:t>
            </a:r>
            <a:endParaRPr lang="it-IT" dirty="0"/>
          </a:p>
          <a:p>
            <a:pPr lvl="2"/>
            <a:r>
              <a:rPr lang="it-IT" dirty="0"/>
              <a:t>In the community and </a:t>
            </a:r>
            <a:r>
              <a:rPr lang="it-IT" dirty="0" err="1"/>
              <a:t>at</a:t>
            </a:r>
            <a:r>
              <a:rPr lang="it-IT" dirty="0"/>
              <a:t> home (</a:t>
            </a:r>
            <a:r>
              <a:rPr lang="it-IT" dirty="0" err="1"/>
              <a:t>continuing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home or in community centers)</a:t>
            </a:r>
            <a:endParaRPr lang="it-IT" b="0" i="0" u="none" strike="noStrike" baseline="0" dirty="0"/>
          </a:p>
          <a:p>
            <a:pPr lvl="1"/>
            <a:endParaRPr lang="it-IT" b="0" i="0" u="none" strike="noStrike" baseline="0" dirty="0"/>
          </a:p>
          <a:p>
            <a:pPr lvl="1"/>
            <a:endParaRPr lang="it-IT" b="0" i="0" u="none" strike="noStrike" baseline="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1EFDCBA-FFAF-4E84-86DF-486F17B7EE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94"/>
          <a:stretch/>
        </p:blipFill>
        <p:spPr>
          <a:xfrm>
            <a:off x="7749465" y="609599"/>
            <a:ext cx="4101049" cy="453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49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333"/>
            <a:ext cx="10515600" cy="1325563"/>
          </a:xfrm>
        </p:spPr>
        <p:txBody>
          <a:bodyPr/>
          <a:lstStyle/>
          <a:p>
            <a:r>
              <a:rPr lang="it-IT" dirty="0" err="1"/>
              <a:t>Cardiac</a:t>
            </a:r>
            <a:r>
              <a:rPr lang="it-IT" dirty="0"/>
              <a:t> </a:t>
            </a:r>
            <a:r>
              <a:rPr lang="it-IT" dirty="0" err="1"/>
              <a:t>rehabilitation</a:t>
            </a:r>
            <a:endParaRPr lang="it-IT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7E5BF77-EA73-4530-BB7C-EC47FEB0D2D1}"/>
              </a:ext>
            </a:extLst>
          </p:cNvPr>
          <p:cNvSpPr txBox="1">
            <a:spLocks/>
          </p:cNvSpPr>
          <p:nvPr/>
        </p:nvSpPr>
        <p:spPr>
          <a:xfrm>
            <a:off x="838200" y="1545750"/>
            <a:ext cx="6564923" cy="4053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0" i="0" u="none" strike="noStrike" baseline="0" dirty="0"/>
              <a:t>How </a:t>
            </a:r>
            <a:r>
              <a:rPr lang="it-IT" b="0" i="0" u="none" strike="noStrike" baseline="0" dirty="0" err="1"/>
              <a:t>it</a:t>
            </a:r>
            <a:r>
              <a:rPr lang="it-IT" b="0" i="0" u="none" strike="noStrike" baseline="0" dirty="0"/>
              <a:t> </a:t>
            </a:r>
            <a:r>
              <a:rPr lang="it-IT" b="0" i="0" u="none" strike="noStrike" baseline="0" dirty="0" err="1"/>
              <a:t>should</a:t>
            </a:r>
            <a:r>
              <a:rPr lang="it-IT" b="0" i="0" u="none" strike="noStrike" baseline="0" dirty="0"/>
              <a:t> be </a:t>
            </a:r>
            <a:r>
              <a:rPr lang="it-IT" b="0" i="0" u="none" strike="noStrike" baseline="0" dirty="0" err="1"/>
              <a:t>done</a:t>
            </a:r>
            <a:r>
              <a:rPr lang="it-IT" b="0" i="0" u="none" strike="noStrike" baseline="0" dirty="0"/>
              <a:t>?</a:t>
            </a:r>
          </a:p>
          <a:p>
            <a:pPr lvl="1"/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should</a:t>
            </a:r>
            <a:r>
              <a:rPr lang="it-IT" dirty="0"/>
              <a:t> last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least</a:t>
            </a:r>
            <a:r>
              <a:rPr lang="it-IT" dirty="0"/>
              <a:t> 2-4 </a:t>
            </a:r>
            <a:r>
              <a:rPr lang="it-IT" dirty="0" err="1"/>
              <a:t>months</a:t>
            </a:r>
            <a:r>
              <a:rPr lang="it-IT" dirty="0"/>
              <a:t>,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lenght</a:t>
            </a:r>
            <a:r>
              <a:rPr lang="it-IT" dirty="0"/>
              <a:t> can be </a:t>
            </a:r>
            <a:r>
              <a:rPr lang="it-IT" dirty="0" err="1"/>
              <a:t>extended</a:t>
            </a:r>
            <a:r>
              <a:rPr lang="it-IT" dirty="0"/>
              <a:t> to </a:t>
            </a:r>
            <a:r>
              <a:rPr lang="it-IT" dirty="0" err="1"/>
              <a:t>years</a:t>
            </a:r>
            <a:r>
              <a:rPr lang="it-IT" dirty="0"/>
              <a:t>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available</a:t>
            </a:r>
            <a:endParaRPr lang="it-IT" dirty="0"/>
          </a:p>
          <a:p>
            <a:pPr lvl="1"/>
            <a:r>
              <a:rPr lang="it-IT" b="0" i="0" u="none" strike="noStrike" baseline="0" dirty="0" err="1"/>
              <a:t>It</a:t>
            </a:r>
            <a:r>
              <a:rPr lang="it-IT" b="0" i="0" u="none" strike="noStrike" baseline="0" dirty="0"/>
              <a:t> </a:t>
            </a:r>
            <a:r>
              <a:rPr lang="it-IT" b="0" i="0" u="none" strike="noStrike" baseline="0" dirty="0" err="1"/>
              <a:t>should</a:t>
            </a:r>
            <a:r>
              <a:rPr lang="it-IT" b="0" i="0" u="none" strike="noStrike" baseline="0" dirty="0"/>
              <a:t> include </a:t>
            </a:r>
            <a:r>
              <a:rPr lang="it-IT" b="0" i="0" u="none" strike="noStrike" baseline="0" dirty="0" err="1"/>
              <a:t>weekly</a:t>
            </a:r>
            <a:r>
              <a:rPr lang="it-IT" b="0" i="0" u="none" strike="noStrike" baseline="0" dirty="0"/>
              <a:t> </a:t>
            </a:r>
            <a:r>
              <a:rPr lang="it-IT" b="0" i="0" u="none" strike="noStrike" baseline="0" dirty="0" err="1"/>
              <a:t>appointments</a:t>
            </a:r>
            <a:r>
              <a:rPr lang="it-IT" b="0" i="0" u="none" strike="noStrike" baseline="0" dirty="0"/>
              <a:t>, </a:t>
            </a:r>
            <a:r>
              <a:rPr lang="it-IT" b="0" i="0" u="none" strike="noStrike" baseline="0" dirty="0" err="1"/>
              <a:t>usually</a:t>
            </a:r>
            <a:r>
              <a:rPr lang="it-IT" b="0" i="0" u="none" strike="noStrike" baseline="0" dirty="0"/>
              <a:t> 2 times per week</a:t>
            </a:r>
          </a:p>
          <a:p>
            <a:pPr lvl="1"/>
            <a:r>
              <a:rPr lang="it-IT" b="0" i="0" u="none" strike="noStrike" baseline="0" dirty="0" err="1"/>
              <a:t>It</a:t>
            </a:r>
            <a:r>
              <a:rPr lang="it-IT" b="0" i="0" u="none" strike="noStrike" baseline="0" dirty="0"/>
              <a:t> </a:t>
            </a:r>
            <a:r>
              <a:rPr lang="it-IT" b="0" i="0" u="none" strike="noStrike" baseline="0" dirty="0" err="1"/>
              <a:t>should</a:t>
            </a:r>
            <a:r>
              <a:rPr lang="it-IT" b="0" i="0" u="none" strike="noStrike" baseline="0" dirty="0"/>
              <a:t> be </a:t>
            </a:r>
            <a:r>
              <a:rPr lang="it-IT" b="0" i="0" u="none" strike="noStrike" baseline="0" dirty="0" err="1"/>
              <a:t>personalized</a:t>
            </a:r>
            <a:r>
              <a:rPr lang="it-IT" b="0" i="0" u="none" strike="noStrike" baseline="0" dirty="0"/>
              <a:t>, </a:t>
            </a:r>
            <a:r>
              <a:rPr lang="it-IT" b="0" i="0" u="none" strike="noStrike" baseline="0" dirty="0" err="1"/>
              <a:t>depending</a:t>
            </a:r>
            <a:r>
              <a:rPr lang="it-IT" b="0" i="0" u="none" strike="noStrike" baseline="0" dirty="0"/>
              <a:t> on the risk, the fitness of the </a:t>
            </a:r>
            <a:r>
              <a:rPr lang="it-IT" b="0" i="0" u="none" strike="noStrike" baseline="0" dirty="0" err="1"/>
              <a:t>patient</a:t>
            </a:r>
            <a:r>
              <a:rPr lang="it-IT" b="0" i="0" u="none" strike="noStrike" baseline="0" dirty="0"/>
              <a:t> and the services </a:t>
            </a:r>
            <a:r>
              <a:rPr lang="it-IT" b="0" i="0" u="none" strike="noStrike" baseline="0" dirty="0" err="1"/>
              <a:t>provided</a:t>
            </a:r>
            <a:endParaRPr lang="it-IT" b="0" i="0" u="none" strike="noStrike" baseline="0" dirty="0"/>
          </a:p>
          <a:p>
            <a:pPr lvl="1"/>
            <a:endParaRPr lang="it-IT" b="0" i="0" u="none" strike="noStrike" baseline="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1EFDCBA-FFAF-4E84-86DF-486F17B7EE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94"/>
          <a:stretch/>
        </p:blipFill>
        <p:spPr>
          <a:xfrm>
            <a:off x="7749465" y="609599"/>
            <a:ext cx="4101049" cy="453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06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333"/>
            <a:ext cx="10515600" cy="1325563"/>
          </a:xfrm>
        </p:spPr>
        <p:txBody>
          <a:bodyPr/>
          <a:lstStyle/>
          <a:p>
            <a:r>
              <a:rPr lang="it-IT" dirty="0" err="1"/>
              <a:t>Cardiac</a:t>
            </a:r>
            <a:r>
              <a:rPr lang="it-IT" dirty="0"/>
              <a:t> </a:t>
            </a:r>
            <a:r>
              <a:rPr lang="it-IT" dirty="0" err="1"/>
              <a:t>rehabilitation</a:t>
            </a:r>
            <a:endParaRPr lang="it-IT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7E5BF77-EA73-4530-BB7C-EC47FEB0D2D1}"/>
              </a:ext>
            </a:extLst>
          </p:cNvPr>
          <p:cNvSpPr txBox="1">
            <a:spLocks/>
          </p:cNvSpPr>
          <p:nvPr/>
        </p:nvSpPr>
        <p:spPr>
          <a:xfrm>
            <a:off x="838200" y="1802423"/>
            <a:ext cx="6564923" cy="4053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0" i="0" u="none" strike="noStrike" baseline="0" dirty="0" err="1"/>
              <a:t>Is</a:t>
            </a:r>
            <a:r>
              <a:rPr lang="it-IT" b="0" i="0" u="none" strike="noStrike" baseline="0" dirty="0"/>
              <a:t> </a:t>
            </a:r>
            <a:r>
              <a:rPr lang="it-IT" b="0" i="0" u="none" strike="noStrike" baseline="0" dirty="0" err="1"/>
              <a:t>it</a:t>
            </a:r>
            <a:r>
              <a:rPr lang="it-IT" b="0" i="0" u="none" strike="noStrike" baseline="0" dirty="0"/>
              <a:t> </a:t>
            </a:r>
            <a:r>
              <a:rPr lang="it-IT" b="0" i="0" u="none" strike="noStrike" baseline="0" dirty="0" err="1"/>
              <a:t>effective</a:t>
            </a:r>
            <a:r>
              <a:rPr lang="it-IT" b="0" i="0" u="none" strike="noStrike" baseline="0" dirty="0"/>
              <a:t>?</a:t>
            </a:r>
          </a:p>
          <a:p>
            <a:pPr lvl="1"/>
            <a:r>
              <a:rPr lang="it-IT" b="0" i="0" u="none" strike="noStrike" baseline="0" dirty="0" err="1"/>
              <a:t>Completing</a:t>
            </a:r>
            <a:r>
              <a:rPr lang="it-IT" b="0" i="0" u="none" strike="noStrike" baseline="0" dirty="0"/>
              <a:t> CR </a:t>
            </a:r>
            <a:r>
              <a:rPr lang="it-IT" b="0" i="0" u="none" strike="noStrike" baseline="0" dirty="0" err="1"/>
              <a:t>program</a:t>
            </a:r>
            <a:r>
              <a:rPr lang="it-IT" b="0" i="0" u="none" strike="noStrike" baseline="0" dirty="0"/>
              <a:t> </a:t>
            </a:r>
            <a:r>
              <a:rPr lang="it-IT" b="0" i="0" u="none" strike="noStrike" baseline="0" dirty="0" err="1"/>
              <a:t>reduces</a:t>
            </a:r>
            <a:r>
              <a:rPr lang="it-IT" b="0" i="0" u="none" strike="noStrike" baseline="0" dirty="0"/>
              <a:t> the risk of </a:t>
            </a:r>
            <a:r>
              <a:rPr lang="it-IT" b="0" i="0" u="none" strike="noStrike" baseline="0" dirty="0" err="1"/>
              <a:t>readmission</a:t>
            </a:r>
            <a:r>
              <a:rPr lang="it-IT" b="0" i="0" u="none" strike="noStrike" baseline="0" dirty="0"/>
              <a:t> and of </a:t>
            </a:r>
            <a:r>
              <a:rPr lang="it-IT" b="0" i="0" u="none" strike="noStrike" baseline="0" dirty="0" err="1"/>
              <a:t>death</a:t>
            </a:r>
            <a:r>
              <a:rPr lang="it-IT" b="0" i="0" u="none" strike="noStrike" baseline="0" dirty="0"/>
              <a:t> by 25-50%</a:t>
            </a:r>
          </a:p>
          <a:p>
            <a:pPr lvl="1"/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effective</a:t>
            </a:r>
            <a:r>
              <a:rPr lang="it-IT" dirty="0"/>
              <a:t> in </a:t>
            </a:r>
            <a:r>
              <a:rPr lang="it-IT" dirty="0" err="1"/>
              <a:t>reducing</a:t>
            </a:r>
            <a:r>
              <a:rPr lang="it-IT" dirty="0"/>
              <a:t> weight, BP, </a:t>
            </a:r>
            <a:r>
              <a:rPr lang="it-IT" dirty="0" err="1"/>
              <a:t>cholesterol</a:t>
            </a:r>
            <a:r>
              <a:rPr lang="it-IT" dirty="0"/>
              <a:t> and risk of </a:t>
            </a:r>
            <a:r>
              <a:rPr lang="it-IT" dirty="0" err="1"/>
              <a:t>cardiac</a:t>
            </a:r>
            <a:r>
              <a:rPr lang="it-IT" dirty="0"/>
              <a:t> events and stroke</a:t>
            </a:r>
          </a:p>
          <a:p>
            <a:pPr lvl="1"/>
            <a:r>
              <a:rPr lang="it-IT" b="0" i="0" u="none" strike="noStrike" baseline="0" dirty="0" err="1"/>
              <a:t>It</a:t>
            </a:r>
            <a:r>
              <a:rPr lang="it-IT" b="0" i="0" u="none" strike="noStrike" baseline="0" dirty="0"/>
              <a:t> </a:t>
            </a:r>
            <a:r>
              <a:rPr lang="it-IT" b="0" i="0" u="none" strike="noStrike" baseline="0" dirty="0" err="1"/>
              <a:t>improves</a:t>
            </a:r>
            <a:r>
              <a:rPr lang="it-IT" b="0" i="0" u="none" strike="noStrike" baseline="0" dirty="0"/>
              <a:t> </a:t>
            </a:r>
            <a:r>
              <a:rPr lang="it-IT" b="0" i="0" u="none" strike="noStrike" baseline="0" dirty="0" err="1"/>
              <a:t>quality</a:t>
            </a:r>
            <a:r>
              <a:rPr lang="it-IT" b="0" i="0" u="none" strike="noStrike" baseline="0" dirty="0"/>
              <a:t> of life and </a:t>
            </a:r>
            <a:r>
              <a:rPr lang="it-IT" b="0" i="0" u="none" strike="noStrike" baseline="0" dirty="0" err="1"/>
              <a:t>reduces</a:t>
            </a:r>
            <a:r>
              <a:rPr lang="it-IT" b="0" i="0" u="none" strike="noStrike" baseline="0" dirty="0"/>
              <a:t> feelings of </a:t>
            </a:r>
            <a:r>
              <a:rPr lang="it-IT" b="0" i="0" u="none" strike="noStrike" baseline="0" dirty="0" err="1"/>
              <a:t>depression</a:t>
            </a:r>
            <a:r>
              <a:rPr lang="it-IT" b="0" i="0" u="none" strike="noStrike" baseline="0" dirty="0"/>
              <a:t> and </a:t>
            </a:r>
            <a:r>
              <a:rPr lang="it-IT" b="0" i="0" u="none" strike="noStrike" baseline="0" dirty="0" err="1"/>
              <a:t>anxiety</a:t>
            </a:r>
            <a:endParaRPr lang="it-IT" b="0" i="0" u="none" strike="noStrike" baseline="0" dirty="0"/>
          </a:p>
          <a:p>
            <a:pPr lvl="1"/>
            <a:endParaRPr lang="it-IT" b="0" i="0" u="none" strike="noStrike" baseline="0" dirty="0"/>
          </a:p>
          <a:p>
            <a:pPr lvl="1"/>
            <a:endParaRPr lang="it-IT" b="0" i="0" u="none" strike="noStrike" baseline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2E7279C-8C17-456D-90CE-2066DDABF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077" y="564881"/>
            <a:ext cx="4394715" cy="463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00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333"/>
            <a:ext cx="10515600" cy="1325563"/>
          </a:xfrm>
        </p:spPr>
        <p:txBody>
          <a:bodyPr/>
          <a:lstStyle/>
          <a:p>
            <a:r>
              <a:rPr lang="it-IT" dirty="0" err="1"/>
              <a:t>Cardiac</a:t>
            </a:r>
            <a:r>
              <a:rPr lang="it-IT" dirty="0"/>
              <a:t> </a:t>
            </a:r>
            <a:r>
              <a:rPr lang="it-IT" dirty="0" err="1"/>
              <a:t>rehabilitation</a:t>
            </a:r>
            <a:endParaRPr lang="it-IT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7E5BF77-EA73-4530-BB7C-EC47FEB0D2D1}"/>
              </a:ext>
            </a:extLst>
          </p:cNvPr>
          <p:cNvSpPr txBox="1">
            <a:spLocks/>
          </p:cNvSpPr>
          <p:nvPr/>
        </p:nvSpPr>
        <p:spPr>
          <a:xfrm>
            <a:off x="838200" y="1802423"/>
            <a:ext cx="6564923" cy="4053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0" i="0" u="none" strike="noStrike" baseline="0" dirty="0" err="1"/>
              <a:t>Is</a:t>
            </a:r>
            <a:r>
              <a:rPr lang="it-IT" b="0" i="0" u="none" strike="noStrike" baseline="0" dirty="0"/>
              <a:t> </a:t>
            </a:r>
            <a:r>
              <a:rPr lang="it-IT" b="0" i="0" u="none" strike="noStrike" baseline="0" dirty="0" err="1"/>
              <a:t>it</a:t>
            </a:r>
            <a:r>
              <a:rPr lang="it-IT" b="0" i="0" u="none" strike="noStrike" baseline="0" dirty="0"/>
              <a:t> </a:t>
            </a:r>
            <a:r>
              <a:rPr lang="it-IT" b="0" i="0" u="none" strike="noStrike" baseline="0" dirty="0" err="1"/>
              <a:t>safe</a:t>
            </a:r>
            <a:r>
              <a:rPr lang="it-IT" b="0" i="0" u="none" strike="noStrike" baseline="0" dirty="0"/>
              <a:t>?</a:t>
            </a:r>
          </a:p>
          <a:p>
            <a:pPr lvl="1"/>
            <a:r>
              <a:rPr lang="it-IT" b="0" i="0" u="none" strike="noStrike" baseline="0" dirty="0" err="1"/>
              <a:t>Physical</a:t>
            </a:r>
            <a:r>
              <a:rPr lang="it-IT" b="0" i="0" u="none" strike="noStrike" baseline="0" dirty="0"/>
              <a:t> </a:t>
            </a:r>
            <a:r>
              <a:rPr lang="it-IT" b="0" i="0" u="none" strike="noStrike" baseline="0" dirty="0" err="1"/>
              <a:t>exertion</a:t>
            </a:r>
            <a:r>
              <a:rPr lang="it-IT" b="0" i="0" u="none" strike="noStrike" baseline="0" dirty="0"/>
              <a:t> </a:t>
            </a:r>
            <a:r>
              <a:rPr lang="it-IT" b="0" i="0" u="none" strike="noStrike" baseline="0" dirty="0" err="1"/>
              <a:t>has</a:t>
            </a:r>
            <a:r>
              <a:rPr lang="it-IT" b="0" i="0" u="none" strike="noStrike" baseline="0" dirty="0"/>
              <a:t> </a:t>
            </a:r>
            <a:r>
              <a:rPr lang="it-IT" b="0" i="0" u="none" strike="noStrike" baseline="0" dirty="0" err="1"/>
              <a:t>been</a:t>
            </a:r>
            <a:r>
              <a:rPr lang="it-IT" b="0" i="0" u="none" strike="noStrike" baseline="0" dirty="0"/>
              <a:t> </a:t>
            </a:r>
            <a:r>
              <a:rPr lang="it-IT" b="0" i="0" u="none" strike="noStrike" baseline="0" dirty="0" err="1"/>
              <a:t>reported</a:t>
            </a:r>
            <a:r>
              <a:rPr lang="it-IT" b="0" i="0" u="none" strike="noStrike" baseline="0" dirty="0"/>
              <a:t> to be a trigger of </a:t>
            </a:r>
            <a:r>
              <a:rPr lang="it-IT" b="0" i="0" u="none" strike="noStrike" baseline="0" dirty="0" err="1"/>
              <a:t>myocardial</a:t>
            </a:r>
            <a:r>
              <a:rPr lang="it-IT" b="0" i="0" u="none" strike="noStrike" baseline="0" dirty="0"/>
              <a:t> </a:t>
            </a:r>
            <a:r>
              <a:rPr lang="it-IT" b="0" i="0" u="none" strike="noStrike" baseline="0" dirty="0" err="1"/>
              <a:t>infarction</a:t>
            </a:r>
            <a:r>
              <a:rPr lang="it-IT" b="0" i="0" u="none" strike="noStrike" baseline="0" dirty="0"/>
              <a:t> and </a:t>
            </a:r>
            <a:r>
              <a:rPr lang="it-IT" b="0" i="0" u="none" strike="noStrike" baseline="0" dirty="0" err="1"/>
              <a:t>sudden</a:t>
            </a:r>
            <a:r>
              <a:rPr lang="it-IT" b="0" i="0" u="none" strike="noStrike" baseline="0" dirty="0"/>
              <a:t> </a:t>
            </a:r>
            <a:r>
              <a:rPr lang="it-IT" b="0" i="0" u="none" strike="noStrike" baseline="0" dirty="0" err="1"/>
              <a:t>cardiac</a:t>
            </a:r>
            <a:r>
              <a:rPr lang="it-IT" b="0" i="0" u="none" strike="noStrike" baseline="0" dirty="0"/>
              <a:t> </a:t>
            </a:r>
            <a:r>
              <a:rPr lang="it-IT" b="0" i="0" u="none" strike="noStrike" baseline="0" dirty="0" err="1"/>
              <a:t>death</a:t>
            </a:r>
            <a:endParaRPr lang="it-IT" b="0" i="0" u="none" strike="noStrike" baseline="0" dirty="0"/>
          </a:p>
          <a:p>
            <a:pPr lvl="1"/>
            <a:r>
              <a:rPr lang="it-IT" dirty="0" err="1"/>
              <a:t>However</a:t>
            </a:r>
            <a:r>
              <a:rPr lang="it-IT" dirty="0"/>
              <a:t>, </a:t>
            </a:r>
            <a:r>
              <a:rPr lang="it-IT" dirty="0" err="1"/>
              <a:t>complications</a:t>
            </a:r>
            <a:r>
              <a:rPr lang="it-IT" dirty="0"/>
              <a:t> are </a:t>
            </a:r>
            <a:r>
              <a:rPr lang="it-IT" dirty="0" err="1"/>
              <a:t>estimated</a:t>
            </a:r>
            <a:r>
              <a:rPr lang="it-IT" dirty="0"/>
              <a:t> in 0,13-0,86/100000 </a:t>
            </a:r>
            <a:r>
              <a:rPr lang="it-IT" dirty="0" err="1"/>
              <a:t>patient</a:t>
            </a:r>
            <a:r>
              <a:rPr lang="it-IT" dirty="0"/>
              <a:t>-hours</a:t>
            </a:r>
          </a:p>
          <a:p>
            <a:pPr lvl="1"/>
            <a:r>
              <a:rPr lang="it-IT" b="0" i="0" u="none" strike="noStrike" baseline="0" dirty="0" err="1"/>
              <a:t>Electrocardiographic</a:t>
            </a:r>
            <a:r>
              <a:rPr lang="it-IT" b="0" i="0" u="none" strike="noStrike" baseline="0" dirty="0"/>
              <a:t> </a:t>
            </a:r>
            <a:r>
              <a:rPr lang="it-IT" b="0" i="0" u="none" strike="noStrike" baseline="0" dirty="0" err="1"/>
              <a:t>teleme</a:t>
            </a:r>
            <a:r>
              <a:rPr lang="it-IT" dirty="0" err="1"/>
              <a:t>try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be </a:t>
            </a:r>
            <a:r>
              <a:rPr lang="it-IT" dirty="0" err="1"/>
              <a:t>used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safety</a:t>
            </a:r>
            <a:r>
              <a:rPr lang="it-IT" dirty="0"/>
              <a:t> </a:t>
            </a:r>
            <a:r>
              <a:rPr lang="it-IT" dirty="0" err="1"/>
              <a:t>precaution</a:t>
            </a:r>
            <a:r>
              <a:rPr lang="it-IT" dirty="0"/>
              <a:t> </a:t>
            </a:r>
            <a:endParaRPr lang="it-IT" b="0" i="0" u="none" strike="noStrike" baseline="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ADF45CD-1D9C-4DBD-AD35-7EE0D00D4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53" y="74896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04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333"/>
            <a:ext cx="10515600" cy="1325563"/>
          </a:xfrm>
        </p:spPr>
        <p:txBody>
          <a:bodyPr/>
          <a:lstStyle/>
          <a:p>
            <a:r>
              <a:rPr lang="it-IT" dirty="0" err="1"/>
              <a:t>Cardiac</a:t>
            </a:r>
            <a:r>
              <a:rPr lang="it-IT" dirty="0"/>
              <a:t> </a:t>
            </a:r>
            <a:r>
              <a:rPr lang="it-IT" dirty="0" err="1"/>
              <a:t>rehabilitation</a:t>
            </a: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2FD57AC-5BC7-4879-B13B-4AC0927BF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77" y="1453386"/>
            <a:ext cx="3067400" cy="395122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4ECDCD7-F661-47FA-8B17-6F485D95A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824" y="1507577"/>
            <a:ext cx="3067398" cy="395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8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333"/>
            <a:ext cx="10515600" cy="1325563"/>
          </a:xfrm>
        </p:spPr>
        <p:txBody>
          <a:bodyPr/>
          <a:lstStyle/>
          <a:p>
            <a:r>
              <a:rPr lang="it-IT" dirty="0" err="1"/>
              <a:t>Cardiac</a:t>
            </a:r>
            <a:r>
              <a:rPr lang="it-IT" dirty="0"/>
              <a:t> </a:t>
            </a:r>
            <a:r>
              <a:rPr lang="it-IT" dirty="0" err="1"/>
              <a:t>rehabilitation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064CB05-0C7B-48A7-B371-C9375E5FC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239" y="1474070"/>
            <a:ext cx="3035285" cy="390985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9B2BC3A-932F-48FF-A57C-0489A3CFA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478" y="1474070"/>
            <a:ext cx="3035285" cy="390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72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333"/>
            <a:ext cx="10515600" cy="1325563"/>
          </a:xfrm>
        </p:spPr>
        <p:txBody>
          <a:bodyPr/>
          <a:lstStyle/>
          <a:p>
            <a:r>
              <a:rPr lang="it-IT" dirty="0"/>
              <a:t>Challenges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407FD91-3DBE-43C5-B87F-6DAB2A726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074" y="234363"/>
            <a:ext cx="3208422" cy="6071108"/>
          </a:xfrm>
          <a:prstGeom prst="rect">
            <a:avLst/>
          </a:prstGeom>
        </p:spPr>
      </p:pic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980E3454-BE17-4572-B580-1AC73A80EE36}"/>
              </a:ext>
            </a:extLst>
          </p:cNvPr>
          <p:cNvSpPr txBox="1">
            <a:spLocks/>
          </p:cNvSpPr>
          <p:nvPr/>
        </p:nvSpPr>
        <p:spPr>
          <a:xfrm>
            <a:off x="838200" y="1529707"/>
            <a:ext cx="6564923" cy="40532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0" i="0" u="none" strike="noStrike" baseline="0" dirty="0"/>
              <a:t>Limits:</a:t>
            </a:r>
          </a:p>
          <a:p>
            <a:pPr lvl="1"/>
            <a:r>
              <a:rPr lang="it-IT" dirty="0" err="1"/>
              <a:t>Increased</a:t>
            </a:r>
            <a:r>
              <a:rPr lang="it-IT" dirty="0"/>
              <a:t> </a:t>
            </a:r>
            <a:r>
              <a:rPr lang="it-IT" dirty="0" err="1"/>
              <a:t>request</a:t>
            </a:r>
            <a:endParaRPr lang="it-IT" dirty="0"/>
          </a:p>
          <a:p>
            <a:pPr lvl="1"/>
            <a:r>
              <a:rPr lang="it-IT" b="0" i="0" u="none" strike="noStrike" baseline="0" dirty="0"/>
              <a:t>Low </a:t>
            </a:r>
            <a:r>
              <a:rPr lang="it-IT" b="0" i="0" u="none" strike="noStrike" baseline="0" dirty="0" err="1"/>
              <a:t>adherence</a:t>
            </a:r>
            <a:endParaRPr lang="it-IT" b="0" i="0" u="none" strike="noStrike" baseline="0" dirty="0"/>
          </a:p>
          <a:p>
            <a:pPr lvl="1"/>
            <a:r>
              <a:rPr lang="it-IT" dirty="0"/>
              <a:t>High dropout rates</a:t>
            </a:r>
          </a:p>
          <a:p>
            <a:pPr lvl="1"/>
            <a:r>
              <a:rPr lang="it-IT" b="0" i="0" u="none" strike="noStrike" baseline="0" dirty="0"/>
              <a:t>Low </a:t>
            </a:r>
            <a:r>
              <a:rPr lang="it-IT" b="0" i="0" u="none" strike="noStrike" baseline="0" dirty="0" err="1"/>
              <a:t>resources</a:t>
            </a:r>
            <a:endParaRPr lang="it-IT" b="0" i="0" u="none" strike="noStrike" baseline="0" dirty="0"/>
          </a:p>
          <a:p>
            <a:r>
              <a:rPr lang="it-IT" dirty="0" err="1"/>
              <a:t>Need</a:t>
            </a:r>
            <a:r>
              <a:rPr lang="it-IT" dirty="0"/>
              <a:t> </a:t>
            </a:r>
            <a:r>
              <a:rPr lang="it-IT" dirty="0" err="1"/>
              <a:t>assessment</a:t>
            </a:r>
            <a:r>
              <a:rPr lang="it-IT" dirty="0"/>
              <a:t>:</a:t>
            </a:r>
          </a:p>
          <a:p>
            <a:pPr lvl="1"/>
            <a:r>
              <a:rPr lang="it-IT" b="0" i="0" u="none" strike="noStrike" baseline="0" dirty="0" err="1"/>
              <a:t>Safety</a:t>
            </a:r>
            <a:r>
              <a:rPr lang="it-IT" b="0" i="0" u="none" strike="noStrike" baseline="0" dirty="0"/>
              <a:t> and </a:t>
            </a:r>
            <a:r>
              <a:rPr lang="it-IT" b="0" i="0" u="none" strike="noStrike" baseline="0" dirty="0" err="1"/>
              <a:t>efficacy</a:t>
            </a:r>
            <a:r>
              <a:rPr lang="it-IT" b="0" i="0" u="none" strike="noStrike" baseline="0" dirty="0"/>
              <a:t> in special </a:t>
            </a:r>
            <a:r>
              <a:rPr lang="it-IT" b="0" i="0" u="none" strike="noStrike" baseline="0" dirty="0" err="1"/>
              <a:t>populations</a:t>
            </a:r>
            <a:endParaRPr lang="it-IT" b="0" i="0" u="none" strike="noStrike" baseline="0" dirty="0"/>
          </a:p>
          <a:p>
            <a:pPr lvl="1"/>
            <a:r>
              <a:rPr lang="it-IT" dirty="0" err="1"/>
              <a:t>Behavioural</a:t>
            </a:r>
            <a:r>
              <a:rPr lang="it-IT" dirty="0"/>
              <a:t> models to </a:t>
            </a:r>
            <a:r>
              <a:rPr lang="it-IT" dirty="0" err="1"/>
              <a:t>improve</a:t>
            </a:r>
            <a:r>
              <a:rPr lang="it-IT" dirty="0"/>
              <a:t> </a:t>
            </a:r>
            <a:r>
              <a:rPr lang="it-IT" dirty="0" err="1"/>
              <a:t>adherence</a:t>
            </a:r>
            <a:endParaRPr lang="it-IT" dirty="0"/>
          </a:p>
          <a:p>
            <a:pPr lvl="1"/>
            <a:r>
              <a:rPr lang="it-IT" b="0" i="0" u="none" strike="noStrike" baseline="0" dirty="0"/>
              <a:t>Home-</a:t>
            </a:r>
            <a:r>
              <a:rPr lang="it-IT" b="0" i="0" u="none" strike="noStrike" baseline="0" dirty="0" err="1"/>
              <a:t>based</a:t>
            </a:r>
            <a:r>
              <a:rPr lang="it-IT" b="0" i="0" u="none" strike="noStrike" baseline="0" dirty="0"/>
              <a:t> and telemedicine rehab</a:t>
            </a:r>
          </a:p>
          <a:p>
            <a:pPr lvl="1"/>
            <a:r>
              <a:rPr lang="it-IT" dirty="0"/>
              <a:t>New models, more cost-</a:t>
            </a:r>
            <a:r>
              <a:rPr lang="it-IT" dirty="0" err="1"/>
              <a:t>effective</a:t>
            </a:r>
            <a:endParaRPr lang="it-IT" b="0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3971952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should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do?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C6E7261D-D0CD-4DC7-9619-5BFAFFC5610D}"/>
              </a:ext>
            </a:extLst>
          </p:cNvPr>
          <p:cNvSpPr txBox="1">
            <a:spLocks/>
          </p:cNvSpPr>
          <p:nvPr/>
        </p:nvSpPr>
        <p:spPr>
          <a:xfrm>
            <a:off x="838200" y="2083777"/>
            <a:ext cx="10515600" cy="3065739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A22A089D-DDE9-4C20-BBB8-12842541D0EF}"/>
              </a:ext>
            </a:extLst>
          </p:cNvPr>
          <p:cNvSpPr txBox="1">
            <a:spLocks/>
          </p:cNvSpPr>
          <p:nvPr/>
        </p:nvSpPr>
        <p:spPr>
          <a:xfrm>
            <a:off x="838200" y="1650640"/>
            <a:ext cx="8253833" cy="393201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Create and support the </a:t>
            </a:r>
            <a:r>
              <a:rPr lang="it-IT" dirty="0" err="1"/>
              <a:t>creation</a:t>
            </a:r>
            <a:r>
              <a:rPr lang="it-IT" dirty="0"/>
              <a:t> of:</a:t>
            </a:r>
          </a:p>
          <a:p>
            <a:pPr lvl="1"/>
            <a:r>
              <a:rPr lang="it-IT" dirty="0"/>
              <a:t>Community-</a:t>
            </a:r>
            <a:r>
              <a:rPr lang="it-IT" dirty="0" err="1"/>
              <a:t>based</a:t>
            </a:r>
            <a:r>
              <a:rPr lang="it-IT" dirty="0"/>
              <a:t> </a:t>
            </a:r>
            <a:r>
              <a:rPr lang="it-IT" dirty="0" err="1"/>
              <a:t>cardiac</a:t>
            </a:r>
            <a:r>
              <a:rPr lang="it-IT" dirty="0"/>
              <a:t> </a:t>
            </a:r>
            <a:r>
              <a:rPr lang="it-IT" dirty="0" err="1"/>
              <a:t>rehabilitation</a:t>
            </a:r>
            <a:r>
              <a:rPr lang="it-IT" dirty="0"/>
              <a:t> groups</a:t>
            </a:r>
          </a:p>
          <a:p>
            <a:pPr lvl="1"/>
            <a:r>
              <a:rPr lang="it-IT" dirty="0" err="1"/>
              <a:t>Multidisciplinary</a:t>
            </a:r>
            <a:r>
              <a:rPr lang="it-IT" dirty="0"/>
              <a:t> groups </a:t>
            </a:r>
            <a:r>
              <a:rPr lang="it-IT" dirty="0" err="1"/>
              <a:t>acting</a:t>
            </a:r>
            <a:r>
              <a:rPr lang="it-IT" dirty="0"/>
              <a:t> for </a:t>
            </a:r>
            <a:r>
              <a:rPr lang="it-IT" dirty="0" err="1"/>
              <a:t>taking</a:t>
            </a:r>
            <a:r>
              <a:rPr lang="it-IT" dirty="0"/>
              <a:t> </a:t>
            </a:r>
            <a:r>
              <a:rPr lang="it-IT" dirty="0" err="1"/>
              <a:t>charge</a:t>
            </a:r>
            <a:r>
              <a:rPr lang="it-IT" dirty="0"/>
              <a:t> of the </a:t>
            </a:r>
            <a:r>
              <a:rPr lang="it-IT" dirty="0" err="1"/>
              <a:t>patients</a:t>
            </a:r>
            <a:r>
              <a:rPr lang="it-IT" dirty="0"/>
              <a:t> in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homes</a:t>
            </a:r>
            <a:endParaRPr lang="it-IT" dirty="0"/>
          </a:p>
          <a:p>
            <a:pPr lvl="1"/>
            <a:r>
              <a:rPr lang="it-IT" dirty="0" err="1"/>
              <a:t>Leaflets</a:t>
            </a:r>
            <a:r>
              <a:rPr lang="it-IT" dirty="0"/>
              <a:t> and </a:t>
            </a:r>
            <a:r>
              <a:rPr lang="it-IT" dirty="0" err="1"/>
              <a:t>diffusion</a:t>
            </a:r>
            <a:r>
              <a:rPr lang="it-IT" dirty="0"/>
              <a:t> of knowledge </a:t>
            </a:r>
            <a:r>
              <a:rPr lang="it-IT" dirty="0" err="1"/>
              <a:t>about</a:t>
            </a:r>
            <a:r>
              <a:rPr lang="it-IT" dirty="0"/>
              <a:t> </a:t>
            </a:r>
            <a:r>
              <a:rPr lang="it-IT" dirty="0" err="1"/>
              <a:t>cardiac</a:t>
            </a:r>
            <a:r>
              <a:rPr lang="it-IT" dirty="0"/>
              <a:t> </a:t>
            </a:r>
            <a:r>
              <a:rPr lang="it-IT" dirty="0" err="1"/>
              <a:t>rehabilitation</a:t>
            </a:r>
            <a:r>
              <a:rPr lang="it-IT" dirty="0"/>
              <a:t> and </a:t>
            </a:r>
            <a:r>
              <a:rPr lang="it-IT" dirty="0" err="1"/>
              <a:t>its</a:t>
            </a:r>
            <a:r>
              <a:rPr lang="it-IT" dirty="0"/>
              <a:t> benefits</a:t>
            </a:r>
          </a:p>
          <a:p>
            <a:r>
              <a:rPr lang="it-IT" dirty="0" err="1"/>
              <a:t>Advocate</a:t>
            </a:r>
            <a:r>
              <a:rPr lang="it-IT" dirty="0"/>
              <a:t> for:</a:t>
            </a:r>
          </a:p>
          <a:p>
            <a:pPr lvl="1"/>
            <a:r>
              <a:rPr lang="it-IT" dirty="0" err="1"/>
              <a:t>Structured</a:t>
            </a:r>
            <a:r>
              <a:rPr lang="it-IT" dirty="0"/>
              <a:t> system of </a:t>
            </a:r>
            <a:r>
              <a:rPr lang="it-IT" dirty="0" err="1"/>
              <a:t>communication</a:t>
            </a:r>
            <a:r>
              <a:rPr lang="it-IT" dirty="0"/>
              <a:t> from the hospital to </a:t>
            </a:r>
            <a:r>
              <a:rPr lang="it-IT"/>
              <a:t>the community</a:t>
            </a:r>
            <a:endParaRPr lang="it-IT" dirty="0"/>
          </a:p>
          <a:p>
            <a:pPr lvl="1"/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8BB914D-897F-47B0-86AF-40CC0E177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17" y="407910"/>
            <a:ext cx="3399444" cy="197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68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30D5AC-A3C1-4E54-A7A5-F0A0D5A918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From the hospital to the outpatient care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CC41EA8-D123-4C7C-889C-E420EF2A0A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health workers, patients, and caregivers act to ensure health in the community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2175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333"/>
            <a:ext cx="10515600" cy="1325563"/>
          </a:xfrm>
        </p:spPr>
        <p:txBody>
          <a:bodyPr/>
          <a:lstStyle/>
          <a:p>
            <a:r>
              <a:rPr lang="it-IT" dirty="0"/>
              <a:t>Thank </a:t>
            </a:r>
            <a:r>
              <a:rPr lang="it-IT" dirty="0" err="1"/>
              <a:t>you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BB6BFBB-3C5D-4DCA-A569-F3500F45D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0" y="2090737"/>
            <a:ext cx="43815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07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Discharge</a:t>
            </a:r>
            <a:r>
              <a:rPr lang="it-IT" dirty="0"/>
              <a:t> planning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C6E7261D-D0CD-4DC7-9619-5BFAFFC5610D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6195646" cy="38438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The </a:t>
            </a:r>
            <a:r>
              <a:rPr lang="it-IT" dirty="0" err="1"/>
              <a:t>main</a:t>
            </a:r>
            <a:r>
              <a:rPr lang="it-IT" dirty="0"/>
              <a:t> therapy for an acute event of a </a:t>
            </a:r>
            <a:r>
              <a:rPr lang="it-IT" dirty="0" err="1"/>
              <a:t>cardiovascular</a:t>
            </a:r>
            <a:r>
              <a:rPr lang="it-IT" dirty="0"/>
              <a:t> </a:t>
            </a:r>
            <a:r>
              <a:rPr lang="it-IT" dirty="0" err="1"/>
              <a:t>disease</a:t>
            </a:r>
            <a:r>
              <a:rPr lang="it-IT" dirty="0"/>
              <a:t> takes place in an hospital</a:t>
            </a:r>
          </a:p>
          <a:p>
            <a:r>
              <a:rPr lang="it-IT" dirty="0" err="1"/>
              <a:t>However</a:t>
            </a:r>
            <a:r>
              <a:rPr lang="it-IT" dirty="0"/>
              <a:t> </a:t>
            </a:r>
            <a:r>
              <a:rPr lang="it-IT" dirty="0" err="1"/>
              <a:t>staying</a:t>
            </a:r>
            <a:r>
              <a:rPr lang="it-IT" dirty="0"/>
              <a:t> in the hospital for </a:t>
            </a:r>
            <a:r>
              <a:rPr lang="it-IT" dirty="0" err="1"/>
              <a:t>too</a:t>
            </a:r>
            <a:r>
              <a:rPr lang="it-IT" dirty="0"/>
              <a:t> long </a:t>
            </a:r>
            <a:r>
              <a:rPr lang="it-IT" dirty="0" err="1"/>
              <a:t>may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consequences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Loss of </a:t>
            </a:r>
            <a:r>
              <a:rPr lang="it-IT" dirty="0" err="1"/>
              <a:t>strenght</a:t>
            </a:r>
            <a:endParaRPr lang="it-IT" dirty="0"/>
          </a:p>
          <a:p>
            <a:pPr lvl="1"/>
            <a:r>
              <a:rPr lang="it-IT" dirty="0" err="1"/>
              <a:t>Infection</a:t>
            </a:r>
            <a:r>
              <a:rPr lang="it-IT" dirty="0"/>
              <a:t> risk</a:t>
            </a:r>
          </a:p>
          <a:p>
            <a:pPr lvl="1"/>
            <a:r>
              <a:rPr lang="it-IT" dirty="0"/>
              <a:t>Delirium and </a:t>
            </a:r>
            <a:r>
              <a:rPr lang="it-IT" dirty="0" err="1"/>
              <a:t>decline</a:t>
            </a:r>
            <a:r>
              <a:rPr lang="it-IT" dirty="0"/>
              <a:t> in </a:t>
            </a:r>
            <a:r>
              <a:rPr lang="it-IT" dirty="0" err="1"/>
              <a:t>mental</a:t>
            </a:r>
            <a:r>
              <a:rPr lang="it-IT" dirty="0"/>
              <a:t> </a:t>
            </a:r>
            <a:r>
              <a:rPr lang="it-IT" dirty="0" err="1"/>
              <a:t>function</a:t>
            </a:r>
            <a:endParaRPr lang="it-IT" dirty="0"/>
          </a:p>
          <a:p>
            <a:pPr lvl="1"/>
            <a:r>
              <a:rPr lang="it-IT" dirty="0"/>
              <a:t>Pressure </a:t>
            </a:r>
            <a:r>
              <a:rPr lang="it-IT" dirty="0" err="1"/>
              <a:t>sores</a:t>
            </a:r>
            <a:endParaRPr lang="it-IT" dirty="0"/>
          </a:p>
          <a:p>
            <a:pPr lvl="1"/>
            <a:r>
              <a:rPr lang="it-IT" dirty="0" err="1"/>
              <a:t>Malnutrition</a:t>
            </a:r>
            <a:endParaRPr lang="it-IT" dirty="0"/>
          </a:p>
          <a:p>
            <a:pPr lvl="1"/>
            <a:r>
              <a:rPr lang="it-IT" dirty="0" err="1"/>
              <a:t>Lack</a:t>
            </a:r>
            <a:r>
              <a:rPr lang="it-IT" dirty="0"/>
              <a:t> of </a:t>
            </a:r>
            <a:r>
              <a:rPr lang="it-IT" dirty="0" err="1"/>
              <a:t>sleep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8BEC416-DBCA-4CE5-83E2-6154C2100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963" y="429936"/>
            <a:ext cx="4875692" cy="325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5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Discharge</a:t>
            </a:r>
            <a:r>
              <a:rPr lang="it-IT" dirty="0"/>
              <a:t> planning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C6E7261D-D0CD-4DC7-9619-5BFAFFC5610D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6195646" cy="384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The plan for an </a:t>
            </a:r>
            <a:r>
              <a:rPr lang="it-IT" dirty="0" err="1"/>
              <a:t>effective</a:t>
            </a:r>
            <a:r>
              <a:rPr lang="it-IT" dirty="0"/>
              <a:t> </a:t>
            </a:r>
            <a:r>
              <a:rPr lang="it-IT" dirty="0" err="1"/>
              <a:t>discharge</a:t>
            </a:r>
            <a:r>
              <a:rPr lang="it-IT" dirty="0"/>
              <a:t> starts </a:t>
            </a:r>
            <a:r>
              <a:rPr lang="it-IT" dirty="0" err="1"/>
              <a:t>right</a:t>
            </a:r>
            <a:r>
              <a:rPr lang="it-IT" dirty="0"/>
              <a:t> after </a:t>
            </a:r>
            <a:r>
              <a:rPr lang="it-IT" dirty="0" err="1"/>
              <a:t>admission</a:t>
            </a:r>
            <a:endParaRPr lang="it-IT" dirty="0"/>
          </a:p>
          <a:p>
            <a:r>
              <a:rPr lang="it-IT" dirty="0" err="1"/>
              <a:t>It’s</a:t>
            </a:r>
            <a:r>
              <a:rPr lang="it-IT" dirty="0"/>
              <a:t> </a:t>
            </a:r>
            <a:r>
              <a:rPr lang="it-IT" dirty="0" err="1"/>
              <a:t>important</a:t>
            </a:r>
            <a:r>
              <a:rPr lang="it-IT" dirty="0"/>
              <a:t> for the </a:t>
            </a:r>
            <a:r>
              <a:rPr lang="it-IT" dirty="0" err="1"/>
              <a:t>patient</a:t>
            </a:r>
            <a:r>
              <a:rPr lang="it-IT" dirty="0"/>
              <a:t>/caregiver to know:</a:t>
            </a:r>
          </a:p>
          <a:p>
            <a:pPr lvl="1"/>
            <a:r>
              <a:rPr lang="it-IT" dirty="0" err="1"/>
              <a:t>Where</a:t>
            </a:r>
            <a:r>
              <a:rPr lang="it-IT" dirty="0"/>
              <a:t> the </a:t>
            </a:r>
            <a:r>
              <a:rPr lang="it-IT" dirty="0" err="1"/>
              <a:t>patient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go after </a:t>
            </a:r>
            <a:r>
              <a:rPr lang="it-IT" dirty="0" err="1"/>
              <a:t>discharge</a:t>
            </a:r>
            <a:endParaRPr lang="it-IT" dirty="0"/>
          </a:p>
          <a:p>
            <a:pPr lvl="1"/>
            <a:r>
              <a:rPr lang="it-IT" dirty="0" err="1"/>
              <a:t>What</a:t>
            </a:r>
            <a:r>
              <a:rPr lang="it-IT" dirty="0"/>
              <a:t> are the supports the </a:t>
            </a:r>
            <a:r>
              <a:rPr lang="it-IT" dirty="0" err="1"/>
              <a:t>patient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home (caregiver, nurse </a:t>
            </a:r>
            <a:r>
              <a:rPr lang="it-IT" dirty="0" err="1"/>
              <a:t>assistance</a:t>
            </a:r>
            <a:r>
              <a:rPr lang="it-IT" dirty="0"/>
              <a:t>)</a:t>
            </a:r>
          </a:p>
          <a:p>
            <a:pPr lvl="1"/>
            <a:r>
              <a:rPr lang="it-IT" dirty="0" err="1"/>
              <a:t>Need</a:t>
            </a:r>
            <a:r>
              <a:rPr lang="it-IT" dirty="0"/>
              <a:t> for special care (</a:t>
            </a:r>
            <a:r>
              <a:rPr lang="it-IT" dirty="0" err="1"/>
              <a:t>diet</a:t>
            </a:r>
            <a:r>
              <a:rPr lang="it-IT" dirty="0"/>
              <a:t>, shots, </a:t>
            </a:r>
            <a:r>
              <a:rPr lang="it-IT" dirty="0" err="1"/>
              <a:t>bandage</a:t>
            </a:r>
            <a:r>
              <a:rPr lang="it-IT" dirty="0"/>
              <a:t> </a:t>
            </a:r>
            <a:r>
              <a:rPr lang="it-IT" dirty="0" err="1"/>
              <a:t>changes</a:t>
            </a:r>
            <a:r>
              <a:rPr lang="it-IT" dirty="0"/>
              <a:t>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8BEC416-DBCA-4CE5-83E2-6154C2100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963" y="429936"/>
            <a:ext cx="4875692" cy="325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05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Discharge</a:t>
            </a:r>
            <a:r>
              <a:rPr lang="it-IT" dirty="0"/>
              <a:t> planning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C6E7261D-D0CD-4DC7-9619-5BFAFFC5610D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6195646" cy="384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/>
              <a:t>It’s</a:t>
            </a:r>
            <a:r>
              <a:rPr lang="it-IT" dirty="0"/>
              <a:t> </a:t>
            </a:r>
            <a:r>
              <a:rPr lang="it-IT" dirty="0" err="1"/>
              <a:t>important</a:t>
            </a:r>
            <a:r>
              <a:rPr lang="it-IT" dirty="0"/>
              <a:t> for the </a:t>
            </a:r>
            <a:r>
              <a:rPr lang="it-IT" dirty="0" err="1"/>
              <a:t>patient</a:t>
            </a:r>
            <a:r>
              <a:rPr lang="it-IT" dirty="0"/>
              <a:t>/caregiver to know:</a:t>
            </a:r>
          </a:p>
          <a:p>
            <a:pPr lvl="1"/>
            <a:r>
              <a:rPr lang="it-IT" dirty="0" err="1"/>
              <a:t>What</a:t>
            </a:r>
            <a:r>
              <a:rPr lang="it-IT" dirty="0"/>
              <a:t> are the new </a:t>
            </a:r>
            <a:r>
              <a:rPr lang="it-IT" dirty="0" err="1"/>
              <a:t>medications</a:t>
            </a:r>
            <a:r>
              <a:rPr lang="it-IT" dirty="0"/>
              <a:t>, </a:t>
            </a:r>
            <a:r>
              <a:rPr lang="it-IT" dirty="0" err="1"/>
              <a:t>why</a:t>
            </a:r>
            <a:r>
              <a:rPr lang="it-IT" dirty="0"/>
              <a:t> the </a:t>
            </a:r>
            <a:r>
              <a:rPr lang="it-IT" dirty="0" err="1"/>
              <a:t>patient</a:t>
            </a:r>
            <a:r>
              <a:rPr lang="it-IT" dirty="0"/>
              <a:t> takes </a:t>
            </a:r>
            <a:r>
              <a:rPr lang="it-IT" dirty="0" err="1"/>
              <a:t>them</a:t>
            </a:r>
            <a:r>
              <a:rPr lang="it-IT" dirty="0"/>
              <a:t> and </a:t>
            </a:r>
            <a:r>
              <a:rPr lang="it-IT" dirty="0" err="1"/>
              <a:t>how</a:t>
            </a:r>
            <a:r>
              <a:rPr lang="it-IT" dirty="0"/>
              <a:t> to supply</a:t>
            </a:r>
          </a:p>
          <a:p>
            <a:pPr lvl="1"/>
            <a:r>
              <a:rPr lang="it-IT" dirty="0" err="1"/>
              <a:t>Need</a:t>
            </a:r>
            <a:r>
              <a:rPr lang="it-IT" dirty="0"/>
              <a:t> for </a:t>
            </a:r>
            <a:r>
              <a:rPr lang="it-IT" dirty="0" err="1"/>
              <a:t>durable</a:t>
            </a:r>
            <a:r>
              <a:rPr lang="it-IT" dirty="0"/>
              <a:t> </a:t>
            </a:r>
            <a:r>
              <a:rPr lang="it-IT" dirty="0" err="1"/>
              <a:t>medical</a:t>
            </a:r>
            <a:r>
              <a:rPr lang="it-IT" dirty="0"/>
              <a:t> </a:t>
            </a:r>
            <a:r>
              <a:rPr lang="it-IT" dirty="0" err="1"/>
              <a:t>equipment</a:t>
            </a:r>
            <a:r>
              <a:rPr lang="it-IT" dirty="0"/>
              <a:t> (</a:t>
            </a:r>
            <a:r>
              <a:rPr lang="it-IT" dirty="0" err="1"/>
              <a:t>oxygen</a:t>
            </a:r>
            <a:r>
              <a:rPr lang="it-IT" dirty="0"/>
              <a:t>, </a:t>
            </a:r>
            <a:r>
              <a:rPr lang="it-IT" dirty="0" err="1"/>
              <a:t>walkers</a:t>
            </a:r>
            <a:r>
              <a:rPr lang="it-IT" dirty="0"/>
              <a:t>, anti-</a:t>
            </a:r>
            <a:r>
              <a:rPr lang="it-IT" dirty="0" err="1"/>
              <a:t>bedsore</a:t>
            </a:r>
            <a:r>
              <a:rPr lang="it-IT" dirty="0"/>
              <a:t> </a:t>
            </a:r>
            <a:r>
              <a:rPr lang="it-IT" dirty="0" err="1"/>
              <a:t>equipment</a:t>
            </a:r>
            <a:r>
              <a:rPr lang="it-IT" dirty="0"/>
              <a:t>)</a:t>
            </a:r>
          </a:p>
          <a:p>
            <a:pPr lvl="1"/>
            <a:r>
              <a:rPr lang="it-IT" dirty="0" err="1"/>
              <a:t>What</a:t>
            </a:r>
            <a:r>
              <a:rPr lang="it-IT" dirty="0"/>
              <a:t> activities the </a:t>
            </a:r>
            <a:r>
              <a:rPr lang="it-IT" dirty="0" err="1"/>
              <a:t>patient</a:t>
            </a:r>
            <a:r>
              <a:rPr lang="it-IT" dirty="0"/>
              <a:t> can do</a:t>
            </a:r>
          </a:p>
          <a:p>
            <a:pPr lvl="1"/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healthcare</a:t>
            </a:r>
            <a:r>
              <a:rPr lang="it-IT" dirty="0"/>
              <a:t> </a:t>
            </a:r>
            <a:r>
              <a:rPr lang="it-IT" dirty="0" err="1"/>
              <a:t>professionals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to be </a:t>
            </a:r>
            <a:r>
              <a:rPr lang="it-IT" dirty="0" err="1"/>
              <a:t>seen</a:t>
            </a:r>
            <a:r>
              <a:rPr lang="it-IT" dirty="0"/>
              <a:t> after </a:t>
            </a:r>
            <a:r>
              <a:rPr lang="it-IT" dirty="0" err="1"/>
              <a:t>discharge</a:t>
            </a:r>
            <a:r>
              <a:rPr lang="it-IT" dirty="0"/>
              <a:t> (</a:t>
            </a:r>
            <a:r>
              <a:rPr lang="it-IT" dirty="0" err="1"/>
              <a:t>programmed</a:t>
            </a:r>
            <a:r>
              <a:rPr lang="it-IT" dirty="0"/>
              <a:t>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8BEC416-DBCA-4CE5-83E2-6154C2100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963" y="429936"/>
            <a:ext cx="4875692" cy="325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27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Discharge</a:t>
            </a:r>
            <a:r>
              <a:rPr lang="it-IT" dirty="0"/>
              <a:t> planning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C6E7261D-D0CD-4DC7-9619-5BFAFFC5610D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6195646" cy="384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/>
              <a:t>All</a:t>
            </a:r>
            <a:r>
              <a:rPr lang="it-IT" dirty="0"/>
              <a:t> of the information </a:t>
            </a:r>
            <a:r>
              <a:rPr lang="it-IT" dirty="0" err="1"/>
              <a:t>should</a:t>
            </a:r>
            <a:r>
              <a:rPr lang="it-IT" dirty="0"/>
              <a:t> be </a:t>
            </a:r>
            <a:r>
              <a:rPr lang="it-IT" dirty="0" err="1"/>
              <a:t>written</a:t>
            </a:r>
            <a:r>
              <a:rPr lang="it-IT" dirty="0"/>
              <a:t> on the </a:t>
            </a:r>
            <a:r>
              <a:rPr lang="it-IT" dirty="0" err="1"/>
              <a:t>letter</a:t>
            </a:r>
            <a:r>
              <a:rPr lang="it-IT" dirty="0"/>
              <a:t> of </a:t>
            </a:r>
            <a:r>
              <a:rPr lang="it-IT" dirty="0" err="1"/>
              <a:t>discharge</a:t>
            </a:r>
            <a:endParaRPr lang="it-IT" dirty="0"/>
          </a:p>
          <a:p>
            <a:r>
              <a:rPr lang="it-IT" dirty="0"/>
              <a:t>The </a:t>
            </a:r>
            <a:r>
              <a:rPr lang="it-IT" dirty="0" err="1"/>
              <a:t>next</a:t>
            </a:r>
            <a:r>
              <a:rPr lang="it-IT" dirty="0"/>
              <a:t> </a:t>
            </a:r>
            <a:r>
              <a:rPr lang="it-IT" dirty="0" err="1"/>
              <a:t>appointments</a:t>
            </a:r>
            <a:r>
              <a:rPr lang="it-IT" dirty="0"/>
              <a:t> </a:t>
            </a:r>
            <a:r>
              <a:rPr lang="it-IT" dirty="0" err="1"/>
              <a:t>should</a:t>
            </a:r>
            <a:r>
              <a:rPr lang="it-IT" dirty="0"/>
              <a:t> be </a:t>
            </a:r>
            <a:r>
              <a:rPr lang="it-IT" dirty="0" err="1"/>
              <a:t>taken</a:t>
            </a:r>
            <a:r>
              <a:rPr lang="it-IT" dirty="0"/>
              <a:t> </a:t>
            </a:r>
            <a:r>
              <a:rPr lang="it-IT" dirty="0" err="1"/>
              <a:t>directly</a:t>
            </a:r>
            <a:r>
              <a:rPr lang="it-IT" dirty="0"/>
              <a:t> from the hospital</a:t>
            </a:r>
          </a:p>
          <a:p>
            <a:r>
              <a:rPr lang="it-IT" dirty="0" err="1"/>
              <a:t>There</a:t>
            </a:r>
            <a:r>
              <a:rPr lang="it-IT" dirty="0"/>
              <a:t> </a:t>
            </a:r>
            <a:r>
              <a:rPr lang="it-IT" dirty="0" err="1"/>
              <a:t>might</a:t>
            </a:r>
            <a:r>
              <a:rPr lang="it-IT" dirty="0"/>
              <a:t> be a </a:t>
            </a:r>
            <a:r>
              <a:rPr lang="it-IT" dirty="0" err="1"/>
              <a:t>direct</a:t>
            </a:r>
            <a:r>
              <a:rPr lang="it-IT" dirty="0"/>
              <a:t> </a:t>
            </a:r>
            <a:r>
              <a:rPr lang="it-IT" dirty="0" err="1"/>
              <a:t>contact</a:t>
            </a:r>
            <a:r>
              <a:rPr lang="it-IT" dirty="0"/>
              <a:t> (phone call? e-mail?) from one equipe to the </a:t>
            </a:r>
            <a:r>
              <a:rPr lang="it-IT" dirty="0" err="1"/>
              <a:t>other</a:t>
            </a:r>
            <a:r>
              <a:rPr lang="it-IT" dirty="0"/>
              <a:t> to </a:t>
            </a:r>
            <a:r>
              <a:rPr lang="it-IT" dirty="0" err="1"/>
              <a:t>allign</a:t>
            </a:r>
            <a:r>
              <a:rPr lang="it-IT" dirty="0"/>
              <a:t> the </a:t>
            </a:r>
            <a:r>
              <a:rPr lang="it-IT" dirty="0" err="1"/>
              <a:t>therapeutic</a:t>
            </a:r>
            <a:r>
              <a:rPr lang="it-IT" dirty="0"/>
              <a:t> strategies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8BEC416-DBCA-4CE5-83E2-6154C2100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963" y="429936"/>
            <a:ext cx="4875692" cy="325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06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333"/>
            <a:ext cx="10515600" cy="1325563"/>
          </a:xfrm>
        </p:spPr>
        <p:txBody>
          <a:bodyPr/>
          <a:lstStyle/>
          <a:p>
            <a:r>
              <a:rPr lang="it-IT" dirty="0" err="1"/>
              <a:t>Medication</a:t>
            </a:r>
            <a:r>
              <a:rPr lang="it-IT" dirty="0"/>
              <a:t> </a:t>
            </a:r>
            <a:r>
              <a:rPr lang="it-IT" dirty="0" err="1"/>
              <a:t>reconciliation</a:t>
            </a:r>
            <a:endParaRPr lang="it-IT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BC1D7A69-4D49-4AAA-A14F-D24663DED12B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6195646" cy="384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An action </a:t>
            </a:r>
            <a:r>
              <a:rPr lang="it-IT" dirty="0" err="1"/>
              <a:t>needed</a:t>
            </a:r>
            <a:r>
              <a:rPr lang="it-IT" dirty="0"/>
              <a:t> in </a:t>
            </a:r>
            <a:r>
              <a:rPr lang="it-IT" dirty="0" err="1"/>
              <a:t>every</a:t>
            </a:r>
            <a:r>
              <a:rPr lang="it-IT" dirty="0"/>
              <a:t> </a:t>
            </a:r>
            <a:r>
              <a:rPr lang="it-IT" dirty="0" err="1"/>
              <a:t>transition</a:t>
            </a:r>
            <a:r>
              <a:rPr lang="it-IT" dirty="0"/>
              <a:t> of cure setting</a:t>
            </a:r>
          </a:p>
          <a:p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process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allows</a:t>
            </a:r>
            <a:r>
              <a:rPr lang="it-IT" dirty="0"/>
              <a:t> to </a:t>
            </a:r>
            <a:r>
              <a:rPr lang="it-IT" dirty="0" err="1"/>
              <a:t>identify</a:t>
            </a:r>
            <a:r>
              <a:rPr lang="it-IT" dirty="0"/>
              <a:t>, </a:t>
            </a:r>
            <a:r>
              <a:rPr lang="it-IT" dirty="0" err="1"/>
              <a:t>clearly</a:t>
            </a:r>
            <a:r>
              <a:rPr lang="it-IT" dirty="0"/>
              <a:t> and </a:t>
            </a:r>
            <a:r>
              <a:rPr lang="it-IT" dirty="0" err="1"/>
              <a:t>completely</a:t>
            </a:r>
            <a:r>
              <a:rPr lang="it-IT" dirty="0"/>
              <a:t>, a </a:t>
            </a:r>
            <a:r>
              <a:rPr lang="it-IT" dirty="0" err="1"/>
              <a:t>patient’s</a:t>
            </a:r>
            <a:r>
              <a:rPr lang="it-IT" dirty="0"/>
              <a:t> </a:t>
            </a:r>
            <a:r>
              <a:rPr lang="it-IT" dirty="0" err="1"/>
              <a:t>pharmacological</a:t>
            </a:r>
            <a:r>
              <a:rPr lang="it-IT" dirty="0"/>
              <a:t> therapy, with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informations</a:t>
            </a:r>
            <a:r>
              <a:rPr lang="it-IT" dirty="0"/>
              <a:t>, and </a:t>
            </a:r>
            <a:r>
              <a:rPr lang="it-IT" dirty="0" err="1"/>
              <a:t>evaluate</a:t>
            </a:r>
            <a:r>
              <a:rPr lang="it-IT" dirty="0"/>
              <a:t>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keep</a:t>
            </a:r>
            <a:r>
              <a:rPr lang="it-IT" dirty="0"/>
              <a:t> on with </a:t>
            </a:r>
            <a:r>
              <a:rPr lang="it-IT" dirty="0" err="1"/>
              <a:t>that</a:t>
            </a:r>
            <a:r>
              <a:rPr lang="it-IT" dirty="0"/>
              <a:t> therapy, </a:t>
            </a:r>
            <a:r>
              <a:rPr lang="it-IT" dirty="0" err="1"/>
              <a:t>modify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or interrupt </a:t>
            </a:r>
            <a:r>
              <a:rPr lang="it-IT" dirty="0" err="1"/>
              <a:t>it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5CEFF70-F7D5-4313-9390-FF664596D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685" y="571500"/>
            <a:ext cx="4319477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24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333"/>
            <a:ext cx="10515600" cy="1325563"/>
          </a:xfrm>
        </p:spPr>
        <p:txBody>
          <a:bodyPr/>
          <a:lstStyle/>
          <a:p>
            <a:r>
              <a:rPr lang="it-IT" dirty="0" err="1"/>
              <a:t>Medication</a:t>
            </a:r>
            <a:r>
              <a:rPr lang="it-IT" dirty="0"/>
              <a:t> </a:t>
            </a:r>
            <a:r>
              <a:rPr lang="it-IT" dirty="0" err="1"/>
              <a:t>reconciliation</a:t>
            </a:r>
            <a:endParaRPr lang="it-IT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BC1D7A69-4D49-4AAA-A14F-D24663DED12B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6195646" cy="384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 technique </a:t>
            </a:r>
            <a:r>
              <a:rPr lang="it-IT" dirty="0" err="1"/>
              <a:t>might</a:t>
            </a:r>
            <a:r>
              <a:rPr lang="it-IT" dirty="0"/>
              <a:t> be the «</a:t>
            </a:r>
            <a:r>
              <a:rPr lang="it-IT" dirty="0" err="1"/>
              <a:t>brown</a:t>
            </a:r>
            <a:r>
              <a:rPr lang="it-IT" dirty="0"/>
              <a:t> paper </a:t>
            </a:r>
            <a:r>
              <a:rPr lang="it-IT" dirty="0" err="1"/>
              <a:t>bag</a:t>
            </a:r>
            <a:r>
              <a:rPr lang="it-IT" dirty="0"/>
              <a:t>»: in a single </a:t>
            </a:r>
            <a:r>
              <a:rPr lang="it-IT" dirty="0" err="1"/>
              <a:t>bag</a:t>
            </a:r>
            <a:r>
              <a:rPr lang="it-IT" dirty="0"/>
              <a:t> the </a:t>
            </a:r>
            <a:r>
              <a:rPr lang="it-IT" dirty="0" err="1"/>
              <a:t>patient</a:t>
            </a:r>
            <a:r>
              <a:rPr lang="it-IT" dirty="0"/>
              <a:t> </a:t>
            </a:r>
            <a:r>
              <a:rPr lang="it-IT" dirty="0" err="1"/>
              <a:t>should</a:t>
            </a:r>
            <a:r>
              <a:rPr lang="it-IT" dirty="0"/>
              <a:t> </a:t>
            </a:r>
            <a:r>
              <a:rPr lang="it-IT" dirty="0" err="1"/>
              <a:t>bring</a:t>
            </a:r>
            <a:r>
              <a:rPr lang="it-IT" dirty="0"/>
              <a:t> to the doctor:</a:t>
            </a:r>
          </a:p>
          <a:p>
            <a:pPr lvl="1"/>
            <a:r>
              <a:rPr lang="it-IT" dirty="0" err="1"/>
              <a:t>Prescription</a:t>
            </a:r>
            <a:r>
              <a:rPr lang="it-IT" dirty="0"/>
              <a:t> </a:t>
            </a:r>
            <a:r>
              <a:rPr lang="it-IT" dirty="0" err="1"/>
              <a:t>drugs</a:t>
            </a:r>
            <a:endParaRPr lang="it-IT" dirty="0"/>
          </a:p>
          <a:p>
            <a:pPr lvl="1"/>
            <a:r>
              <a:rPr lang="it-IT" dirty="0"/>
              <a:t>Over-the-counter </a:t>
            </a:r>
            <a:r>
              <a:rPr lang="it-IT" dirty="0" err="1"/>
              <a:t>medicines</a:t>
            </a:r>
            <a:endParaRPr lang="it-IT" dirty="0"/>
          </a:p>
          <a:p>
            <a:pPr lvl="1"/>
            <a:r>
              <a:rPr lang="it-IT" dirty="0" err="1"/>
              <a:t>Fitotherapic</a:t>
            </a:r>
            <a:r>
              <a:rPr lang="it-IT" dirty="0"/>
              <a:t> </a:t>
            </a:r>
            <a:r>
              <a:rPr lang="it-IT" dirty="0" err="1"/>
              <a:t>drugs</a:t>
            </a:r>
            <a:endParaRPr lang="it-IT" dirty="0"/>
          </a:p>
          <a:p>
            <a:pPr lvl="1"/>
            <a:r>
              <a:rPr lang="it-IT" dirty="0" err="1"/>
              <a:t>Supplements</a:t>
            </a:r>
            <a:endParaRPr lang="it-IT" dirty="0"/>
          </a:p>
        </p:txBody>
      </p:sp>
      <p:pic>
        <p:nvPicPr>
          <p:cNvPr id="6" name="Segnaposto contenuto 5" descr="Segnaposto contenuto 5">
            <a:extLst>
              <a:ext uri="{FF2B5EF4-FFF2-40B4-BE49-F238E27FC236}">
                <a16:creationId xmlns:a16="http://schemas.microsoft.com/office/drawing/2014/main" id="{BA3889F4-A2A6-5049-B607-AC4DBEBEC0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04" r="26594"/>
          <a:stretch/>
        </p:blipFill>
        <p:spPr>
          <a:xfrm rot="5400000">
            <a:off x="8758007" y="-89783"/>
            <a:ext cx="2598823" cy="37409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45374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333"/>
            <a:ext cx="10515600" cy="1325563"/>
          </a:xfrm>
        </p:spPr>
        <p:txBody>
          <a:bodyPr/>
          <a:lstStyle/>
          <a:p>
            <a:r>
              <a:rPr lang="it-IT" dirty="0" err="1"/>
              <a:t>Cardiac</a:t>
            </a:r>
            <a:r>
              <a:rPr lang="it-IT" dirty="0"/>
              <a:t> </a:t>
            </a:r>
            <a:r>
              <a:rPr lang="it-IT" dirty="0" err="1"/>
              <a:t>rehabilitation</a:t>
            </a:r>
            <a:endParaRPr lang="it-IT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7E5BF77-EA73-4530-BB7C-EC47FEB0D2D1}"/>
              </a:ext>
            </a:extLst>
          </p:cNvPr>
          <p:cNvSpPr txBox="1">
            <a:spLocks/>
          </p:cNvSpPr>
          <p:nvPr/>
        </p:nvSpPr>
        <p:spPr>
          <a:xfrm>
            <a:off x="838200" y="1802423"/>
            <a:ext cx="6564923" cy="4053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i="0" u="none" strike="noStrike" baseline="0" dirty="0"/>
              <a:t>Cardiac rehabilitation (CR) is a multidisciplinary, medically supervised, outpatient program that aims to optimize physical, mental and social</a:t>
            </a:r>
            <a:r>
              <a:rPr lang="en-US" dirty="0"/>
              <a:t> </a:t>
            </a:r>
            <a:r>
              <a:rPr lang="it-IT" b="0" i="0" u="none" strike="noStrike" baseline="0" dirty="0" err="1"/>
              <a:t>functioning</a:t>
            </a:r>
            <a:r>
              <a:rPr lang="it-IT" b="0" i="0" u="none" strike="noStrike" baseline="0" dirty="0"/>
              <a:t> of people with </a:t>
            </a:r>
            <a:r>
              <a:rPr lang="it-IT" b="0" i="0" u="none" strike="noStrike" baseline="0" dirty="0" err="1"/>
              <a:t>cardiovascular</a:t>
            </a:r>
            <a:r>
              <a:rPr lang="it-IT" b="0" i="0" u="none" strike="noStrike" baseline="0" dirty="0"/>
              <a:t> </a:t>
            </a:r>
            <a:r>
              <a:rPr lang="it-IT" b="0" i="0" u="none" strike="noStrike" baseline="0" dirty="0" err="1"/>
              <a:t>disease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442C038-EEEC-4917-B621-20C944496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977" y="403897"/>
            <a:ext cx="43815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719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740</Words>
  <Application>Microsoft Office PowerPoint</Application>
  <PresentationFormat>Widescreen</PresentationFormat>
  <Paragraphs>97</Paragraphs>
  <Slides>20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di Office</vt:lpstr>
      <vt:lpstr>Presentazione standard di PowerPoint</vt:lpstr>
      <vt:lpstr>From the hospital to the outpatient care</vt:lpstr>
      <vt:lpstr>Discharge planning</vt:lpstr>
      <vt:lpstr>Discharge planning</vt:lpstr>
      <vt:lpstr>Discharge planning</vt:lpstr>
      <vt:lpstr>Discharge planning</vt:lpstr>
      <vt:lpstr>Medication reconciliation</vt:lpstr>
      <vt:lpstr>Medication reconciliation</vt:lpstr>
      <vt:lpstr>Cardiac rehabilitation</vt:lpstr>
      <vt:lpstr>Cardiac rehabilitation</vt:lpstr>
      <vt:lpstr>Cardiac rehabilitation</vt:lpstr>
      <vt:lpstr>Cardiac rehabilitation</vt:lpstr>
      <vt:lpstr>Cardiac rehabilitation</vt:lpstr>
      <vt:lpstr>Cardiac rehabilitation</vt:lpstr>
      <vt:lpstr>Cardiac rehabilitation</vt:lpstr>
      <vt:lpstr>Cardiac rehabilitation</vt:lpstr>
      <vt:lpstr>Cardiac rehabilitation</vt:lpstr>
      <vt:lpstr>Challenges</vt:lpstr>
      <vt:lpstr>What should we do?</vt:lpstr>
      <vt:lpstr>Thank you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lorenzo blasina</dc:creator>
  <cp:lastModifiedBy>Daniela Quaggia</cp:lastModifiedBy>
  <cp:revision>29</cp:revision>
  <dcterms:created xsi:type="dcterms:W3CDTF">2020-10-23T08:46:20Z</dcterms:created>
  <dcterms:modified xsi:type="dcterms:W3CDTF">2020-11-17T08:48:09Z</dcterms:modified>
</cp:coreProperties>
</file>