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49" r:id="rId2"/>
    <p:sldId id="341" r:id="rId3"/>
    <p:sldId id="394" r:id="rId4"/>
    <p:sldId id="371" r:id="rId5"/>
    <p:sldId id="368" r:id="rId6"/>
    <p:sldId id="347" r:id="rId7"/>
    <p:sldId id="358" r:id="rId8"/>
    <p:sldId id="345" r:id="rId9"/>
    <p:sldId id="355" r:id="rId10"/>
    <p:sldId id="360" r:id="rId11"/>
    <p:sldId id="353" r:id="rId12"/>
    <p:sldId id="366" r:id="rId13"/>
    <p:sldId id="359" r:id="rId14"/>
    <p:sldId id="383" r:id="rId15"/>
    <p:sldId id="388" r:id="rId16"/>
    <p:sldId id="384" r:id="rId17"/>
    <p:sldId id="390" r:id="rId18"/>
    <p:sldId id="361" r:id="rId19"/>
    <p:sldId id="362" r:id="rId20"/>
    <p:sldId id="374" r:id="rId21"/>
    <p:sldId id="375" r:id="rId22"/>
    <p:sldId id="377" r:id="rId23"/>
    <p:sldId id="391" r:id="rId24"/>
    <p:sldId id="376" r:id="rId25"/>
    <p:sldId id="379" r:id="rId26"/>
    <p:sldId id="380" r:id="rId27"/>
    <p:sldId id="387" r:id="rId28"/>
    <p:sldId id="382" r:id="rId29"/>
    <p:sldId id="381" r:id="rId30"/>
    <p:sldId id="392" r:id="rId31"/>
    <p:sldId id="389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4AB"/>
    <a:srgbClr val="0F9D0E"/>
    <a:srgbClr val="00CA00"/>
    <a:srgbClr val="5F186C"/>
    <a:srgbClr val="771F84"/>
    <a:srgbClr val="7A2084"/>
    <a:srgbClr val="860F23"/>
    <a:srgbClr val="47739A"/>
    <a:srgbClr val="157D70"/>
    <a:srgbClr val="C91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65"/>
    <p:restoredTop sz="86376"/>
  </p:normalViewPr>
  <p:slideViewPr>
    <p:cSldViewPr snapToGrid="0" snapToObjects="1">
      <p:cViewPr varScale="1">
        <p:scale>
          <a:sx n="74" d="100"/>
          <a:sy n="74" d="100"/>
        </p:scale>
        <p:origin x="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vimercati75gmail.com\Desktop\FINALISSIMO\26_GENNAIO\TRADUZIONE_GRAFICI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vimercati75gmail.com\Desktop\FINALISSIMO\26_GENNAIO\TRADUZIONE_GRAFICI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vimercati75gmail.com\Desktop\FINALISSIMO\26_GENNAIO\TRADUZIONE_GRAFICI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vimercati75gmail.com\Desktop\FINALISSIMO\26_GENNAIO\TRADUZIONE_GRAFICI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vimercati75gmail.com\Desktop\FINALISSIMO\26_GENNAIO\TRADUZIONE_GRAFICI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C4F-DB4E-A654-33D86FA5862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C4F-DB4E-A654-33D86FA5862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4F-DB4E-A654-33D86FA58628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4F-DB4E-A654-33D86FA58628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C4F-DB4E-A654-33D86FA58628}"/>
              </c:ext>
            </c:extLst>
          </c:dPt>
          <c:dLbls>
            <c:dLbl>
              <c:idx val="0"/>
              <c:layout>
                <c:manualLayout>
                  <c:x val="-0.15090909090909094"/>
                  <c:y val="0.48983859901329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8A1D4D-574B-A74C-8BE6-CFA5B003A945}" type="CATEGORYNAME">
                      <a:rPr lang="en-US"/>
                      <a:pPr>
                        <a:defRPr/>
                      </a:pPr>
                      <a:t>[NOME CATEGORIA]</a:t>
                    </a:fld>
                    <a:r>
                      <a:rPr lang="en-US" baseline="0"/>
                      <a:t>; </a:t>
                    </a:r>
                    <a:fld id="{3C46784B-85FC-614E-8BAA-72D61410E689}" type="VALUE">
                      <a:rPr lang="en-US" baseline="0"/>
                      <a:pPr>
                        <a:defRPr/>
                      </a:pPr>
                      <a:t>[VALORE]</a:t>
                    </a:fld>
                    <a:r>
                      <a:rPr lang="en-US" baseline="0"/>
                      <a:t>;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06252203549181"/>
                      <c:h val="0.153402489626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4F-DB4E-A654-33D86FA58628}"/>
                </c:ext>
              </c:extLst>
            </c:dLbl>
            <c:dLbl>
              <c:idx val="1"/>
              <c:layout>
                <c:manualLayout>
                  <c:x val="3.8526907338753622E-2"/>
                  <c:y val="0.22272584702845755"/>
                </c:manualLayout>
              </c:layout>
              <c:tx>
                <c:rich>
                  <a:bodyPr/>
                  <a:lstStyle/>
                  <a:p>
                    <a:fld id="{92C31FC1-296F-7B4F-A258-15A99BBD3F99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</a:t>
                    </a:r>
                    <a:fld id="{D2303621-3241-F04F-8A73-0ECB7C4E1B44}" type="VALUE">
                      <a:rPr lang="en-US" baseline="0"/>
                      <a:pPr/>
                      <a:t>[VALORE]</a:t>
                    </a:fld>
                    <a:endParaRPr lang="en-US" baseline="0"/>
                  </a:p>
                  <a:p>
                    <a:endParaRPr lang="it-IT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4F-DB4E-A654-33D86FA58628}"/>
                </c:ext>
              </c:extLst>
            </c:dLbl>
            <c:dLbl>
              <c:idx val="2"/>
              <c:layout>
                <c:manualLayout>
                  <c:x val="0"/>
                  <c:y val="-2.8065475218087364E-3"/>
                </c:manualLayout>
              </c:layout>
              <c:tx>
                <c:rich>
                  <a:bodyPr/>
                  <a:lstStyle/>
                  <a:p>
                    <a:fld id="{C2651B3D-5F15-5D48-AE0A-F716F227CDD1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</a:t>
                    </a:r>
                    <a:fld id="{7A1A25B3-81D5-D54A-BB1B-940A048FE43F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4F-DB4E-A654-33D86FA58628}"/>
                </c:ext>
              </c:extLst>
            </c:dLbl>
            <c:dLbl>
              <c:idx val="3"/>
              <c:layout>
                <c:manualLayout>
                  <c:x val="4.4269276381157921E-2"/>
                  <c:y val="-8.3381579377266632E-2"/>
                </c:manualLayout>
              </c:layout>
              <c:tx>
                <c:rich>
                  <a:bodyPr/>
                  <a:lstStyle/>
                  <a:p>
                    <a:fld id="{B615A39F-1AAF-DD44-AA35-6B38927BDC35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</a:t>
                    </a:r>
                    <a:fld id="{EF6D7DFD-E91D-1044-BDA8-F541AC50E1F3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4F-DB4E-A654-33D86FA58628}"/>
                </c:ext>
              </c:extLst>
            </c:dLbl>
            <c:dLbl>
              <c:idx val="4"/>
              <c:layout>
                <c:manualLayout>
                  <c:x val="0.30996933727924436"/>
                  <c:y val="-7.50321821805469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4F-DB4E-A654-33D86FA58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MMG!$A$3:$A$7</c:f>
              <c:strCache>
                <c:ptCount val="5"/>
                <c:pt idx="0">
                  <c:v>More than 30 years</c:v>
                </c:pt>
                <c:pt idx="1">
                  <c:v>21-30 years</c:v>
                </c:pt>
                <c:pt idx="2">
                  <c:v>11-20 years</c:v>
                </c:pt>
                <c:pt idx="3">
                  <c:v>6-10 years</c:v>
                </c:pt>
                <c:pt idx="4">
                  <c:v>1-5 years</c:v>
                </c:pt>
              </c:strCache>
            </c:strRef>
          </c:cat>
          <c:val>
            <c:numRef>
              <c:f>MMG!$B$3:$B$7</c:f>
              <c:numCache>
                <c:formatCode>0%</c:formatCode>
                <c:ptCount val="5"/>
                <c:pt idx="0">
                  <c:v>0.48</c:v>
                </c:pt>
                <c:pt idx="1">
                  <c:v>0.33</c:v>
                </c:pt>
                <c:pt idx="2">
                  <c:v>0.09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4F-DB4E-A654-33D86FA58628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60431201188038"/>
          <c:y val="0.22121246773613884"/>
          <c:w val="0.23739975854442891"/>
          <c:h val="0.350106184859672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67-3449-B340-2D634B62C63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67-3449-B340-2D634B62C63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67-3449-B340-2D634B62C63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67-3449-B340-2D634B62C63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67-3449-B340-2D634B62C63A}"/>
              </c:ext>
            </c:extLst>
          </c:dPt>
          <c:dLbls>
            <c:dLbl>
              <c:idx val="0"/>
              <c:layout>
                <c:manualLayout>
                  <c:x val="2.0439632545931759E-4"/>
                  <c:y val="-0.1246278069407990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7-3449-B340-2D634B62C63A}"/>
                </c:ext>
              </c:extLst>
            </c:dLbl>
            <c:dLbl>
              <c:idx val="1"/>
              <c:layout>
                <c:manualLayout>
                  <c:x val="7.9760170603674546E-2"/>
                  <c:y val="1.19801691455234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7-3449-B340-2D634B62C63A}"/>
                </c:ext>
              </c:extLst>
            </c:dLbl>
            <c:dLbl>
              <c:idx val="2"/>
              <c:layout>
                <c:manualLayout>
                  <c:x val="6.3506889763779523E-2"/>
                  <c:y val="0.1664133129192184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67-3449-B340-2D634B62C63A}"/>
                </c:ext>
              </c:extLst>
            </c:dLbl>
            <c:dLbl>
              <c:idx val="3"/>
              <c:layout>
                <c:manualLayout>
                  <c:x val="-6.7290244969378826E-2"/>
                  <c:y val="3.151793525809273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67-3449-B340-2D634B62C63A}"/>
                </c:ext>
              </c:extLst>
            </c:dLbl>
            <c:dLbl>
              <c:idx val="4"/>
              <c:layout>
                <c:manualLayout>
                  <c:x val="-0.13252384076990376"/>
                  <c:y val="-6.875364537766112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67-3449-B340-2D634B62C6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PAZIENTI!$A$11:$A$15</c:f>
              <c:strCache>
                <c:ptCount val="5"/>
                <c:pt idx="0">
                  <c:v>Born before 1950</c:v>
                </c:pt>
                <c:pt idx="1">
                  <c:v>Born in the 50s</c:v>
                </c:pt>
                <c:pt idx="2">
                  <c:v>Born in the 60s</c:v>
                </c:pt>
                <c:pt idx="3">
                  <c:v>Born in the 70s</c:v>
                </c:pt>
                <c:pt idx="4">
                  <c:v>Born in the 80s</c:v>
                </c:pt>
              </c:strCache>
            </c:strRef>
          </c:cat>
          <c:val>
            <c:numRef>
              <c:f>PAZIENTI!$B$11:$B$15</c:f>
              <c:numCache>
                <c:formatCode>0%</c:formatCode>
                <c:ptCount val="5"/>
                <c:pt idx="0">
                  <c:v>0.34</c:v>
                </c:pt>
                <c:pt idx="1">
                  <c:v>0.21</c:v>
                </c:pt>
                <c:pt idx="2">
                  <c:v>0.19</c:v>
                </c:pt>
                <c:pt idx="3">
                  <c:v>0.19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67-3449-B340-2D634B62C63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PAZIENTI!$A$30:$A$34</c:f>
              <c:strCache>
                <c:ptCount val="5"/>
                <c:pt idx="0">
                  <c:v>General practitioner</c:v>
                </c:pt>
                <c:pt idx="1">
                  <c:v>Healthcare home cardiologist</c:v>
                </c:pt>
                <c:pt idx="2">
                  <c:v>Polyclinic cardiologist</c:v>
                </c:pt>
                <c:pt idx="3">
                  <c:v>Hospital cardiologist</c:v>
                </c:pt>
                <c:pt idx="4">
                  <c:v>Private centre cardiologist</c:v>
                </c:pt>
              </c:strCache>
            </c:strRef>
          </c:cat>
          <c:val>
            <c:numRef>
              <c:f>PAZIENTI!$B$30:$B$34</c:f>
              <c:numCache>
                <c:formatCode>0%</c:formatCode>
                <c:ptCount val="5"/>
                <c:pt idx="0">
                  <c:v>0.97</c:v>
                </c:pt>
                <c:pt idx="1">
                  <c:v>0.25</c:v>
                </c:pt>
                <c:pt idx="2">
                  <c:v>0.12</c:v>
                </c:pt>
                <c:pt idx="3">
                  <c:v>0.22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5-8048-AC0C-51A00470CE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36909023"/>
        <c:axId val="36910671"/>
      </c:barChart>
      <c:catAx>
        <c:axId val="36909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910671"/>
        <c:crosses val="autoZero"/>
        <c:auto val="1"/>
        <c:lblAlgn val="ctr"/>
        <c:lblOffset val="100"/>
        <c:noMultiLvlLbl val="0"/>
      </c:catAx>
      <c:valAx>
        <c:axId val="36910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90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MMG!$A$54:$A$62</c:f>
              <c:strCache>
                <c:ptCount val="9"/>
                <c:pt idx="0">
                  <c:v>Information at discharge </c:v>
                </c:pt>
                <c:pt idx="1">
                  <c:v>Exams planning</c:v>
                </c:pt>
                <c:pt idx="2">
                  <c:v>Drug availability</c:v>
                </c:pt>
                <c:pt idx="3">
                  <c:v>Information on bureaucratic practices</c:v>
                </c:pt>
                <c:pt idx="4">
                  <c:v>Information on secondary prevention</c:v>
                </c:pt>
                <c:pt idx="5">
                  <c:v>Interaction with secialists</c:v>
                </c:pt>
                <c:pt idx="6">
                  <c:v>Family engagement</c:v>
                </c:pt>
                <c:pt idx="7">
                  <c:v>Family support</c:v>
                </c:pt>
                <c:pt idx="8">
                  <c:v>Attention to relationships</c:v>
                </c:pt>
              </c:strCache>
            </c:strRef>
          </c:cat>
          <c:val>
            <c:numRef>
              <c:f>MMG!$B$54:$B$62</c:f>
              <c:numCache>
                <c:formatCode>0%</c:formatCode>
                <c:ptCount val="9"/>
                <c:pt idx="0">
                  <c:v>0.88</c:v>
                </c:pt>
                <c:pt idx="1">
                  <c:v>0.73</c:v>
                </c:pt>
                <c:pt idx="2">
                  <c:v>0.43</c:v>
                </c:pt>
                <c:pt idx="3">
                  <c:v>0.1</c:v>
                </c:pt>
                <c:pt idx="4">
                  <c:v>0.57999999999999996</c:v>
                </c:pt>
                <c:pt idx="5">
                  <c:v>0.65</c:v>
                </c:pt>
                <c:pt idx="6">
                  <c:v>0.45</c:v>
                </c:pt>
                <c:pt idx="7">
                  <c:v>0.03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2-B742-85C0-CB9A645D2B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98168384"/>
        <c:axId val="2098170672"/>
      </c:barChart>
      <c:catAx>
        <c:axId val="209816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8170672"/>
        <c:crosses val="autoZero"/>
        <c:auto val="1"/>
        <c:lblAlgn val="ctr"/>
        <c:lblOffset val="100"/>
        <c:noMultiLvlLbl val="0"/>
      </c:catAx>
      <c:valAx>
        <c:axId val="20981706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81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MMG!$A$26:$A$36</c:f>
              <c:strCache>
                <c:ptCount val="11"/>
                <c:pt idx="0">
                  <c:v>Check therapy</c:v>
                </c:pt>
                <c:pt idx="1">
                  <c:v>Monitor blood pressure</c:v>
                </c:pt>
                <c:pt idx="2">
                  <c:v>Check calendar</c:v>
                </c:pt>
                <c:pt idx="3">
                  <c:v>Check diet</c:v>
                </c:pt>
                <c:pt idx="4">
                  <c:v>Check physical activity</c:v>
                </c:pt>
                <c:pt idx="5">
                  <c:v>Check no smoking</c:v>
                </c:pt>
                <c:pt idx="6">
                  <c:v>Check stressful situations</c:v>
                </c:pt>
                <c:pt idx="7">
                  <c:v>Send to anti-smoking centres</c:v>
                </c:pt>
                <c:pt idx="8">
                  <c:v>Send to an expert consultation</c:v>
                </c:pt>
                <c:pt idx="9">
                  <c:v>engage caregivers</c:v>
                </c:pt>
                <c:pt idx="10">
                  <c:v>Check cholesterol levels</c:v>
                </c:pt>
              </c:strCache>
            </c:strRef>
          </c:cat>
          <c:val>
            <c:numRef>
              <c:f>MMG!$B$26:$B$36</c:f>
              <c:numCache>
                <c:formatCode>0%</c:formatCode>
                <c:ptCount val="11"/>
                <c:pt idx="0">
                  <c:v>0.98</c:v>
                </c:pt>
                <c:pt idx="1">
                  <c:v>0.98</c:v>
                </c:pt>
                <c:pt idx="2">
                  <c:v>0.83</c:v>
                </c:pt>
                <c:pt idx="3">
                  <c:v>0.73</c:v>
                </c:pt>
                <c:pt idx="4">
                  <c:v>0.73</c:v>
                </c:pt>
                <c:pt idx="5">
                  <c:v>0.37</c:v>
                </c:pt>
                <c:pt idx="6">
                  <c:v>0.1</c:v>
                </c:pt>
                <c:pt idx="7">
                  <c:v>0.17</c:v>
                </c:pt>
                <c:pt idx="8">
                  <c:v>0.15</c:v>
                </c:pt>
                <c:pt idx="9">
                  <c:v>0.32</c:v>
                </c:pt>
                <c:pt idx="10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4-6846-9B39-72BF4010E2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376799"/>
        <c:axId val="51289055"/>
      </c:barChart>
      <c:catAx>
        <c:axId val="51376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289055"/>
        <c:crosses val="autoZero"/>
        <c:auto val="1"/>
        <c:lblAlgn val="ctr"/>
        <c:lblOffset val="100"/>
        <c:noMultiLvlLbl val="0"/>
      </c:catAx>
      <c:valAx>
        <c:axId val="51289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7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17EF7-1F19-8B45-82FA-C47E67646245}" type="doc">
      <dgm:prSet loTypeId="urn:microsoft.com/office/officeart/2005/8/layout/lProcess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026942-4C18-254B-B5F3-8DFBBC9E962A}">
      <dgm:prSet phldrT="[Testo]"/>
      <dgm:spPr/>
      <dgm:t>
        <a:bodyPr/>
        <a:lstStyle/>
        <a:p>
          <a:r>
            <a:rPr lang="it-IT" dirty="0"/>
            <a:t>ACUTE PHASE</a:t>
          </a:r>
        </a:p>
      </dgm:t>
    </dgm:pt>
    <dgm:pt modelId="{65B11CC7-DD43-154F-B384-0215116C8968}" type="parTrans" cxnId="{F451CB53-6684-F94F-95B1-867F42F53A23}">
      <dgm:prSet/>
      <dgm:spPr/>
      <dgm:t>
        <a:bodyPr/>
        <a:lstStyle/>
        <a:p>
          <a:endParaRPr lang="it-IT"/>
        </a:p>
      </dgm:t>
    </dgm:pt>
    <dgm:pt modelId="{7063E33D-2AEE-EF4D-A99A-1E1A6FA56E8A}" type="sibTrans" cxnId="{F451CB53-6684-F94F-95B1-867F42F53A23}">
      <dgm:prSet/>
      <dgm:spPr/>
      <dgm:t>
        <a:bodyPr/>
        <a:lstStyle/>
        <a:p>
          <a:endParaRPr lang="it-IT"/>
        </a:p>
      </dgm:t>
    </dgm:pt>
    <dgm:pt modelId="{B2F67ECB-98E3-0F4B-81C8-18C2191F3451}">
      <dgm:prSet phldrT="[Testo]"/>
      <dgm:spPr/>
      <dgm:t>
        <a:bodyPr/>
        <a:lstStyle/>
        <a:p>
          <a:r>
            <a:rPr lang="it-IT" dirty="0" err="1"/>
            <a:t>Hospitalisation</a:t>
          </a:r>
          <a:endParaRPr lang="it-IT" dirty="0"/>
        </a:p>
      </dgm:t>
    </dgm:pt>
    <dgm:pt modelId="{6279DA6F-A1EA-4142-BAB4-AE7E7B0901F8}" type="parTrans" cxnId="{26F89496-8AEF-2E44-9798-545543A30676}">
      <dgm:prSet/>
      <dgm:spPr/>
      <dgm:t>
        <a:bodyPr/>
        <a:lstStyle/>
        <a:p>
          <a:endParaRPr lang="it-IT"/>
        </a:p>
      </dgm:t>
    </dgm:pt>
    <dgm:pt modelId="{4345FB5E-6747-2046-AECA-09728594BEC1}" type="sibTrans" cxnId="{26F89496-8AEF-2E44-9798-545543A30676}">
      <dgm:prSet/>
      <dgm:spPr/>
      <dgm:t>
        <a:bodyPr/>
        <a:lstStyle/>
        <a:p>
          <a:endParaRPr lang="it-IT"/>
        </a:p>
      </dgm:t>
    </dgm:pt>
    <dgm:pt modelId="{9D03DFA6-3891-B24D-BE49-7A94D612E044}">
      <dgm:prSet phldrT="[Testo]"/>
      <dgm:spPr/>
      <dgm:t>
        <a:bodyPr/>
        <a:lstStyle/>
        <a:p>
          <a:r>
            <a:rPr lang="it-IT" dirty="0"/>
            <a:t>POST ACUTE PHASE</a:t>
          </a:r>
        </a:p>
      </dgm:t>
    </dgm:pt>
    <dgm:pt modelId="{E5A84C69-E014-154E-A452-D61526369E8F}" type="parTrans" cxnId="{465D9FEA-92A5-C84D-8BEE-0FEAD85EFFF5}">
      <dgm:prSet/>
      <dgm:spPr/>
      <dgm:t>
        <a:bodyPr/>
        <a:lstStyle/>
        <a:p>
          <a:endParaRPr lang="it-IT"/>
        </a:p>
      </dgm:t>
    </dgm:pt>
    <dgm:pt modelId="{44AD6606-FA37-DA4D-831F-3EB7DA6131EE}" type="sibTrans" cxnId="{465D9FEA-92A5-C84D-8BEE-0FEAD85EFFF5}">
      <dgm:prSet/>
      <dgm:spPr/>
      <dgm:t>
        <a:bodyPr/>
        <a:lstStyle/>
        <a:p>
          <a:endParaRPr lang="it-IT"/>
        </a:p>
      </dgm:t>
    </dgm:pt>
    <dgm:pt modelId="{AE86C921-35D2-9942-9933-CBD4759F8E07}">
      <dgm:prSet phldrT="[Testo]"/>
      <dgm:spPr/>
      <dgm:t>
        <a:bodyPr/>
        <a:lstStyle/>
        <a:p>
          <a:r>
            <a:rPr lang="it-IT" dirty="0"/>
            <a:t>Take-</a:t>
          </a:r>
          <a:r>
            <a:rPr lang="it-IT" dirty="0" err="1"/>
            <a:t>Charge</a:t>
          </a:r>
          <a:r>
            <a:rPr lang="it-IT" dirty="0"/>
            <a:t> by  the Hospital</a:t>
          </a:r>
        </a:p>
      </dgm:t>
    </dgm:pt>
    <dgm:pt modelId="{006DA72C-D5D2-4A47-BFEC-40D61B87B020}" type="parTrans" cxnId="{8A33C404-EF79-CC40-8C0A-F15C2FB81362}">
      <dgm:prSet/>
      <dgm:spPr/>
      <dgm:t>
        <a:bodyPr/>
        <a:lstStyle/>
        <a:p>
          <a:endParaRPr lang="it-IT"/>
        </a:p>
      </dgm:t>
    </dgm:pt>
    <dgm:pt modelId="{8101B88A-CF91-AC46-8057-C49691E89E4E}" type="sibTrans" cxnId="{8A33C404-EF79-CC40-8C0A-F15C2FB81362}">
      <dgm:prSet/>
      <dgm:spPr/>
      <dgm:t>
        <a:bodyPr/>
        <a:lstStyle/>
        <a:p>
          <a:endParaRPr lang="it-IT"/>
        </a:p>
      </dgm:t>
    </dgm:pt>
    <dgm:pt modelId="{C34C4B8F-5612-7145-B74D-F350BE813CBB}">
      <dgm:prSet phldrT="[Testo]"/>
      <dgm:spPr/>
      <dgm:t>
        <a:bodyPr/>
        <a:lstStyle/>
        <a:p>
          <a:r>
            <a:rPr lang="it-IT" dirty="0"/>
            <a:t>12 </a:t>
          </a:r>
          <a:r>
            <a:rPr lang="it-IT" dirty="0" err="1"/>
            <a:t>months</a:t>
          </a:r>
          <a:endParaRPr lang="it-IT" dirty="0"/>
        </a:p>
      </dgm:t>
    </dgm:pt>
    <dgm:pt modelId="{4312BCF3-DB69-F949-8840-29DAA9882CB3}" type="parTrans" cxnId="{AC81B17E-A3CA-1A42-8E10-BF614062D187}">
      <dgm:prSet/>
      <dgm:spPr/>
      <dgm:t>
        <a:bodyPr/>
        <a:lstStyle/>
        <a:p>
          <a:endParaRPr lang="it-IT"/>
        </a:p>
      </dgm:t>
    </dgm:pt>
    <dgm:pt modelId="{F576516B-AFED-184D-80EC-EB611113437A}" type="sibTrans" cxnId="{AC81B17E-A3CA-1A42-8E10-BF614062D187}">
      <dgm:prSet/>
      <dgm:spPr/>
      <dgm:t>
        <a:bodyPr/>
        <a:lstStyle/>
        <a:p>
          <a:endParaRPr lang="it-IT"/>
        </a:p>
      </dgm:t>
    </dgm:pt>
    <dgm:pt modelId="{06117954-A2FA-164F-BE4B-B0B7644491CB}">
      <dgm:prSet phldrT="[Testo]"/>
      <dgm:spPr/>
      <dgm:t>
        <a:bodyPr/>
        <a:lstStyle/>
        <a:p>
          <a:r>
            <a:rPr lang="it-IT" dirty="0"/>
            <a:t>OUTPATIENT CARE </a:t>
          </a:r>
        </a:p>
      </dgm:t>
    </dgm:pt>
    <dgm:pt modelId="{CEE88F9E-9AAF-9840-B312-744FAEA72543}" type="parTrans" cxnId="{4BA65852-4356-2D40-94EA-F5D5F95E588C}">
      <dgm:prSet/>
      <dgm:spPr/>
      <dgm:t>
        <a:bodyPr/>
        <a:lstStyle/>
        <a:p>
          <a:endParaRPr lang="it-IT"/>
        </a:p>
      </dgm:t>
    </dgm:pt>
    <dgm:pt modelId="{00B28948-B23E-ED4A-8773-9F30D95781F5}" type="sibTrans" cxnId="{4BA65852-4356-2D40-94EA-F5D5F95E588C}">
      <dgm:prSet/>
      <dgm:spPr/>
      <dgm:t>
        <a:bodyPr/>
        <a:lstStyle/>
        <a:p>
          <a:endParaRPr lang="it-IT"/>
        </a:p>
      </dgm:t>
    </dgm:pt>
    <dgm:pt modelId="{CE729E76-0CF6-3E4B-A1E2-F9013DB3276D}">
      <dgm:prSet phldrT="[Testo]"/>
      <dgm:spPr/>
      <dgm:t>
        <a:bodyPr/>
        <a:lstStyle/>
        <a:p>
          <a:r>
            <a:rPr lang="it-IT" dirty="0"/>
            <a:t>Take-</a:t>
          </a:r>
          <a:r>
            <a:rPr lang="it-IT" dirty="0" err="1"/>
            <a:t>Charge</a:t>
          </a:r>
          <a:r>
            <a:rPr lang="it-IT" dirty="0"/>
            <a:t> by General </a:t>
          </a:r>
          <a:r>
            <a:rPr lang="it-IT" dirty="0" err="1"/>
            <a:t>Practitioners</a:t>
          </a:r>
          <a:endParaRPr lang="it-IT" dirty="0"/>
        </a:p>
      </dgm:t>
    </dgm:pt>
    <dgm:pt modelId="{1DFDCFCB-ECFC-FE49-A5AE-A5F87D4693B6}" type="parTrans" cxnId="{F04B98E6-22CB-574B-809D-67AE42ACA1C7}">
      <dgm:prSet/>
      <dgm:spPr/>
      <dgm:t>
        <a:bodyPr/>
        <a:lstStyle/>
        <a:p>
          <a:endParaRPr lang="it-IT"/>
        </a:p>
      </dgm:t>
    </dgm:pt>
    <dgm:pt modelId="{E5145B2C-50BB-8E43-BF6C-E980C1C69BFA}" type="sibTrans" cxnId="{F04B98E6-22CB-574B-809D-67AE42ACA1C7}">
      <dgm:prSet/>
      <dgm:spPr/>
      <dgm:t>
        <a:bodyPr/>
        <a:lstStyle/>
        <a:p>
          <a:endParaRPr lang="it-IT"/>
        </a:p>
      </dgm:t>
    </dgm:pt>
    <dgm:pt modelId="{29CCDB89-FEE9-2C43-B4A0-7419D7D4A825}">
      <dgm:prSet phldrT="[Testo]"/>
      <dgm:spPr/>
      <dgm:t>
        <a:bodyPr/>
        <a:lstStyle/>
        <a:p>
          <a:r>
            <a:rPr lang="it-IT" dirty="0" err="1"/>
            <a:t>After</a:t>
          </a:r>
          <a:r>
            <a:rPr lang="it-IT" dirty="0"/>
            <a:t>  </a:t>
          </a:r>
          <a:r>
            <a:rPr lang="it-IT" dirty="0" err="1"/>
            <a:t>discharge</a:t>
          </a:r>
          <a:r>
            <a:rPr lang="it-IT" dirty="0"/>
            <a:t> </a:t>
          </a:r>
        </a:p>
      </dgm:t>
    </dgm:pt>
    <dgm:pt modelId="{F75ABCBC-37DF-CD4F-B495-083F4F038FED}" type="parTrans" cxnId="{FBF0E1D1-D76A-744E-9E8E-3F37CAAC835A}">
      <dgm:prSet/>
      <dgm:spPr/>
      <dgm:t>
        <a:bodyPr/>
        <a:lstStyle/>
        <a:p>
          <a:endParaRPr lang="it-IT"/>
        </a:p>
      </dgm:t>
    </dgm:pt>
    <dgm:pt modelId="{6D187D4B-5373-B743-BC53-36E77A19D414}" type="sibTrans" cxnId="{FBF0E1D1-D76A-744E-9E8E-3F37CAAC835A}">
      <dgm:prSet/>
      <dgm:spPr/>
      <dgm:t>
        <a:bodyPr/>
        <a:lstStyle/>
        <a:p>
          <a:endParaRPr lang="it-IT"/>
        </a:p>
      </dgm:t>
    </dgm:pt>
    <dgm:pt modelId="{257BE34C-4399-7846-982F-5FE2264B193B}">
      <dgm:prSet phldrT="[Testo]"/>
      <dgm:spPr/>
      <dgm:t>
        <a:bodyPr/>
        <a:lstStyle/>
        <a:p>
          <a:r>
            <a:rPr lang="it-IT" dirty="0" err="1"/>
            <a:t>One</a:t>
          </a:r>
          <a:r>
            <a:rPr lang="it-IT" dirty="0"/>
            <a:t> week</a:t>
          </a:r>
        </a:p>
      </dgm:t>
    </dgm:pt>
    <dgm:pt modelId="{7F913A1C-B327-2845-A79F-5638BF380B30}" type="parTrans" cxnId="{1B22D54C-1016-BE42-A765-E8E4EC1403F4}">
      <dgm:prSet/>
      <dgm:spPr/>
      <dgm:t>
        <a:bodyPr/>
        <a:lstStyle/>
        <a:p>
          <a:endParaRPr lang="it-IT"/>
        </a:p>
      </dgm:t>
    </dgm:pt>
    <dgm:pt modelId="{DAAA1710-E96A-9F45-A347-22D58BBD4927}" type="sibTrans" cxnId="{1B22D54C-1016-BE42-A765-E8E4EC1403F4}">
      <dgm:prSet/>
      <dgm:spPr/>
      <dgm:t>
        <a:bodyPr/>
        <a:lstStyle/>
        <a:p>
          <a:endParaRPr lang="it-IT"/>
        </a:p>
      </dgm:t>
    </dgm:pt>
    <dgm:pt modelId="{6E19FEF7-6F9B-724E-846B-BA4E7FF48929}" type="pres">
      <dgm:prSet presAssocID="{E4217EF7-1F19-8B45-82FA-C47E6764624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26C01E0-8649-B142-B6FF-FD024AF5B0B2}" type="pres">
      <dgm:prSet presAssocID="{94026942-4C18-254B-B5F3-8DFBBC9E962A}" presName="horFlow" presStyleCnt="0"/>
      <dgm:spPr/>
    </dgm:pt>
    <dgm:pt modelId="{4C3481E4-312A-C745-BEAF-6F854F7ADDCE}" type="pres">
      <dgm:prSet presAssocID="{94026942-4C18-254B-B5F3-8DFBBC9E962A}" presName="bigChev" presStyleLbl="node1" presStyleIdx="0" presStyleCnt="3"/>
      <dgm:spPr/>
    </dgm:pt>
    <dgm:pt modelId="{2454A4D1-743C-0E48-BD36-9001E6806BA9}" type="pres">
      <dgm:prSet presAssocID="{6279DA6F-A1EA-4142-BAB4-AE7E7B0901F8}" presName="parTrans" presStyleCnt="0"/>
      <dgm:spPr/>
    </dgm:pt>
    <dgm:pt modelId="{ED60664D-9D0A-1F4D-8FC0-49487F919AF6}" type="pres">
      <dgm:prSet presAssocID="{B2F67ECB-98E3-0F4B-81C8-18C2191F3451}" presName="node" presStyleLbl="alignAccFollowNode1" presStyleIdx="0" presStyleCnt="6">
        <dgm:presLayoutVars>
          <dgm:bulletEnabled val="1"/>
        </dgm:presLayoutVars>
      </dgm:prSet>
      <dgm:spPr/>
    </dgm:pt>
    <dgm:pt modelId="{F1CDFCC3-9621-E14B-B12B-782DC389B9E8}" type="pres">
      <dgm:prSet presAssocID="{4345FB5E-6747-2046-AECA-09728594BEC1}" presName="sibTrans" presStyleCnt="0"/>
      <dgm:spPr/>
    </dgm:pt>
    <dgm:pt modelId="{4FEA7723-CDDC-A444-ABE8-6CCE851C2549}" type="pres">
      <dgm:prSet presAssocID="{257BE34C-4399-7846-982F-5FE2264B193B}" presName="node" presStyleLbl="alignAccFollowNode1" presStyleIdx="1" presStyleCnt="6">
        <dgm:presLayoutVars>
          <dgm:bulletEnabled val="1"/>
        </dgm:presLayoutVars>
      </dgm:prSet>
      <dgm:spPr/>
    </dgm:pt>
    <dgm:pt modelId="{DE1A73EA-4B45-9845-876C-6AA052151754}" type="pres">
      <dgm:prSet presAssocID="{94026942-4C18-254B-B5F3-8DFBBC9E962A}" presName="vSp" presStyleCnt="0"/>
      <dgm:spPr/>
    </dgm:pt>
    <dgm:pt modelId="{16D1BD25-5A62-4F43-9C44-2B4D08A02E7F}" type="pres">
      <dgm:prSet presAssocID="{9D03DFA6-3891-B24D-BE49-7A94D612E044}" presName="horFlow" presStyleCnt="0"/>
      <dgm:spPr/>
    </dgm:pt>
    <dgm:pt modelId="{D019798E-A7C7-C14A-A3F9-753408DFC939}" type="pres">
      <dgm:prSet presAssocID="{9D03DFA6-3891-B24D-BE49-7A94D612E044}" presName="bigChev" presStyleLbl="node1" presStyleIdx="1" presStyleCnt="3"/>
      <dgm:spPr/>
    </dgm:pt>
    <dgm:pt modelId="{2FFDC0CF-2C63-4F41-9842-1FC422C68F47}" type="pres">
      <dgm:prSet presAssocID="{006DA72C-D5D2-4A47-BFEC-40D61B87B020}" presName="parTrans" presStyleCnt="0"/>
      <dgm:spPr/>
    </dgm:pt>
    <dgm:pt modelId="{99254D35-2435-3A42-A28B-59E9335E52AE}" type="pres">
      <dgm:prSet presAssocID="{AE86C921-35D2-9942-9933-CBD4759F8E07}" presName="node" presStyleLbl="alignAccFollowNode1" presStyleIdx="2" presStyleCnt="6">
        <dgm:presLayoutVars>
          <dgm:bulletEnabled val="1"/>
        </dgm:presLayoutVars>
      </dgm:prSet>
      <dgm:spPr/>
    </dgm:pt>
    <dgm:pt modelId="{731EAA5D-BF03-A548-ADB4-D9835951EC62}" type="pres">
      <dgm:prSet presAssocID="{8101B88A-CF91-AC46-8057-C49691E89E4E}" presName="sibTrans" presStyleCnt="0"/>
      <dgm:spPr/>
    </dgm:pt>
    <dgm:pt modelId="{69BD155D-8E61-794B-A03C-5AE14ADA5DBA}" type="pres">
      <dgm:prSet presAssocID="{C34C4B8F-5612-7145-B74D-F350BE813CBB}" presName="node" presStyleLbl="alignAccFollowNode1" presStyleIdx="3" presStyleCnt="6">
        <dgm:presLayoutVars>
          <dgm:bulletEnabled val="1"/>
        </dgm:presLayoutVars>
      </dgm:prSet>
      <dgm:spPr/>
    </dgm:pt>
    <dgm:pt modelId="{AC134B6E-D786-9542-9E8C-367C2EDECC21}" type="pres">
      <dgm:prSet presAssocID="{9D03DFA6-3891-B24D-BE49-7A94D612E044}" presName="vSp" presStyleCnt="0"/>
      <dgm:spPr/>
    </dgm:pt>
    <dgm:pt modelId="{A2A06907-3590-664D-A0C4-BF6F35235B63}" type="pres">
      <dgm:prSet presAssocID="{06117954-A2FA-164F-BE4B-B0B7644491CB}" presName="horFlow" presStyleCnt="0"/>
      <dgm:spPr/>
    </dgm:pt>
    <dgm:pt modelId="{25E02074-FDD1-7E4D-82DF-2E46E4E1B049}" type="pres">
      <dgm:prSet presAssocID="{06117954-A2FA-164F-BE4B-B0B7644491CB}" presName="bigChev" presStyleLbl="node1" presStyleIdx="2" presStyleCnt="3"/>
      <dgm:spPr/>
    </dgm:pt>
    <dgm:pt modelId="{C4D9E65F-F5D8-F54F-BE5F-7C1615227564}" type="pres">
      <dgm:prSet presAssocID="{1DFDCFCB-ECFC-FE49-A5AE-A5F87D4693B6}" presName="parTrans" presStyleCnt="0"/>
      <dgm:spPr/>
    </dgm:pt>
    <dgm:pt modelId="{FB7AFDBD-FD37-FA46-B6C3-A9A00B2BE96C}" type="pres">
      <dgm:prSet presAssocID="{CE729E76-0CF6-3E4B-A1E2-F9013DB3276D}" presName="node" presStyleLbl="alignAccFollowNode1" presStyleIdx="4" presStyleCnt="6">
        <dgm:presLayoutVars>
          <dgm:bulletEnabled val="1"/>
        </dgm:presLayoutVars>
      </dgm:prSet>
      <dgm:spPr/>
    </dgm:pt>
    <dgm:pt modelId="{A8B60CE6-D470-2047-BD7C-EDAB1D1BDFF5}" type="pres">
      <dgm:prSet presAssocID="{E5145B2C-50BB-8E43-BF6C-E980C1C69BFA}" presName="sibTrans" presStyleCnt="0"/>
      <dgm:spPr/>
    </dgm:pt>
    <dgm:pt modelId="{08D0EEBE-A943-5C4F-BFDD-A0D14E79BDE1}" type="pres">
      <dgm:prSet presAssocID="{29CCDB89-FEE9-2C43-B4A0-7419D7D4A825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8A33C404-EF79-CC40-8C0A-F15C2FB81362}" srcId="{9D03DFA6-3891-B24D-BE49-7A94D612E044}" destId="{AE86C921-35D2-9942-9933-CBD4759F8E07}" srcOrd="0" destOrd="0" parTransId="{006DA72C-D5D2-4A47-BFEC-40D61B87B020}" sibTransId="{8101B88A-CF91-AC46-8057-C49691E89E4E}"/>
    <dgm:cxn modelId="{31817918-C6F1-D44A-9897-91721565BC18}" type="presOf" srcId="{29CCDB89-FEE9-2C43-B4A0-7419D7D4A825}" destId="{08D0EEBE-A943-5C4F-BFDD-A0D14E79BDE1}" srcOrd="0" destOrd="0" presId="urn:microsoft.com/office/officeart/2005/8/layout/lProcess3"/>
    <dgm:cxn modelId="{3364ED18-C1E2-6B46-A29F-61BF3F2D110F}" type="presOf" srcId="{AE86C921-35D2-9942-9933-CBD4759F8E07}" destId="{99254D35-2435-3A42-A28B-59E9335E52AE}" srcOrd="0" destOrd="0" presId="urn:microsoft.com/office/officeart/2005/8/layout/lProcess3"/>
    <dgm:cxn modelId="{AA5FE024-0750-B244-BAF9-F116F66E3521}" type="presOf" srcId="{9D03DFA6-3891-B24D-BE49-7A94D612E044}" destId="{D019798E-A7C7-C14A-A3F9-753408DFC939}" srcOrd="0" destOrd="0" presId="urn:microsoft.com/office/officeart/2005/8/layout/lProcess3"/>
    <dgm:cxn modelId="{CBB91148-78B8-604D-97CA-6FDD19F6815D}" type="presOf" srcId="{B2F67ECB-98E3-0F4B-81C8-18C2191F3451}" destId="{ED60664D-9D0A-1F4D-8FC0-49487F919AF6}" srcOrd="0" destOrd="0" presId="urn:microsoft.com/office/officeart/2005/8/layout/lProcess3"/>
    <dgm:cxn modelId="{1B22D54C-1016-BE42-A765-E8E4EC1403F4}" srcId="{94026942-4C18-254B-B5F3-8DFBBC9E962A}" destId="{257BE34C-4399-7846-982F-5FE2264B193B}" srcOrd="1" destOrd="0" parTransId="{7F913A1C-B327-2845-A79F-5638BF380B30}" sibTransId="{DAAA1710-E96A-9F45-A347-22D58BBD4927}"/>
    <dgm:cxn modelId="{CD0F096F-A8CC-6D4F-A402-E1E14D14F910}" type="presOf" srcId="{CE729E76-0CF6-3E4B-A1E2-F9013DB3276D}" destId="{FB7AFDBD-FD37-FA46-B6C3-A9A00B2BE96C}" srcOrd="0" destOrd="0" presId="urn:microsoft.com/office/officeart/2005/8/layout/lProcess3"/>
    <dgm:cxn modelId="{4BA65852-4356-2D40-94EA-F5D5F95E588C}" srcId="{E4217EF7-1F19-8B45-82FA-C47E67646245}" destId="{06117954-A2FA-164F-BE4B-B0B7644491CB}" srcOrd="2" destOrd="0" parTransId="{CEE88F9E-9AAF-9840-B312-744FAEA72543}" sibTransId="{00B28948-B23E-ED4A-8773-9F30D95781F5}"/>
    <dgm:cxn modelId="{00671B53-A18E-FA42-9691-3A4C17FF2D69}" type="presOf" srcId="{257BE34C-4399-7846-982F-5FE2264B193B}" destId="{4FEA7723-CDDC-A444-ABE8-6CCE851C2549}" srcOrd="0" destOrd="0" presId="urn:microsoft.com/office/officeart/2005/8/layout/lProcess3"/>
    <dgm:cxn modelId="{F451CB53-6684-F94F-95B1-867F42F53A23}" srcId="{E4217EF7-1F19-8B45-82FA-C47E67646245}" destId="{94026942-4C18-254B-B5F3-8DFBBC9E962A}" srcOrd="0" destOrd="0" parTransId="{65B11CC7-DD43-154F-B384-0215116C8968}" sibTransId="{7063E33D-2AEE-EF4D-A99A-1E1A6FA56E8A}"/>
    <dgm:cxn modelId="{AC81B17E-A3CA-1A42-8E10-BF614062D187}" srcId="{9D03DFA6-3891-B24D-BE49-7A94D612E044}" destId="{C34C4B8F-5612-7145-B74D-F350BE813CBB}" srcOrd="1" destOrd="0" parTransId="{4312BCF3-DB69-F949-8840-29DAA9882CB3}" sibTransId="{F576516B-AFED-184D-80EC-EB611113437A}"/>
    <dgm:cxn modelId="{26F89496-8AEF-2E44-9798-545543A30676}" srcId="{94026942-4C18-254B-B5F3-8DFBBC9E962A}" destId="{B2F67ECB-98E3-0F4B-81C8-18C2191F3451}" srcOrd="0" destOrd="0" parTransId="{6279DA6F-A1EA-4142-BAB4-AE7E7B0901F8}" sibTransId="{4345FB5E-6747-2046-AECA-09728594BEC1}"/>
    <dgm:cxn modelId="{A94180A9-9594-4249-A78D-C8E3E28D6091}" type="presOf" srcId="{E4217EF7-1F19-8B45-82FA-C47E67646245}" destId="{6E19FEF7-6F9B-724E-846B-BA4E7FF48929}" srcOrd="0" destOrd="0" presId="urn:microsoft.com/office/officeart/2005/8/layout/lProcess3"/>
    <dgm:cxn modelId="{09CA5ECE-69BB-5E4A-B5BD-719871599D71}" type="presOf" srcId="{94026942-4C18-254B-B5F3-8DFBBC9E962A}" destId="{4C3481E4-312A-C745-BEAF-6F854F7ADDCE}" srcOrd="0" destOrd="0" presId="urn:microsoft.com/office/officeart/2005/8/layout/lProcess3"/>
    <dgm:cxn modelId="{FBF0E1D1-D76A-744E-9E8E-3F37CAAC835A}" srcId="{06117954-A2FA-164F-BE4B-B0B7644491CB}" destId="{29CCDB89-FEE9-2C43-B4A0-7419D7D4A825}" srcOrd="1" destOrd="0" parTransId="{F75ABCBC-37DF-CD4F-B495-083F4F038FED}" sibTransId="{6D187D4B-5373-B743-BC53-36E77A19D414}"/>
    <dgm:cxn modelId="{F04B98E6-22CB-574B-809D-67AE42ACA1C7}" srcId="{06117954-A2FA-164F-BE4B-B0B7644491CB}" destId="{CE729E76-0CF6-3E4B-A1E2-F9013DB3276D}" srcOrd="0" destOrd="0" parTransId="{1DFDCFCB-ECFC-FE49-A5AE-A5F87D4693B6}" sibTransId="{E5145B2C-50BB-8E43-BF6C-E980C1C69BFA}"/>
    <dgm:cxn modelId="{624417E7-9A41-1149-9C25-74602EA861D8}" type="presOf" srcId="{06117954-A2FA-164F-BE4B-B0B7644491CB}" destId="{25E02074-FDD1-7E4D-82DF-2E46E4E1B049}" srcOrd="0" destOrd="0" presId="urn:microsoft.com/office/officeart/2005/8/layout/lProcess3"/>
    <dgm:cxn modelId="{465D9FEA-92A5-C84D-8BEE-0FEAD85EFFF5}" srcId="{E4217EF7-1F19-8B45-82FA-C47E67646245}" destId="{9D03DFA6-3891-B24D-BE49-7A94D612E044}" srcOrd="1" destOrd="0" parTransId="{E5A84C69-E014-154E-A452-D61526369E8F}" sibTransId="{44AD6606-FA37-DA4D-831F-3EB7DA6131EE}"/>
    <dgm:cxn modelId="{6B684DF4-CFBF-3140-8641-242D41DAC2D2}" type="presOf" srcId="{C34C4B8F-5612-7145-B74D-F350BE813CBB}" destId="{69BD155D-8E61-794B-A03C-5AE14ADA5DBA}" srcOrd="0" destOrd="0" presId="urn:microsoft.com/office/officeart/2005/8/layout/lProcess3"/>
    <dgm:cxn modelId="{E093332B-1CBC-BD48-B3C2-683B38AC4EC6}" type="presParOf" srcId="{6E19FEF7-6F9B-724E-846B-BA4E7FF48929}" destId="{626C01E0-8649-B142-B6FF-FD024AF5B0B2}" srcOrd="0" destOrd="0" presId="urn:microsoft.com/office/officeart/2005/8/layout/lProcess3"/>
    <dgm:cxn modelId="{229BE870-702E-484D-B546-4F6DCFF46B1D}" type="presParOf" srcId="{626C01E0-8649-B142-B6FF-FD024AF5B0B2}" destId="{4C3481E4-312A-C745-BEAF-6F854F7ADDCE}" srcOrd="0" destOrd="0" presId="urn:microsoft.com/office/officeart/2005/8/layout/lProcess3"/>
    <dgm:cxn modelId="{6B052B44-1C2E-A941-BF73-AC854D117DB2}" type="presParOf" srcId="{626C01E0-8649-B142-B6FF-FD024AF5B0B2}" destId="{2454A4D1-743C-0E48-BD36-9001E6806BA9}" srcOrd="1" destOrd="0" presId="urn:microsoft.com/office/officeart/2005/8/layout/lProcess3"/>
    <dgm:cxn modelId="{E8712090-15F9-9D4D-A270-599832C209ED}" type="presParOf" srcId="{626C01E0-8649-B142-B6FF-FD024AF5B0B2}" destId="{ED60664D-9D0A-1F4D-8FC0-49487F919AF6}" srcOrd="2" destOrd="0" presId="urn:microsoft.com/office/officeart/2005/8/layout/lProcess3"/>
    <dgm:cxn modelId="{43A7988D-4F83-EB42-BB29-BEAFFAA47D32}" type="presParOf" srcId="{626C01E0-8649-B142-B6FF-FD024AF5B0B2}" destId="{F1CDFCC3-9621-E14B-B12B-782DC389B9E8}" srcOrd="3" destOrd="0" presId="urn:microsoft.com/office/officeart/2005/8/layout/lProcess3"/>
    <dgm:cxn modelId="{5EEBBFA6-B0B6-8D41-BBBB-BC0168C1A01B}" type="presParOf" srcId="{626C01E0-8649-B142-B6FF-FD024AF5B0B2}" destId="{4FEA7723-CDDC-A444-ABE8-6CCE851C2549}" srcOrd="4" destOrd="0" presId="urn:microsoft.com/office/officeart/2005/8/layout/lProcess3"/>
    <dgm:cxn modelId="{9F9166B7-C2A6-0E43-BB76-BA26F12D3CC0}" type="presParOf" srcId="{6E19FEF7-6F9B-724E-846B-BA4E7FF48929}" destId="{DE1A73EA-4B45-9845-876C-6AA052151754}" srcOrd="1" destOrd="0" presId="urn:microsoft.com/office/officeart/2005/8/layout/lProcess3"/>
    <dgm:cxn modelId="{D9A34BCC-3327-E14F-8C90-F9FBEE8643D2}" type="presParOf" srcId="{6E19FEF7-6F9B-724E-846B-BA4E7FF48929}" destId="{16D1BD25-5A62-4F43-9C44-2B4D08A02E7F}" srcOrd="2" destOrd="0" presId="urn:microsoft.com/office/officeart/2005/8/layout/lProcess3"/>
    <dgm:cxn modelId="{D3831C9F-0857-5E48-8A0A-DC2293DB0C55}" type="presParOf" srcId="{16D1BD25-5A62-4F43-9C44-2B4D08A02E7F}" destId="{D019798E-A7C7-C14A-A3F9-753408DFC939}" srcOrd="0" destOrd="0" presId="urn:microsoft.com/office/officeart/2005/8/layout/lProcess3"/>
    <dgm:cxn modelId="{8AB72111-C5E2-F349-8E67-F5D42CFDD720}" type="presParOf" srcId="{16D1BD25-5A62-4F43-9C44-2B4D08A02E7F}" destId="{2FFDC0CF-2C63-4F41-9842-1FC422C68F47}" srcOrd="1" destOrd="0" presId="urn:microsoft.com/office/officeart/2005/8/layout/lProcess3"/>
    <dgm:cxn modelId="{9721A47C-8BB3-4F42-8999-7BA45973F2C2}" type="presParOf" srcId="{16D1BD25-5A62-4F43-9C44-2B4D08A02E7F}" destId="{99254D35-2435-3A42-A28B-59E9335E52AE}" srcOrd="2" destOrd="0" presId="urn:microsoft.com/office/officeart/2005/8/layout/lProcess3"/>
    <dgm:cxn modelId="{7932FB8E-D5B1-8640-BA65-F174BBA9030E}" type="presParOf" srcId="{16D1BD25-5A62-4F43-9C44-2B4D08A02E7F}" destId="{731EAA5D-BF03-A548-ADB4-D9835951EC62}" srcOrd="3" destOrd="0" presId="urn:microsoft.com/office/officeart/2005/8/layout/lProcess3"/>
    <dgm:cxn modelId="{295AE6AF-0DE0-4349-A7A0-BBB58D92FAB6}" type="presParOf" srcId="{16D1BD25-5A62-4F43-9C44-2B4D08A02E7F}" destId="{69BD155D-8E61-794B-A03C-5AE14ADA5DBA}" srcOrd="4" destOrd="0" presId="urn:microsoft.com/office/officeart/2005/8/layout/lProcess3"/>
    <dgm:cxn modelId="{1D8F5641-42F2-8A4B-A9D7-D36BAA8C0073}" type="presParOf" srcId="{6E19FEF7-6F9B-724E-846B-BA4E7FF48929}" destId="{AC134B6E-D786-9542-9E8C-367C2EDECC21}" srcOrd="3" destOrd="0" presId="urn:microsoft.com/office/officeart/2005/8/layout/lProcess3"/>
    <dgm:cxn modelId="{65839BD2-2704-2D41-8FB3-FCE21A823C49}" type="presParOf" srcId="{6E19FEF7-6F9B-724E-846B-BA4E7FF48929}" destId="{A2A06907-3590-664D-A0C4-BF6F35235B63}" srcOrd="4" destOrd="0" presId="urn:microsoft.com/office/officeart/2005/8/layout/lProcess3"/>
    <dgm:cxn modelId="{F40645FD-59DA-A048-A1F0-DA18827D583C}" type="presParOf" srcId="{A2A06907-3590-664D-A0C4-BF6F35235B63}" destId="{25E02074-FDD1-7E4D-82DF-2E46E4E1B049}" srcOrd="0" destOrd="0" presId="urn:microsoft.com/office/officeart/2005/8/layout/lProcess3"/>
    <dgm:cxn modelId="{862D74B3-168F-E048-BC83-6675DA41814B}" type="presParOf" srcId="{A2A06907-3590-664D-A0C4-BF6F35235B63}" destId="{C4D9E65F-F5D8-F54F-BE5F-7C1615227564}" srcOrd="1" destOrd="0" presId="urn:microsoft.com/office/officeart/2005/8/layout/lProcess3"/>
    <dgm:cxn modelId="{406518C3-95B0-1A4B-BA24-2175F371E231}" type="presParOf" srcId="{A2A06907-3590-664D-A0C4-BF6F35235B63}" destId="{FB7AFDBD-FD37-FA46-B6C3-A9A00B2BE96C}" srcOrd="2" destOrd="0" presId="urn:microsoft.com/office/officeart/2005/8/layout/lProcess3"/>
    <dgm:cxn modelId="{A53F02B5-DBEC-FA42-85DD-46DE30A74308}" type="presParOf" srcId="{A2A06907-3590-664D-A0C4-BF6F35235B63}" destId="{A8B60CE6-D470-2047-BD7C-EDAB1D1BDFF5}" srcOrd="3" destOrd="0" presId="urn:microsoft.com/office/officeart/2005/8/layout/lProcess3"/>
    <dgm:cxn modelId="{BE6E042B-DF18-B24D-AEB4-916DA1CDD171}" type="presParOf" srcId="{A2A06907-3590-664D-A0C4-BF6F35235B63}" destId="{08D0EEBE-A943-5C4F-BFDD-A0D14E79BDE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81E4-312A-C745-BEAF-6F854F7ADDCE}">
      <dsp:nvSpPr>
        <dsp:cNvPr id="0" name=""/>
        <dsp:cNvSpPr/>
      </dsp:nvSpPr>
      <dsp:spPr>
        <a:xfrm>
          <a:off x="1529" y="308949"/>
          <a:ext cx="2362803" cy="9451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ACUTE PHASE</a:t>
          </a:r>
        </a:p>
      </dsp:txBody>
      <dsp:txXfrm>
        <a:off x="474090" y="308949"/>
        <a:ext cx="1417682" cy="945121"/>
      </dsp:txXfrm>
    </dsp:sp>
    <dsp:sp modelId="{ED60664D-9D0A-1F4D-8FC0-49487F919AF6}">
      <dsp:nvSpPr>
        <dsp:cNvPr id="0" name=""/>
        <dsp:cNvSpPr/>
      </dsp:nvSpPr>
      <dsp:spPr>
        <a:xfrm>
          <a:off x="2057168" y="389285"/>
          <a:ext cx="1961127" cy="7844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/>
            <a:t>Hospitalisation</a:t>
          </a:r>
          <a:endParaRPr lang="it-IT" sz="1500" kern="1200" dirty="0"/>
        </a:p>
      </dsp:txBody>
      <dsp:txXfrm>
        <a:off x="2449393" y="389285"/>
        <a:ext cx="1176677" cy="784450"/>
      </dsp:txXfrm>
    </dsp:sp>
    <dsp:sp modelId="{4FEA7723-CDDC-A444-ABE8-6CCE851C2549}">
      <dsp:nvSpPr>
        <dsp:cNvPr id="0" name=""/>
        <dsp:cNvSpPr/>
      </dsp:nvSpPr>
      <dsp:spPr>
        <a:xfrm>
          <a:off x="3743737" y="389285"/>
          <a:ext cx="1961127" cy="7844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/>
            <a:t>One</a:t>
          </a:r>
          <a:r>
            <a:rPr lang="it-IT" sz="1500" kern="1200" dirty="0"/>
            <a:t> week</a:t>
          </a:r>
        </a:p>
      </dsp:txBody>
      <dsp:txXfrm>
        <a:off x="4135962" y="389285"/>
        <a:ext cx="1176677" cy="784450"/>
      </dsp:txXfrm>
    </dsp:sp>
    <dsp:sp modelId="{D019798E-A7C7-C14A-A3F9-753408DFC939}">
      <dsp:nvSpPr>
        <dsp:cNvPr id="0" name=""/>
        <dsp:cNvSpPr/>
      </dsp:nvSpPr>
      <dsp:spPr>
        <a:xfrm>
          <a:off x="1529" y="1386388"/>
          <a:ext cx="2362803" cy="9451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POST ACUTE PHASE</a:t>
          </a:r>
        </a:p>
      </dsp:txBody>
      <dsp:txXfrm>
        <a:off x="474090" y="1386388"/>
        <a:ext cx="1417682" cy="945121"/>
      </dsp:txXfrm>
    </dsp:sp>
    <dsp:sp modelId="{99254D35-2435-3A42-A28B-59E9335E52AE}">
      <dsp:nvSpPr>
        <dsp:cNvPr id="0" name=""/>
        <dsp:cNvSpPr/>
      </dsp:nvSpPr>
      <dsp:spPr>
        <a:xfrm>
          <a:off x="2057168" y="1466723"/>
          <a:ext cx="1961127" cy="7844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Take-</a:t>
          </a:r>
          <a:r>
            <a:rPr lang="it-IT" sz="1500" kern="1200" dirty="0" err="1"/>
            <a:t>Charge</a:t>
          </a:r>
          <a:r>
            <a:rPr lang="it-IT" sz="1500" kern="1200" dirty="0"/>
            <a:t> by  the Hospital</a:t>
          </a:r>
        </a:p>
      </dsp:txBody>
      <dsp:txXfrm>
        <a:off x="2449393" y="1466723"/>
        <a:ext cx="1176677" cy="784450"/>
      </dsp:txXfrm>
    </dsp:sp>
    <dsp:sp modelId="{69BD155D-8E61-794B-A03C-5AE14ADA5DBA}">
      <dsp:nvSpPr>
        <dsp:cNvPr id="0" name=""/>
        <dsp:cNvSpPr/>
      </dsp:nvSpPr>
      <dsp:spPr>
        <a:xfrm>
          <a:off x="3743737" y="1466723"/>
          <a:ext cx="1961127" cy="7844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12 </a:t>
          </a:r>
          <a:r>
            <a:rPr lang="it-IT" sz="1500" kern="1200" dirty="0" err="1"/>
            <a:t>months</a:t>
          </a:r>
          <a:endParaRPr lang="it-IT" sz="1500" kern="1200" dirty="0"/>
        </a:p>
      </dsp:txBody>
      <dsp:txXfrm>
        <a:off x="4135962" y="1466723"/>
        <a:ext cx="1176677" cy="784450"/>
      </dsp:txXfrm>
    </dsp:sp>
    <dsp:sp modelId="{25E02074-FDD1-7E4D-82DF-2E46E4E1B049}">
      <dsp:nvSpPr>
        <dsp:cNvPr id="0" name=""/>
        <dsp:cNvSpPr/>
      </dsp:nvSpPr>
      <dsp:spPr>
        <a:xfrm>
          <a:off x="1529" y="2463826"/>
          <a:ext cx="2362803" cy="9451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OUTPATIENT CARE </a:t>
          </a:r>
        </a:p>
      </dsp:txBody>
      <dsp:txXfrm>
        <a:off x="474090" y="2463826"/>
        <a:ext cx="1417682" cy="945121"/>
      </dsp:txXfrm>
    </dsp:sp>
    <dsp:sp modelId="{FB7AFDBD-FD37-FA46-B6C3-A9A00B2BE96C}">
      <dsp:nvSpPr>
        <dsp:cNvPr id="0" name=""/>
        <dsp:cNvSpPr/>
      </dsp:nvSpPr>
      <dsp:spPr>
        <a:xfrm>
          <a:off x="2057168" y="2544162"/>
          <a:ext cx="1961127" cy="7844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Take-</a:t>
          </a:r>
          <a:r>
            <a:rPr lang="it-IT" sz="1500" kern="1200" dirty="0" err="1"/>
            <a:t>Charge</a:t>
          </a:r>
          <a:r>
            <a:rPr lang="it-IT" sz="1500" kern="1200" dirty="0"/>
            <a:t> by General </a:t>
          </a:r>
          <a:r>
            <a:rPr lang="it-IT" sz="1500" kern="1200" dirty="0" err="1"/>
            <a:t>Practitioners</a:t>
          </a:r>
          <a:endParaRPr lang="it-IT" sz="1500" kern="1200" dirty="0"/>
        </a:p>
      </dsp:txBody>
      <dsp:txXfrm>
        <a:off x="2449393" y="2544162"/>
        <a:ext cx="1176677" cy="784450"/>
      </dsp:txXfrm>
    </dsp:sp>
    <dsp:sp modelId="{08D0EEBE-A943-5C4F-BFDD-A0D14E79BDE1}">
      <dsp:nvSpPr>
        <dsp:cNvPr id="0" name=""/>
        <dsp:cNvSpPr/>
      </dsp:nvSpPr>
      <dsp:spPr>
        <a:xfrm>
          <a:off x="3743737" y="2544162"/>
          <a:ext cx="1961127" cy="7844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/>
            <a:t>After</a:t>
          </a:r>
          <a:r>
            <a:rPr lang="it-IT" sz="1500" kern="1200" dirty="0"/>
            <a:t>  </a:t>
          </a:r>
          <a:r>
            <a:rPr lang="it-IT" sz="1500" kern="1200" dirty="0" err="1"/>
            <a:t>discharge</a:t>
          </a:r>
          <a:r>
            <a:rPr lang="it-IT" sz="1500" kern="1200" dirty="0"/>
            <a:t> </a:t>
          </a:r>
        </a:p>
      </dsp:txBody>
      <dsp:txXfrm>
        <a:off x="4135962" y="2544162"/>
        <a:ext cx="1176677" cy="78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2B7AB-55A3-A14E-A3E5-AFC7DEC202E6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E0646-F327-924C-BFA0-AA41B13CA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1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04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502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121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65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35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682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45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847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977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021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39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346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43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905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309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49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659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292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61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73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44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08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205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57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90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E0646-F327-924C-BFA0-AA41B13CA55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6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95535-60CB-FE44-A3CB-150C1C77A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C67AF1-8A66-5740-8F3B-C5E6A6EED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608445-B800-4A42-B36D-8E6E3440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732D32-39EB-E442-B0E9-D264F91E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AD5D75-3605-6848-881B-541FF3EA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20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7188E3-F596-5E49-8EEC-EA3557E1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902C7E-4655-6B41-8949-00C765C70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202FEF-FC4A-A342-8773-103CF71F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C027C2-BFF3-6340-BD22-69DE7FEF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E03936-7B20-DE41-8007-35E77680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0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0CC4328-F614-2547-A901-86653DC71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858A32-05DA-3240-B1D3-74829F719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F3AE98-9988-0B40-9A5C-B6FA66BE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5922B5-97EF-3A41-8BA5-C705E93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A80A3-E4EE-E84D-995A-F0B3AD73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87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1410D9C-E1D6-4D08-863A-8AE70ECA5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846E70A-6641-403F-92E2-06DE72B15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FBAA561-0508-49EA-8C5B-DA9506D56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75939-8046-49CA-8B81-C1B92ABF576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6806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9E7FB6-3FBE-3047-BB79-EC8EB503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9BC705-2728-F14F-9785-E5E38A4F6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83BFF6-DCDB-4541-8E2C-31C74CEB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5124FB-C1FD-E144-BCDA-4033CDB6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9B3804-5883-434F-8864-700FB22C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95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6B2C48-C36C-9548-A0E6-945AD5B3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C6F052-ED72-4B4A-B37F-57C8302A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E81AA4-F969-264A-80FC-6B62396F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C737BE-8E0A-E149-B780-A47F31CE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C8228E-29A4-5449-92D0-08D05827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18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BE935-F0FB-1746-A171-FF460935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9AC1E2-BCA8-EF47-90C2-6529B2D17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67C4B7-D326-8C41-B11A-B166F4FF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DAAAF1-FDCF-D64C-9C58-38733854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F2D40D-B6D5-6A43-9E3F-A166C3FE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C877B6-536B-7642-8611-C2F2AE08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74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236472-5491-5B49-A415-F5EA4978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F5550A-C248-6548-8266-57B83FDEC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69B2F0-D101-B643-94DB-85F004B52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9E7FC5-9820-524A-B46E-C05375662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D535DD-CB1F-C84C-86F7-CC3A1DF29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C0AACE-E1F7-3446-AA54-0F165161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EA0AAB3-9424-3647-9FF8-E74D094E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6053424-8386-F746-8A20-E8ED5A76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90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6F606-8E05-914B-9C0E-45F95A43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6B6BE4-B137-3C4D-AE76-6C576FCA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E548C1-F68D-4F47-9466-0B99C4BF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A08D13-9E0E-AB4A-9109-B8586DA8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99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30473D-1E22-3B41-AAE4-4AF06825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2A9A82-AF5F-E940-8501-5AE2D60D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9C48E0-2E5D-FA44-ABC2-47272AF4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1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CB20F-33DF-714A-894A-37582396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42540-B183-9545-B9DF-142302CA2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AE11E7-0565-5D42-BC18-3F1838CCA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F0EFAB-7CFE-C940-8860-152E7731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6DFAC9-418B-B54F-9E2C-53CE8EA4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9BD3A2-D7CF-9547-B2A1-88BE88EB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6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39D0B-73F7-994A-8FA3-E1493DA8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9226345-F1BF-EB4F-AB44-81033E596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90C561-B92C-944D-A093-1329C91FE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0307A4-6215-9C4B-B646-0B1583C6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A9DF8B-851E-2D47-BED4-883E00E9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D4FFB8-9B80-E342-B001-0C47D9A3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46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A45E7EE-9717-9E41-89BC-58A6F3CE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6556F8-8736-DA45-9E3F-190FE426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D86DCB-1975-4E45-990F-9F057790B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76634-2814-8347-9AE6-D392BE0F531B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46FF6-DFE5-B948-90E5-EED6D2928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DBCEFA-4E87-8041-9B60-5316DEA27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9562-A86C-F64B-AAF1-1C25BABC78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8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10" Type="http://schemas.openxmlformats.org/officeDocument/2006/relationships/image" Target="../media/image48.pn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" y="1270"/>
            <a:ext cx="12194255" cy="68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7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97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Barella Donna Malato - Immagini gratis su Pixabay">
            <a:extLst>
              <a:ext uri="{FF2B5EF4-FFF2-40B4-BE49-F238E27FC236}">
                <a16:creationId xmlns:a16="http://schemas.microsoft.com/office/drawing/2014/main" id="{6302E0E8-C5F0-6941-B901-367EDA97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973292"/>
            <a:ext cx="5462546" cy="295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7C3C2F-A7B4-9E44-981C-B478086752C6}"/>
              </a:ext>
            </a:extLst>
          </p:cNvPr>
          <p:cNvSpPr txBox="1"/>
          <p:nvPr/>
        </p:nvSpPr>
        <p:spPr>
          <a:xfrm>
            <a:off x="4131054" y="469102"/>
            <a:ext cx="4333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2573A4"/>
                </a:solidFill>
              </a:rPr>
              <a:t>ASSESSMENTS ON HOSPITALISATION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183591-4158-6D48-940D-9A7776C3EA20}"/>
              </a:ext>
            </a:extLst>
          </p:cNvPr>
          <p:cNvSpPr txBox="1"/>
          <p:nvPr/>
        </p:nvSpPr>
        <p:spPr>
          <a:xfrm>
            <a:off x="4626095" y="5105275"/>
            <a:ext cx="433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52% </a:t>
            </a:r>
            <a:r>
              <a:rPr lang="it-IT" sz="2000" b="1" dirty="0" err="1">
                <a:solidFill>
                  <a:srgbClr val="0070C0"/>
                </a:solidFill>
              </a:rPr>
              <a:t>very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good</a:t>
            </a:r>
            <a:endParaRPr lang="it-IT" sz="2000" b="1" dirty="0">
              <a:solidFill>
                <a:srgbClr val="0070C0"/>
              </a:solidFill>
            </a:endParaRPr>
          </a:p>
          <a:p>
            <a:r>
              <a:rPr lang="it-IT" sz="2000" b="1" dirty="0">
                <a:solidFill>
                  <a:srgbClr val="0070C0"/>
                </a:solidFill>
              </a:rPr>
              <a:t>39% </a:t>
            </a:r>
            <a:r>
              <a:rPr lang="it-IT" sz="2000" b="1" dirty="0" err="1">
                <a:solidFill>
                  <a:srgbClr val="0070C0"/>
                </a:solidFill>
              </a:rPr>
              <a:t>good</a:t>
            </a:r>
            <a:endParaRPr lang="it-IT" sz="2000" b="1" dirty="0">
              <a:solidFill>
                <a:srgbClr val="0070C0"/>
              </a:solidFill>
            </a:endParaRPr>
          </a:p>
          <a:p>
            <a:r>
              <a:rPr lang="it-IT" sz="2000" b="1" dirty="0">
                <a:solidFill>
                  <a:srgbClr val="0070C0"/>
                </a:solidFill>
              </a:rPr>
              <a:t>  9% </a:t>
            </a:r>
            <a:r>
              <a:rPr lang="it-IT" sz="2000" b="1" dirty="0" err="1">
                <a:solidFill>
                  <a:srgbClr val="0070C0"/>
                </a:solidFill>
              </a:rPr>
              <a:t>quite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good</a:t>
            </a:r>
            <a:endParaRPr lang="it-IT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7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9F2842-E2EA-7843-BE7B-8A035AE31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 r="-2" b="-2"/>
          <a:stretch/>
        </p:blipFill>
        <p:spPr>
          <a:xfrm>
            <a:off x="0" y="3961928"/>
            <a:ext cx="3966723" cy="289607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FB0B1D-09D6-9740-AF9D-398EA09C2598}"/>
              </a:ext>
            </a:extLst>
          </p:cNvPr>
          <p:cNvSpPr txBox="1"/>
          <p:nvPr/>
        </p:nvSpPr>
        <p:spPr>
          <a:xfrm>
            <a:off x="4490598" y="297749"/>
            <a:ext cx="557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Awareness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of 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atherosclerosis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 67%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37741D-1B91-B042-81CB-D02BA954251E}"/>
              </a:ext>
            </a:extLst>
          </p:cNvPr>
          <p:cNvSpPr txBox="1"/>
          <p:nvPr/>
        </p:nvSpPr>
        <p:spPr>
          <a:xfrm>
            <a:off x="4490598" y="1147381"/>
            <a:ext cx="650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Awareness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hypercholesterolemia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 73%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78EBF0A-CDB9-C840-B1FF-B942C5AB600B}"/>
              </a:ext>
            </a:extLst>
          </p:cNvPr>
          <p:cNvSpPr/>
          <p:nvPr/>
        </p:nvSpPr>
        <p:spPr>
          <a:xfrm>
            <a:off x="2366524" y="2817981"/>
            <a:ext cx="98254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Awareness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elements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fostered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AMI</a:t>
            </a:r>
          </a:p>
          <a:p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lvl="4"/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51% high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blood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pressure</a:t>
            </a:r>
          </a:p>
          <a:p>
            <a:pPr lvl="4"/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45% high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cholesterol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levels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4"/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27%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lack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physical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activity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lvl="4"/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28%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messy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feeding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habits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4"/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18%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overweight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4"/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15% smoking</a:t>
            </a:r>
          </a:p>
          <a:p>
            <a:pPr lvl="4"/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18% “I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know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136820-DFBB-7141-BB79-5D96461ED5D0}"/>
              </a:ext>
            </a:extLst>
          </p:cNvPr>
          <p:cNvSpPr txBox="1"/>
          <p:nvPr/>
        </p:nvSpPr>
        <p:spPr>
          <a:xfrm rot="20255095">
            <a:off x="397735" y="1222312"/>
            <a:ext cx="370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POST ACUTE PHASE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0B8D55-15F6-A84D-96E1-8A1A1E37D5B6}"/>
              </a:ext>
            </a:extLst>
          </p:cNvPr>
          <p:cNvSpPr txBox="1"/>
          <p:nvPr/>
        </p:nvSpPr>
        <p:spPr>
          <a:xfrm>
            <a:off x="4964695" y="1782105"/>
            <a:ext cx="722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51% </a:t>
            </a:r>
            <a:r>
              <a:rPr lang="it-IT" sz="2400" b="1" dirty="0" err="1">
                <a:solidFill>
                  <a:srgbClr val="FF0000"/>
                </a:solidFill>
              </a:rPr>
              <a:t>have</a:t>
            </a:r>
            <a:r>
              <a:rPr lang="it-IT" sz="2400" b="1" dirty="0">
                <a:solidFill>
                  <a:srgbClr val="FF0000"/>
                </a:solidFill>
              </a:rPr>
              <a:t> a family </a:t>
            </a:r>
            <a:r>
              <a:rPr lang="it-IT" sz="2400" b="1" dirty="0" err="1">
                <a:solidFill>
                  <a:srgbClr val="FF0000"/>
                </a:solidFill>
              </a:rPr>
              <a:t>member</a:t>
            </a:r>
            <a:r>
              <a:rPr lang="it-IT" sz="2400" b="1" dirty="0">
                <a:solidFill>
                  <a:srgbClr val="FF0000"/>
                </a:solidFill>
              </a:rPr>
              <a:t> with </a:t>
            </a:r>
            <a:r>
              <a:rPr lang="it-IT" sz="2400" b="1" dirty="0" err="1">
                <a:solidFill>
                  <a:srgbClr val="FF0000"/>
                </a:solidFill>
              </a:rPr>
              <a:t>hypercholesterolemia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FF0000"/>
                </a:solidFill>
              </a:rPr>
              <a:t>and 61% </a:t>
            </a:r>
            <a:r>
              <a:rPr lang="it-IT" sz="2400" b="1" dirty="0" err="1">
                <a:solidFill>
                  <a:srgbClr val="FF0000"/>
                </a:solidFill>
              </a:rPr>
              <a:t>is</a:t>
            </a:r>
            <a:r>
              <a:rPr lang="it-IT" sz="2400" b="1" dirty="0">
                <a:solidFill>
                  <a:srgbClr val="FF0000"/>
                </a:solidFill>
              </a:rPr>
              <a:t> on </a:t>
            </a:r>
            <a:r>
              <a:rPr lang="it-IT" sz="2400" b="1" dirty="0" err="1">
                <a:solidFill>
                  <a:srgbClr val="FF0000"/>
                </a:solidFill>
              </a:rPr>
              <a:t>therapy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6" descr="Medicina">
            <a:extLst>
              <a:ext uri="{FF2B5EF4-FFF2-40B4-BE49-F238E27FC236}">
                <a16:creationId xmlns:a16="http://schemas.microsoft.com/office/drawing/2014/main" id="{CB3C0CEB-5CFB-E943-999F-9AB337EB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67" y="1285670"/>
            <a:ext cx="3346167" cy="33461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B066C2-1460-2B49-BF1F-9419265DA0F5}"/>
              </a:ext>
            </a:extLst>
          </p:cNvPr>
          <p:cNvSpPr txBox="1"/>
          <p:nvPr/>
        </p:nvSpPr>
        <p:spPr>
          <a:xfrm>
            <a:off x="2817146" y="350119"/>
            <a:ext cx="568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264AB"/>
                </a:solidFill>
              </a:rPr>
              <a:t>KNOWLEDGE OF PCSK9 INHIBITORS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8C2825-DB9A-994F-8555-D3FA90CCB6A9}"/>
              </a:ext>
            </a:extLst>
          </p:cNvPr>
          <p:cNvSpPr txBox="1"/>
          <p:nvPr/>
        </p:nvSpPr>
        <p:spPr>
          <a:xfrm>
            <a:off x="1047258" y="1674674"/>
            <a:ext cx="3539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264AB"/>
                </a:solidFill>
              </a:rPr>
              <a:t>GPs</a:t>
            </a:r>
            <a:endParaRPr lang="it-IT" sz="2400" b="1" dirty="0">
              <a:solidFill>
                <a:srgbClr val="0264AB"/>
              </a:solidFill>
            </a:endParaRPr>
          </a:p>
          <a:p>
            <a:endParaRPr lang="it-IT" sz="2400" b="1" dirty="0">
              <a:solidFill>
                <a:srgbClr val="0264AB"/>
              </a:solidFill>
            </a:endParaRPr>
          </a:p>
          <a:p>
            <a:endParaRPr lang="it-IT" sz="2400" b="1" dirty="0">
              <a:solidFill>
                <a:srgbClr val="0264AB"/>
              </a:solidFill>
            </a:endParaRPr>
          </a:p>
          <a:p>
            <a:r>
              <a:rPr lang="it-IT" sz="2000" b="1" dirty="0">
                <a:solidFill>
                  <a:srgbClr val="0264AB"/>
                </a:solidFill>
              </a:rPr>
              <a:t>56% </a:t>
            </a:r>
            <a:r>
              <a:rPr lang="it-IT" sz="2000" b="1" dirty="0" err="1">
                <a:solidFill>
                  <a:srgbClr val="0264AB"/>
                </a:solidFill>
              </a:rPr>
              <a:t>know</a:t>
            </a:r>
            <a:endParaRPr lang="it-IT" sz="2000" b="1" dirty="0">
              <a:solidFill>
                <a:srgbClr val="0264AB"/>
              </a:solidFill>
            </a:endParaRPr>
          </a:p>
          <a:p>
            <a:endParaRPr lang="it-IT" sz="2000" b="1" dirty="0">
              <a:solidFill>
                <a:srgbClr val="0264AB"/>
              </a:solidFill>
            </a:endParaRPr>
          </a:p>
          <a:p>
            <a:r>
              <a:rPr lang="it-IT" sz="2000" b="1" dirty="0">
                <a:solidFill>
                  <a:srgbClr val="0264AB"/>
                </a:solidFill>
              </a:rPr>
              <a:t>49% </a:t>
            </a:r>
            <a:r>
              <a:rPr lang="it-IT" sz="2000" b="1" dirty="0" err="1">
                <a:solidFill>
                  <a:srgbClr val="0264AB"/>
                </a:solidFill>
              </a:rPr>
              <a:t>know</a:t>
            </a:r>
            <a:r>
              <a:rPr lang="it-IT" sz="2000" b="1" dirty="0">
                <a:solidFill>
                  <a:srgbClr val="0264AB"/>
                </a:solidFill>
              </a:rPr>
              <a:t> </a:t>
            </a:r>
            <a:r>
              <a:rPr lang="it-IT" sz="2000" b="1" dirty="0" err="1">
                <a:solidFill>
                  <a:srgbClr val="0264AB"/>
                </a:solidFill>
              </a:rPr>
              <a:t>Regional</a:t>
            </a:r>
            <a:r>
              <a:rPr lang="it-IT" sz="2000" b="1" dirty="0">
                <a:solidFill>
                  <a:srgbClr val="0264AB"/>
                </a:solidFill>
              </a:rPr>
              <a:t> guide </a:t>
            </a:r>
            <a:r>
              <a:rPr lang="it-IT" sz="2000" b="1" dirty="0" err="1">
                <a:solidFill>
                  <a:srgbClr val="0264AB"/>
                </a:solidFill>
              </a:rPr>
              <a:t>lines</a:t>
            </a:r>
            <a:endParaRPr lang="it-IT" sz="2000" b="1" dirty="0">
              <a:solidFill>
                <a:srgbClr val="0264AB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125D8A-5D43-7943-98DB-8423DBFCA0A2}"/>
              </a:ext>
            </a:extLst>
          </p:cNvPr>
          <p:cNvSpPr txBox="1"/>
          <p:nvPr/>
        </p:nvSpPr>
        <p:spPr>
          <a:xfrm>
            <a:off x="7332134" y="3202450"/>
            <a:ext cx="3346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264AB"/>
                </a:solidFill>
              </a:rPr>
              <a:t>PATIENTS</a:t>
            </a:r>
          </a:p>
          <a:p>
            <a:endParaRPr lang="it-IT" sz="2400" b="1" dirty="0">
              <a:solidFill>
                <a:srgbClr val="0264AB"/>
              </a:solidFill>
            </a:endParaRPr>
          </a:p>
          <a:p>
            <a:r>
              <a:rPr lang="it-IT" sz="2000" b="1" dirty="0">
                <a:solidFill>
                  <a:srgbClr val="0264AB"/>
                </a:solidFill>
              </a:rPr>
              <a:t>45% are  </a:t>
            </a:r>
            <a:r>
              <a:rPr lang="it-IT" sz="2000" b="1" dirty="0" err="1">
                <a:solidFill>
                  <a:srgbClr val="0264AB"/>
                </a:solidFill>
              </a:rPr>
              <a:t>informed</a:t>
            </a:r>
            <a:endParaRPr lang="it-IT" sz="2000" b="1" dirty="0">
              <a:solidFill>
                <a:srgbClr val="0264AB"/>
              </a:solidFill>
            </a:endParaRPr>
          </a:p>
          <a:p>
            <a:endParaRPr lang="it-IT" sz="2000" b="1" dirty="0">
              <a:solidFill>
                <a:srgbClr val="0264AB"/>
              </a:solidFill>
            </a:endParaRPr>
          </a:p>
          <a:p>
            <a:r>
              <a:rPr lang="it-IT" sz="2000" b="1" dirty="0">
                <a:solidFill>
                  <a:srgbClr val="0264AB"/>
                </a:solidFill>
              </a:rPr>
              <a:t>42% </a:t>
            </a:r>
            <a:r>
              <a:rPr lang="it-IT" sz="2000" b="1" dirty="0" err="1">
                <a:solidFill>
                  <a:srgbClr val="0264AB"/>
                </a:solidFill>
              </a:rPr>
              <a:t>know</a:t>
            </a:r>
            <a:r>
              <a:rPr lang="it-IT" sz="2000" b="1" dirty="0">
                <a:solidFill>
                  <a:srgbClr val="0264AB"/>
                </a:solidFill>
              </a:rPr>
              <a:t> </a:t>
            </a:r>
            <a:r>
              <a:rPr lang="it-IT" sz="2000" b="1" dirty="0" err="1">
                <a:solidFill>
                  <a:srgbClr val="0264AB"/>
                </a:solidFill>
              </a:rPr>
              <a:t>that</a:t>
            </a:r>
            <a:r>
              <a:rPr lang="it-IT" sz="2000" b="1" dirty="0">
                <a:solidFill>
                  <a:srgbClr val="0264AB"/>
                </a:solidFill>
              </a:rPr>
              <a:t> </a:t>
            </a:r>
            <a:r>
              <a:rPr lang="it-IT" sz="2000" b="1" dirty="0" err="1">
                <a:solidFill>
                  <a:srgbClr val="0264AB"/>
                </a:solidFill>
              </a:rPr>
              <a:t>there</a:t>
            </a:r>
            <a:r>
              <a:rPr lang="it-IT" sz="2000" b="1" dirty="0">
                <a:solidFill>
                  <a:srgbClr val="0264AB"/>
                </a:solidFill>
              </a:rPr>
              <a:t> are </a:t>
            </a:r>
            <a:r>
              <a:rPr lang="it-IT" sz="2000" b="1" dirty="0" err="1">
                <a:solidFill>
                  <a:srgbClr val="0264AB"/>
                </a:solidFill>
              </a:rPr>
              <a:t>specific</a:t>
            </a:r>
            <a:r>
              <a:rPr lang="it-IT" sz="2000" b="1" dirty="0">
                <a:solidFill>
                  <a:srgbClr val="0264AB"/>
                </a:solidFill>
              </a:rPr>
              <a:t> </a:t>
            </a:r>
            <a:r>
              <a:rPr lang="it-IT" sz="2000" b="1" dirty="0" err="1">
                <a:solidFill>
                  <a:srgbClr val="0264AB"/>
                </a:solidFill>
              </a:rPr>
              <a:t>Prescription</a:t>
            </a:r>
            <a:r>
              <a:rPr lang="it-IT" sz="2000" b="1" dirty="0">
                <a:solidFill>
                  <a:srgbClr val="0264AB"/>
                </a:solidFill>
              </a:rPr>
              <a:t> Centres</a:t>
            </a:r>
          </a:p>
        </p:txBody>
      </p:sp>
    </p:spTree>
    <p:extLst>
      <p:ext uri="{BB962C8B-B14F-4D97-AF65-F5344CB8AC3E}">
        <p14:creationId xmlns:p14="http://schemas.microsoft.com/office/powerpoint/2010/main" val="397794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ome essere efficienti? ⋆ Angolo della Psicologia">
            <a:extLst>
              <a:ext uri="{FF2B5EF4-FFF2-40B4-BE49-F238E27FC236}">
                <a16:creationId xmlns:a16="http://schemas.microsoft.com/office/drawing/2014/main" id="{595E52EA-43EB-7243-ADE9-406099A80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r="1" b="8826"/>
          <a:stretch/>
        </p:blipFill>
        <p:spPr bwMode="auto">
          <a:xfrm>
            <a:off x="3864204" y="0"/>
            <a:ext cx="8113484" cy="4690523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3A9383-2682-CB4D-A0C7-F528853049CD}"/>
              </a:ext>
            </a:extLst>
          </p:cNvPr>
          <p:cNvSpPr txBox="1"/>
          <p:nvPr/>
        </p:nvSpPr>
        <p:spPr>
          <a:xfrm>
            <a:off x="0" y="4760387"/>
            <a:ext cx="326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400" b="1" dirty="0">
                <a:solidFill>
                  <a:srgbClr val="C91233"/>
                </a:solidFill>
              </a:rPr>
              <a:t>PATIENTS ACTIONS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2EFD1D-4FA4-634B-B624-E2D2867DD8B7}"/>
              </a:ext>
            </a:extLst>
          </p:cNvPr>
          <p:cNvSpPr txBox="1"/>
          <p:nvPr/>
        </p:nvSpPr>
        <p:spPr>
          <a:xfrm>
            <a:off x="-112879" y="737142"/>
            <a:ext cx="326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400" b="1" dirty="0">
                <a:solidFill>
                  <a:srgbClr val="C91233"/>
                </a:solidFill>
              </a:rPr>
              <a:t>POST ACUTE PHASE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20C016-E156-FE41-B5BE-0072E29F3D1B}"/>
              </a:ext>
            </a:extLst>
          </p:cNvPr>
          <p:cNvSpPr/>
          <p:nvPr/>
        </p:nvSpPr>
        <p:spPr>
          <a:xfrm>
            <a:off x="3376320" y="4760387"/>
            <a:ext cx="8812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88%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endParaRPr lang="it-IT" sz="2000" b="1" dirty="0">
              <a:solidFill>
                <a:srgbClr val="C91233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82%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carry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checks</a:t>
            </a:r>
            <a:endParaRPr lang="it-IT" sz="2000" b="1" dirty="0">
              <a:solidFill>
                <a:srgbClr val="C91233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carry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it-IT" sz="2000" b="1" dirty="0">
              <a:solidFill>
                <a:srgbClr val="C91233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31%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of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40% are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10% are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drinking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more water </a:t>
            </a:r>
          </a:p>
          <a:p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15%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stopped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 smoking</a:t>
            </a:r>
            <a:endParaRPr lang="it-IT" sz="2000" b="1" dirty="0">
              <a:solidFill>
                <a:srgbClr val="C91233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B4385A-F9DA-6F42-961D-80475FBE6428}"/>
              </a:ext>
            </a:extLst>
          </p:cNvPr>
          <p:cNvSpPr txBox="1"/>
          <p:nvPr/>
        </p:nvSpPr>
        <p:spPr>
          <a:xfrm rot="19499447">
            <a:off x="-450805" y="2194732"/>
            <a:ext cx="558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13% </a:t>
            </a:r>
            <a:r>
              <a:rPr lang="it-IT" sz="3200" b="1" dirty="0" err="1">
                <a:solidFill>
                  <a:srgbClr val="FF0000"/>
                </a:solidFill>
              </a:rPr>
              <a:t>further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event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after</a:t>
            </a:r>
            <a:r>
              <a:rPr lang="it-IT" sz="3200" b="1" dirty="0">
                <a:solidFill>
                  <a:srgbClr val="FF0000"/>
                </a:solidFill>
              </a:rPr>
              <a:t> the first</a:t>
            </a:r>
          </a:p>
        </p:txBody>
      </p:sp>
    </p:spTree>
    <p:extLst>
      <p:ext uri="{BB962C8B-B14F-4D97-AF65-F5344CB8AC3E}">
        <p14:creationId xmlns:p14="http://schemas.microsoft.com/office/powerpoint/2010/main" val="20458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5C4C4B-0A3B-7745-A261-C8075B98D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59" r="-1" b="22630"/>
          <a:stretch/>
        </p:blipFill>
        <p:spPr>
          <a:xfrm>
            <a:off x="329316" y="1153886"/>
            <a:ext cx="9866754" cy="5704114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6559F9F4-11FE-F242-A9E8-9A9486843C83}"/>
              </a:ext>
            </a:extLst>
          </p:cNvPr>
          <p:cNvSpPr/>
          <p:nvPr/>
        </p:nvSpPr>
        <p:spPr>
          <a:xfrm>
            <a:off x="329316" y="502298"/>
            <a:ext cx="735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TAKING CHARGE OF A PATIENT WITH AMI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AAC479-766F-5942-9621-A2B9D4916F12}"/>
              </a:ext>
            </a:extLst>
          </p:cNvPr>
          <p:cNvSpPr txBox="1"/>
          <p:nvPr/>
        </p:nvSpPr>
        <p:spPr>
          <a:xfrm rot="1523876">
            <a:off x="8212481" y="1434416"/>
            <a:ext cx="370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OUTPATIENT PHASE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FC8C253-A291-354F-845A-29F708CDF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701867"/>
              </p:ext>
            </p:extLst>
          </p:nvPr>
        </p:nvGraphicFramePr>
        <p:xfrm>
          <a:off x="4230686" y="2439080"/>
          <a:ext cx="5965383" cy="293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48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83C979-D63B-5249-BD9D-D9AC127B2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63" r="2" b="20637"/>
          <a:stretch/>
        </p:blipFill>
        <p:spPr>
          <a:xfrm>
            <a:off x="148906" y="100330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BE7EB73-D086-004C-855C-E22C9B1AED5B}"/>
              </a:ext>
            </a:extLst>
          </p:cNvPr>
          <p:cNvSpPr/>
          <p:nvPr/>
        </p:nvSpPr>
        <p:spPr>
          <a:xfrm>
            <a:off x="2433144" y="451309"/>
            <a:ext cx="7231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USEFUL ELEMENTS FOR TAKING CHARGE 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4E0D293-71F4-3841-AEFA-65E1282F5D7D}"/>
              </a:ext>
            </a:extLst>
          </p:cNvPr>
          <p:cNvSpPr/>
          <p:nvPr/>
        </p:nvSpPr>
        <p:spPr>
          <a:xfrm>
            <a:off x="7313442" y="5535747"/>
            <a:ext cx="4849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WHAT INTERACTION</a:t>
            </a:r>
          </a:p>
          <a:p>
            <a:r>
              <a:rPr lang="en-US" b="1" dirty="0">
                <a:solidFill>
                  <a:srgbClr val="0070C0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BETWEEN GPs AND PROFESSIONALS?</a:t>
            </a:r>
            <a:endParaRPr lang="it-IT" dirty="0">
              <a:solidFill>
                <a:srgbClr val="0070C0"/>
              </a:solidFill>
            </a:endParaRP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77C49329-A942-E943-980B-3C7A0FDAE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773592"/>
              </p:ext>
            </p:extLst>
          </p:nvPr>
        </p:nvGraphicFramePr>
        <p:xfrm>
          <a:off x="4118601" y="2083511"/>
          <a:ext cx="6048029" cy="313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96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 descr="Immagine che contiene disegnoatratteggio&#10;&#10;Descrizione generata automaticamente">
            <a:extLst>
              <a:ext uri="{FF2B5EF4-FFF2-40B4-BE49-F238E27FC236}">
                <a16:creationId xmlns:a16="http://schemas.microsoft.com/office/drawing/2014/main" id="{F8E2C075-48E0-0B42-9067-D55905D575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3731077" y="2120072"/>
            <a:ext cx="6558643" cy="29021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77AC30F-7F6E-904B-B04B-318102BC2A3E}"/>
              </a:ext>
            </a:extLst>
          </p:cNvPr>
          <p:cNvSpPr/>
          <p:nvPr/>
        </p:nvSpPr>
        <p:spPr>
          <a:xfrm>
            <a:off x="2590800" y="487002"/>
            <a:ext cx="8839199" cy="158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F9D0E"/>
                </a:solidFill>
              </a:rPr>
              <a:t>INTERACTION BETWEEN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F9D0E"/>
                </a:solidFill>
              </a:rPr>
              <a:t>GENERAL PRACTITIONERS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F9D0E"/>
                </a:solidFill>
              </a:rPr>
              <a:t>AND SPECIALISTS</a:t>
            </a:r>
            <a:endParaRPr lang="it-IT" sz="3200" b="1" dirty="0">
              <a:solidFill>
                <a:srgbClr val="0F9D0E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3D2BFE4-4E07-5B48-B79D-124D0689BDDB}"/>
              </a:ext>
            </a:extLst>
          </p:cNvPr>
          <p:cNvSpPr/>
          <p:nvPr/>
        </p:nvSpPr>
        <p:spPr>
          <a:xfrm>
            <a:off x="3315913" y="5190162"/>
            <a:ext cx="7968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F9D0E"/>
                </a:solidFill>
              </a:rPr>
              <a:t>PATIENT IS A GO-BETWEEN: </a:t>
            </a:r>
          </a:p>
          <a:p>
            <a:pPr algn="ctr"/>
            <a:r>
              <a:rPr lang="it-IT" sz="2800" b="1" dirty="0">
                <a:solidFill>
                  <a:srgbClr val="0F9D0E"/>
                </a:solidFill>
              </a:rPr>
              <a:t>40% OF </a:t>
            </a:r>
            <a:r>
              <a:rPr lang="it-IT" sz="2800" b="1" dirty="0" err="1">
                <a:solidFill>
                  <a:srgbClr val="0F9D0E"/>
                </a:solidFill>
              </a:rPr>
              <a:t>GPs</a:t>
            </a:r>
            <a:r>
              <a:rPr lang="it-IT" sz="2800" b="1" dirty="0">
                <a:solidFill>
                  <a:srgbClr val="0F9D0E"/>
                </a:solidFill>
              </a:rPr>
              <a:t> and  52% of </a:t>
            </a:r>
            <a:r>
              <a:rPr lang="it-IT" sz="2800" b="1" dirty="0" err="1">
                <a:solidFill>
                  <a:srgbClr val="0F9D0E"/>
                </a:solidFill>
              </a:rPr>
              <a:t>patients</a:t>
            </a:r>
            <a:r>
              <a:rPr lang="it-IT" sz="2800" b="1" dirty="0">
                <a:solidFill>
                  <a:srgbClr val="0F9D0E"/>
                </a:solidFill>
              </a:rPr>
              <a:t> </a:t>
            </a:r>
            <a:r>
              <a:rPr lang="it-IT" sz="2800" b="1" dirty="0" err="1">
                <a:solidFill>
                  <a:srgbClr val="0F9D0E"/>
                </a:solidFill>
              </a:rPr>
              <a:t>say</a:t>
            </a:r>
            <a:r>
              <a:rPr lang="it-IT" sz="2800" b="1" dirty="0">
                <a:solidFill>
                  <a:srgbClr val="0F9D0E"/>
                </a:solidFill>
              </a:rPr>
              <a:t> </a:t>
            </a:r>
            <a:r>
              <a:rPr lang="it-IT" sz="2800" b="1" dirty="0" err="1">
                <a:solidFill>
                  <a:srgbClr val="0F9D0E"/>
                </a:solidFill>
              </a:rPr>
              <a:t>that</a:t>
            </a:r>
            <a:r>
              <a:rPr lang="it-IT" sz="2800" b="1" dirty="0">
                <a:solidFill>
                  <a:srgbClr val="0F9D0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93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240EE8-028F-1944-AF7A-BD305E9F2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40" r="-1" b="17811"/>
          <a:stretch/>
        </p:blipFill>
        <p:spPr>
          <a:xfrm>
            <a:off x="-214923" y="-1673568"/>
            <a:ext cx="12778152" cy="8844184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B717D1AC-4D54-0646-9E70-949A5B6EAD58}"/>
              </a:ext>
            </a:extLst>
          </p:cNvPr>
          <p:cNvSpPr/>
          <p:nvPr/>
        </p:nvSpPr>
        <p:spPr>
          <a:xfrm>
            <a:off x="3936301" y="318899"/>
            <a:ext cx="5545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 GPs’ ACTIONS FOR PREVENTION </a:t>
            </a:r>
            <a:endParaRPr lang="it-IT" sz="2400" dirty="0">
              <a:solidFill>
                <a:srgbClr val="0070C0"/>
              </a:solidFill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CDEDC00-8C2E-C94A-9ABE-1A26E0EA6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00474"/>
              </p:ext>
            </p:extLst>
          </p:nvPr>
        </p:nvGraphicFramePr>
        <p:xfrm>
          <a:off x="5251449" y="1099463"/>
          <a:ext cx="6149975" cy="338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211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ome essere efficienti? ⋆ Angolo della Psicologia">
            <a:extLst>
              <a:ext uri="{FF2B5EF4-FFF2-40B4-BE49-F238E27FC236}">
                <a16:creationId xmlns:a16="http://schemas.microsoft.com/office/drawing/2014/main" id="{A8A5AF51-77F6-E449-9EF4-A8E597256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r="1" b="8826"/>
          <a:stretch/>
        </p:blipFill>
        <p:spPr bwMode="auto">
          <a:xfrm>
            <a:off x="3540963" y="28575"/>
            <a:ext cx="8608946" cy="4976957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C90E90-2899-B44A-BC18-67FF945EBA94}"/>
              </a:ext>
            </a:extLst>
          </p:cNvPr>
          <p:cNvSpPr txBox="1"/>
          <p:nvPr/>
        </p:nvSpPr>
        <p:spPr>
          <a:xfrm>
            <a:off x="-11903" y="751430"/>
            <a:ext cx="351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400" b="1" dirty="0">
                <a:solidFill>
                  <a:srgbClr val="C91233"/>
                </a:solidFill>
              </a:rPr>
              <a:t>AFTER DISCHARGE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3CB2DF-B248-2946-9135-562BBFBF8379}"/>
              </a:ext>
            </a:extLst>
          </p:cNvPr>
          <p:cNvSpPr txBox="1"/>
          <p:nvPr/>
        </p:nvSpPr>
        <p:spPr>
          <a:xfrm>
            <a:off x="0" y="4952490"/>
            <a:ext cx="403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400" b="1" dirty="0">
                <a:solidFill>
                  <a:srgbClr val="C91233"/>
                </a:solidFill>
              </a:rPr>
              <a:t>PATIENTS ACTIONS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E51C242-A6CF-A34D-9104-FA9C4B4BBDB5}"/>
              </a:ext>
            </a:extLst>
          </p:cNvPr>
          <p:cNvSpPr/>
          <p:nvPr/>
        </p:nvSpPr>
        <p:spPr>
          <a:xfrm>
            <a:off x="4534481" y="4952490"/>
            <a:ext cx="9376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82%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therapies</a:t>
            </a:r>
            <a:endParaRPr lang="it-IT" sz="2000" b="1" dirty="0">
              <a:solidFill>
                <a:srgbClr val="5F186C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78%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carry</a:t>
            </a:r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checks</a:t>
            </a:r>
            <a:endParaRPr lang="it-IT" sz="2000" b="1" dirty="0">
              <a:solidFill>
                <a:srgbClr val="5F186C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54%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carry</a:t>
            </a:r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it-IT" sz="2000" b="1" dirty="0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5F186C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it-IT" sz="2000" b="1" dirty="0">
              <a:solidFill>
                <a:srgbClr val="5F186C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57%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  <a:endParaRPr lang="it-IT" sz="2000" b="1" dirty="0">
              <a:solidFill>
                <a:srgbClr val="C91233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51% monitor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their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blood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 pressure</a:t>
            </a:r>
          </a:p>
          <a:p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16% </a:t>
            </a:r>
            <a:r>
              <a:rPr lang="it-IT" sz="2000" b="1" dirty="0" err="1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stopped</a:t>
            </a:r>
            <a:r>
              <a:rPr lang="it-IT" sz="2000" b="1" dirty="0">
                <a:solidFill>
                  <a:srgbClr val="C91233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 smoking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BD1FC6-F5E3-6047-9A76-7A5EE6A7ACB3}"/>
              </a:ext>
            </a:extLst>
          </p:cNvPr>
          <p:cNvSpPr txBox="1"/>
          <p:nvPr/>
        </p:nvSpPr>
        <p:spPr>
          <a:xfrm rot="19887483">
            <a:off x="377012" y="2565724"/>
            <a:ext cx="327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Lower </a:t>
            </a:r>
            <a:r>
              <a:rPr lang="it-IT" sz="3200" b="1" dirty="0" err="1">
                <a:solidFill>
                  <a:srgbClr val="FF0000"/>
                </a:solidFill>
              </a:rPr>
              <a:t>adherence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L'Azienda sanitaria ha pubblicato un bando per l'apertura di un centro  diurno per i malati di Alzheimer | Città di Livorno">
            <a:extLst>
              <a:ext uri="{FF2B5EF4-FFF2-40B4-BE49-F238E27FC236}">
                <a16:creationId xmlns:a16="http://schemas.microsoft.com/office/drawing/2014/main" id="{021EFBE3-CB7D-5442-85E9-3876A7DC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9340" y="1230507"/>
            <a:ext cx="4333317" cy="30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1C8796-191E-5044-ABFD-F9AD8C472198}"/>
              </a:ext>
            </a:extLst>
          </p:cNvPr>
          <p:cNvSpPr txBox="1"/>
          <p:nvPr/>
        </p:nvSpPr>
        <p:spPr>
          <a:xfrm>
            <a:off x="3047998" y="767454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264AB"/>
                </a:solidFill>
              </a:rPr>
              <a:t>ASSESSMENTS OF 12 MONTHS CARE AFTER DISCHARGE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AA4A38F-4F4F-474D-839C-F2D1E5B2B1C8}"/>
              </a:ext>
            </a:extLst>
          </p:cNvPr>
          <p:cNvSpPr/>
          <p:nvPr/>
        </p:nvSpPr>
        <p:spPr>
          <a:xfrm>
            <a:off x="3192379" y="4423798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78% are </a:t>
            </a:r>
            <a:r>
              <a:rPr lang="it-IT" sz="2000" b="1" dirty="0" err="1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satisfied</a:t>
            </a:r>
            <a:r>
              <a:rPr lang="it-IT" sz="20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with </a:t>
            </a:r>
            <a:r>
              <a:rPr lang="it-IT" sz="2000" b="1" dirty="0" err="1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how</a:t>
            </a:r>
            <a:r>
              <a:rPr lang="it-IT" sz="20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they</a:t>
            </a:r>
            <a:r>
              <a:rPr lang="it-IT" sz="20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have</a:t>
            </a:r>
            <a:r>
              <a:rPr lang="it-IT" sz="20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been</a:t>
            </a:r>
            <a:r>
              <a:rPr lang="it-IT" sz="20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treated</a:t>
            </a:r>
            <a:endParaRPr lang="it-IT" sz="2000" b="1" dirty="0">
              <a:solidFill>
                <a:srgbClr val="0070C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endParaRPr lang="it-IT" sz="2000" b="1" dirty="0">
              <a:solidFill>
                <a:srgbClr val="0070C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0070C0"/>
                </a:solidFill>
                <a:latin typeface="Avenir Book" panose="02000503020000020003" pitchFamily="2" charset="0"/>
              </a:rPr>
              <a:t>74% </a:t>
            </a:r>
            <a:r>
              <a:rPr lang="it-IT" b="1" dirty="0" err="1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r</a:t>
            </a:r>
            <a:r>
              <a:rPr lang="it-IT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ecognise</a:t>
            </a:r>
            <a:r>
              <a:rPr lang="it-IT" b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that</a:t>
            </a:r>
            <a:r>
              <a:rPr lang="it-IT" b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GPs</a:t>
            </a:r>
            <a:r>
              <a:rPr lang="it-IT" b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have</a:t>
            </a:r>
            <a:r>
              <a:rPr lang="it-IT" b="1" dirty="0">
                <a:solidFill>
                  <a:srgbClr val="0070C0"/>
                </a:solidFill>
                <a:latin typeface="Avenir Book" panose="02000503020000020003" pitchFamily="2" charset="0"/>
              </a:rPr>
              <a:t> a </a:t>
            </a:r>
            <a:r>
              <a:rPr lang="it-IT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deep</a:t>
            </a:r>
            <a:r>
              <a:rPr lang="it-IT" b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understasnding</a:t>
            </a:r>
            <a:r>
              <a:rPr lang="it-IT" b="1" dirty="0">
                <a:solidFill>
                  <a:srgbClr val="0070C0"/>
                </a:solidFill>
                <a:latin typeface="Avenir Book" panose="02000503020000020003" pitchFamily="2" charset="0"/>
              </a:rPr>
              <a:t> of the </a:t>
            </a:r>
            <a:r>
              <a:rPr lang="it-IT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disease</a:t>
            </a:r>
            <a:r>
              <a:rPr lang="it-IT" b="1" dirty="0">
                <a:solidFill>
                  <a:srgbClr val="0070C0"/>
                </a:solidFill>
                <a:latin typeface="Avenir Book" panose="02000503020000020003" pitchFamily="2" charset="0"/>
              </a:rPr>
              <a:t> and care for the </a:t>
            </a:r>
            <a:r>
              <a:rPr lang="it-IT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individual</a:t>
            </a:r>
            <a:r>
              <a:rPr lang="it-IT" b="1" dirty="0">
                <a:solidFill>
                  <a:srgbClr val="0070C0"/>
                </a:solidFill>
                <a:latin typeface="Avenir Book" panose="02000503020000020003" pitchFamily="2" charset="0"/>
              </a:rPr>
              <a:t> situation</a:t>
            </a:r>
            <a:endParaRPr lang="it-IT" sz="2000" b="1" dirty="0">
              <a:solidFill>
                <a:srgbClr val="0070C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6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8354DE-C056-584F-9A82-60F97EB55E23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" r="2" b="1046"/>
          <a:stretch/>
        </p:blipFill>
        <p:spPr bwMode="auto">
          <a:xfrm>
            <a:off x="70063" y="0"/>
            <a:ext cx="6423053" cy="6858001"/>
          </a:xfrm>
          <a:prstGeom prst="rect">
            <a:avLst/>
          </a:prstGeom>
          <a:noFill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AE5443E-04CB-AD4F-9BD2-811F400FACD3}"/>
              </a:ext>
            </a:extLst>
          </p:cNvPr>
          <p:cNvSpPr/>
          <p:nvPr/>
        </p:nvSpPr>
        <p:spPr>
          <a:xfrm>
            <a:off x="6095847" y="2488106"/>
            <a:ext cx="5994400" cy="2154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860F23"/>
                </a:solidFill>
                <a:latin typeface="American Typewriter" panose="02090604020004020304" pitchFamily="18" charset="77"/>
                <a:ea typeface="+mj-ea"/>
                <a:cs typeface="Aharoni" panose="020F0502020204030204" pitchFamily="34" charset="0"/>
              </a:rPr>
              <a:t>THE RIGHT RHYTM OF THE HEART</a:t>
            </a:r>
            <a:r>
              <a:rPr lang="en-US" sz="2400" dirty="0">
                <a:solidFill>
                  <a:srgbClr val="860F23"/>
                </a:solidFill>
                <a:latin typeface="American Typewriter" panose="02090604020004020304" pitchFamily="18" charset="77"/>
                <a:ea typeface="+mj-ea"/>
                <a:cs typeface="Aharon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860F23"/>
              </a:solidFill>
              <a:latin typeface="American Typewriter" panose="02090604020004020304" pitchFamily="18" charset="77"/>
              <a:ea typeface="+mj-ea"/>
              <a:cs typeface="Aharon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860F23"/>
                </a:solidFill>
                <a:latin typeface="American Typewriter" panose="02090604020004020304" pitchFamily="18" charset="77"/>
                <a:ea typeface="+mj-ea"/>
                <a:cs typeface="Aharoni" panose="020F0502020204030204" pitchFamily="34" charset="0"/>
              </a:rPr>
              <a:t>a civic survey in Emilia Romagna involving citizens and general practitioners (2019-2020)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860F23"/>
              </a:solidFill>
              <a:latin typeface="American Typewriter" panose="02090604020004020304" pitchFamily="18" charset="77"/>
              <a:ea typeface="+mj-ea"/>
              <a:cs typeface="Aharon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860F23"/>
              </a:solidFill>
              <a:effectLst/>
              <a:latin typeface="American Typewriter" panose="02090604020004020304" pitchFamily="18" charset="77"/>
              <a:ea typeface="+mj-ea"/>
              <a:cs typeface="Aharoni" panose="020F0502020204030204" pitchFamily="34" charset="0"/>
            </a:endParaRPr>
          </a:p>
        </p:txBody>
      </p:sp>
      <p:pic>
        <p:nvPicPr>
          <p:cNvPr id="3" name="Picture 2" descr="Cittadinanzattiva ER">
            <a:extLst>
              <a:ext uri="{FF2B5EF4-FFF2-40B4-BE49-F238E27FC236}">
                <a16:creationId xmlns:a16="http://schemas.microsoft.com/office/drawing/2014/main" id="{0C1C1F4D-E009-3549-8194-013E0229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40" y="5747521"/>
            <a:ext cx="2290011" cy="7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50ECDFB-6024-C343-BEFA-DAC7279E21C3}"/>
              </a:ext>
            </a:extLst>
          </p:cNvPr>
          <p:cNvSpPr/>
          <p:nvPr/>
        </p:nvSpPr>
        <p:spPr>
          <a:xfrm>
            <a:off x="5725922" y="4861357"/>
            <a:ext cx="6105129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  </a:t>
            </a:r>
            <a:r>
              <a:rPr lang="en-US" b="1" i="1" dirty="0" err="1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Marilena</a:t>
            </a:r>
            <a:r>
              <a:rPr lang="en-US" b="1" i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Vimercati</a:t>
            </a:r>
            <a:endParaRPr lang="en-US" b="1" i="1" dirty="0">
              <a:solidFill>
                <a:srgbClr val="860F23"/>
              </a:solidFill>
              <a:latin typeface="American Typewriter" panose="02090604020004020304" pitchFamily="18" charset="77"/>
              <a:cs typeface="Aharon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Rossana Di Renzo</a:t>
            </a:r>
          </a:p>
        </p:txBody>
      </p:sp>
    </p:spTree>
    <p:extLst>
      <p:ext uri="{BB962C8B-B14F-4D97-AF65-F5344CB8AC3E}">
        <p14:creationId xmlns:p14="http://schemas.microsoft.com/office/powerpoint/2010/main" val="313445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testo, esterni, terra, pietra&#10;&#10;Descrizione generata automaticamente">
            <a:extLst>
              <a:ext uri="{FF2B5EF4-FFF2-40B4-BE49-F238E27FC236}">
                <a16:creationId xmlns:a16="http://schemas.microsoft.com/office/drawing/2014/main" id="{E2DB6B1D-15E5-EC42-975B-5FDE54A30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38E49B6-5D63-6E45-A4AC-AAC8B4CE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1" y="429077"/>
            <a:ext cx="3099708" cy="206326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072A474-8625-4A48-BC03-08C36CCE57A8}"/>
              </a:ext>
            </a:extLst>
          </p:cNvPr>
          <p:cNvSpPr/>
          <p:nvPr/>
        </p:nvSpPr>
        <p:spPr>
          <a:xfrm>
            <a:off x="352323" y="429077"/>
            <a:ext cx="3099708" cy="21145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9C65ACB-F077-DC46-8DF1-1E0756F4E7D8}"/>
              </a:ext>
            </a:extLst>
          </p:cNvPr>
          <p:cNvSpPr/>
          <p:nvPr/>
        </p:nvSpPr>
        <p:spPr>
          <a:xfrm>
            <a:off x="352323" y="922684"/>
            <a:ext cx="3990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it-IT" sz="2400" b="1" dirty="0" err="1">
                <a:solidFill>
                  <a:schemeClr val="bg1">
                    <a:lumMod val="95000"/>
                  </a:schemeClr>
                </a:solidFill>
              </a:rPr>
              <a:t>burden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it-IT" sz="2400" b="1" dirty="0" err="1">
                <a:solidFill>
                  <a:schemeClr val="bg1">
                    <a:lumMod val="95000"/>
                  </a:schemeClr>
                </a:solidFill>
              </a:rPr>
              <a:t>bureaucracy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it-IT" sz="2400" b="1" dirty="0" err="1">
                <a:solidFill>
                  <a:schemeClr val="bg1">
                    <a:lumMod val="95000"/>
                  </a:schemeClr>
                </a:solidFill>
              </a:rPr>
              <a:t>lies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on the </a:t>
            </a:r>
            <a:r>
              <a:rPr lang="it-IT" sz="2400" b="1" dirty="0" err="1">
                <a:solidFill>
                  <a:schemeClr val="bg1">
                    <a:lumMod val="95000"/>
                  </a:schemeClr>
                </a:solidFill>
              </a:rPr>
              <a:t>patients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' </a:t>
            </a:r>
            <a:r>
              <a:rPr lang="it-IT" sz="2400" b="1" dirty="0" err="1">
                <a:solidFill>
                  <a:schemeClr val="bg1">
                    <a:lumMod val="95000"/>
                  </a:schemeClr>
                </a:solidFill>
              </a:rPr>
              <a:t>shoulders</a:t>
            </a:r>
            <a:endParaRPr lang="it-IT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EC78BBE-56E1-5749-AD17-B2215063940B}"/>
              </a:ext>
            </a:extLst>
          </p:cNvPr>
          <p:cNvSpPr/>
          <p:nvPr/>
        </p:nvSpPr>
        <p:spPr>
          <a:xfrm>
            <a:off x="352323" y="2886075"/>
            <a:ext cx="3719615" cy="30492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/>
              <a:t>63% book </a:t>
            </a:r>
            <a:r>
              <a:rPr lang="it-IT" sz="2000" b="1" dirty="0" err="1"/>
              <a:t>visits</a:t>
            </a:r>
            <a:r>
              <a:rPr lang="it-IT" sz="2000" b="1" dirty="0"/>
              <a:t> and </a:t>
            </a:r>
            <a:r>
              <a:rPr lang="it-IT" sz="2000" b="1" dirty="0" err="1"/>
              <a:t>exams</a:t>
            </a:r>
            <a:r>
              <a:rPr lang="it-IT" sz="2000" b="1" dirty="0"/>
              <a:t> </a:t>
            </a:r>
            <a:r>
              <a:rPr lang="it-IT" sz="2000" b="1" dirty="0" err="1"/>
              <a:t>themselves</a:t>
            </a:r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Check-ups are </a:t>
            </a:r>
            <a:r>
              <a:rPr lang="it-IT" sz="2000" b="1" dirty="0" err="1"/>
              <a:t>often</a:t>
            </a:r>
            <a:r>
              <a:rPr lang="it-IT" sz="2000" b="1" dirty="0"/>
              <a:t> spread over </a:t>
            </a:r>
            <a:r>
              <a:rPr lang="it-IT" sz="2000" b="1" dirty="0" err="1"/>
              <a:t>several</a:t>
            </a:r>
            <a:r>
              <a:rPr lang="it-IT" sz="2000" b="1" dirty="0"/>
              <a:t> </a:t>
            </a:r>
            <a:r>
              <a:rPr lang="it-IT" sz="2000" b="1" dirty="0" err="1"/>
              <a:t>days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232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persona, specchio, microscopio, lente d'ingrandimento&#10;&#10;Descrizione generata automaticamente">
            <a:extLst>
              <a:ext uri="{FF2B5EF4-FFF2-40B4-BE49-F238E27FC236}">
                <a16:creationId xmlns:a16="http://schemas.microsoft.com/office/drawing/2014/main" id="{9872F3B8-6D8D-2940-AC66-46F8B2586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21" b="31648"/>
          <a:stretch/>
        </p:blipFill>
        <p:spPr>
          <a:xfrm>
            <a:off x="-609638" y="-181770"/>
            <a:ext cx="13099041" cy="7221540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D80322-C06D-0B46-BA60-8394D6E48AF3}"/>
              </a:ext>
            </a:extLst>
          </p:cNvPr>
          <p:cNvSpPr txBox="1"/>
          <p:nvPr/>
        </p:nvSpPr>
        <p:spPr>
          <a:xfrm>
            <a:off x="6243638" y="995596"/>
            <a:ext cx="5948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does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survey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highlight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in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terms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weak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points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requiring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actions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it-IT" sz="32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75E5034-6848-C14B-AC69-AAF287C348C9}"/>
              </a:ext>
            </a:extLst>
          </p:cNvPr>
          <p:cNvSpPr txBox="1"/>
          <p:nvPr/>
        </p:nvSpPr>
        <p:spPr>
          <a:xfrm>
            <a:off x="2173715" y="1479974"/>
            <a:ext cx="566738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Adherence</a:t>
            </a:r>
            <a:r>
              <a:rPr lang="it-IT" sz="2400" b="1" dirty="0">
                <a:solidFill>
                  <a:srgbClr val="FF0000"/>
                </a:solidFill>
              </a:rPr>
              <a:t> to </a:t>
            </a:r>
            <a:r>
              <a:rPr lang="it-IT" sz="2400" b="1" dirty="0" err="1">
                <a:solidFill>
                  <a:srgbClr val="FF0000"/>
                </a:solidFill>
              </a:rPr>
              <a:t>therapy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Interaction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GPs</a:t>
            </a:r>
            <a:r>
              <a:rPr lang="it-IT" sz="2400" b="1" dirty="0">
                <a:solidFill>
                  <a:srgbClr val="FF0000"/>
                </a:solidFill>
              </a:rPr>
              <a:t> /  </a:t>
            </a:r>
            <a:r>
              <a:rPr lang="it-IT" sz="2400" b="1" dirty="0" err="1">
                <a:solidFill>
                  <a:srgbClr val="FF0000"/>
                </a:solidFill>
              </a:rPr>
              <a:t>specialists</a:t>
            </a: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Bureaucracy</a:t>
            </a: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Secondary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prevention</a:t>
            </a:r>
            <a:endParaRPr lang="it-IT" sz="2400" b="1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0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43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45">
            <a:extLst>
              <a:ext uri="{FF2B5EF4-FFF2-40B4-BE49-F238E27FC236}">
                <a16:creationId xmlns:a16="http://schemas.microsoft.com/office/drawing/2014/main" id="{1C897582-CB19-41B5-9426-8BD7BD008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47">
            <a:extLst>
              <a:ext uri="{FF2B5EF4-FFF2-40B4-BE49-F238E27FC236}">
                <a16:creationId xmlns:a16="http://schemas.microsoft.com/office/drawing/2014/main" id="{0E7066FC-B004-4B5A-B02B-599B51EF3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0" y="515619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425C2B31-7947-F045-99D3-FCCFA4129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559" r="-2" b="-2"/>
          <a:stretch/>
        </p:blipFill>
        <p:spPr>
          <a:xfrm>
            <a:off x="175896" y="73041"/>
            <a:ext cx="3938588" cy="2409794"/>
          </a:xfrm>
          <a:prstGeom prst="rect">
            <a:avLst/>
          </a:prstGeom>
        </p:spPr>
      </p:pic>
      <p:pic>
        <p:nvPicPr>
          <p:cNvPr id="13" name="Immagine 12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6056AE25-1DCF-A749-9B5C-2709AD9F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280" y="341848"/>
            <a:ext cx="3952275" cy="1853618"/>
          </a:xfrm>
          <a:prstGeom prst="rect">
            <a:avLst/>
          </a:prstGeom>
        </p:spPr>
      </p:pic>
      <p:pic>
        <p:nvPicPr>
          <p:cNvPr id="23" name="Immagine 22" descr="Immagine che contiene interni, aperto&#10;&#10;Descrizione generata automaticamente">
            <a:extLst>
              <a:ext uri="{FF2B5EF4-FFF2-40B4-BE49-F238E27FC236}">
                <a16:creationId xmlns:a16="http://schemas.microsoft.com/office/drawing/2014/main" id="{D35D0B02-1A19-7E41-9F99-862F0BF36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80" y="4347314"/>
            <a:ext cx="3004004" cy="196735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396F381-5EAB-5342-A905-BC91447A5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280" y="1352234"/>
            <a:ext cx="3494823" cy="1967356"/>
          </a:xfrm>
          <a:prstGeom prst="rect">
            <a:avLst/>
          </a:prstGeom>
        </p:spPr>
      </p:pic>
      <p:pic>
        <p:nvPicPr>
          <p:cNvPr id="21" name="Immagine 20" descr="Immagine che contiene terra, esterni, mammifero acquatico, pietra&#10;&#10;Descrizione generata automaticamente">
            <a:extLst>
              <a:ext uri="{FF2B5EF4-FFF2-40B4-BE49-F238E27FC236}">
                <a16:creationId xmlns:a16="http://schemas.microsoft.com/office/drawing/2014/main" id="{8C6C2150-803A-9C43-ACCB-FBF6AFCA1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4555" y="2963719"/>
            <a:ext cx="3443288" cy="232886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E3A35A7-0BE4-5C48-AF6F-EE3E21D73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404" y="4728369"/>
            <a:ext cx="2389188" cy="1608138"/>
          </a:xfrm>
          <a:prstGeom prst="rect">
            <a:avLst/>
          </a:prstGeom>
        </p:spPr>
      </p:pic>
      <p:pic>
        <p:nvPicPr>
          <p:cNvPr id="5" name="Immagine 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F6BB92FF-E442-B443-B0FD-2B8F5017D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6546" y="2686930"/>
            <a:ext cx="2656252" cy="1716796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0075D58-EF6A-1243-AEE2-1616805B2755}"/>
              </a:ext>
            </a:extLst>
          </p:cNvPr>
          <p:cNvSpPr txBox="1"/>
          <p:nvPr/>
        </p:nvSpPr>
        <p:spPr>
          <a:xfrm>
            <a:off x="175896" y="2757751"/>
            <a:ext cx="433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264AB"/>
                </a:solidFill>
              </a:rPr>
              <a:t>BEST PRACTICES FOR…</a:t>
            </a:r>
          </a:p>
        </p:txBody>
      </p:sp>
      <p:pic>
        <p:nvPicPr>
          <p:cNvPr id="3" name="Immagine 2" descr="Immagine che contiene guanti, clipart&#10;&#10;Descrizione generata automaticamente">
            <a:extLst>
              <a:ext uri="{FF2B5EF4-FFF2-40B4-BE49-F238E27FC236}">
                <a16:creationId xmlns:a16="http://schemas.microsoft.com/office/drawing/2014/main" id="{178DACBC-A312-2A48-A32A-7E2428929E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8763" y="3876460"/>
            <a:ext cx="2812691" cy="20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37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25A2CA-F781-AB47-97D2-CEFB282C0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86" r="3" b="7967"/>
          <a:stretch/>
        </p:blipFill>
        <p:spPr>
          <a:xfrm>
            <a:off x="2" y="2247533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57F2E9-BE18-BC45-8187-66DDEE4ABF27}"/>
              </a:ext>
            </a:extLst>
          </p:cNvPr>
          <p:cNvSpPr txBox="1"/>
          <p:nvPr/>
        </p:nvSpPr>
        <p:spPr>
          <a:xfrm>
            <a:off x="4838931" y="459417"/>
            <a:ext cx="6808783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rgbClr val="0264A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BA2003-1F0F-9A4B-8FD4-156090B318CD}"/>
              </a:ext>
            </a:extLst>
          </p:cNvPr>
          <p:cNvSpPr txBox="1"/>
          <p:nvPr/>
        </p:nvSpPr>
        <p:spPr>
          <a:xfrm>
            <a:off x="6681502" y="2702350"/>
            <a:ext cx="4314417" cy="243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0264AB"/>
                </a:solidFill>
              </a:rPr>
              <a:t>PARTICIPATION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rgbClr val="0264AB"/>
              </a:solidFill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6" name="Picture 2" descr="Manifestazioni e libertà di informazione e di opinione : SEV-Online">
            <a:extLst>
              <a:ext uri="{FF2B5EF4-FFF2-40B4-BE49-F238E27FC236}">
                <a16:creationId xmlns:a16="http://schemas.microsoft.com/office/drawing/2014/main" id="{43DFB099-150B-8647-8810-12DDF7AF2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213"/>
          <a:stretch/>
        </p:blipFill>
        <p:spPr bwMode="auto">
          <a:xfrm>
            <a:off x="0" y="87984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8C28079-6D14-444C-9C93-3602C86FDDF1}"/>
              </a:ext>
            </a:extLst>
          </p:cNvPr>
          <p:cNvSpPr txBox="1"/>
          <p:nvPr/>
        </p:nvSpPr>
        <p:spPr>
          <a:xfrm>
            <a:off x="5148590" y="586991"/>
            <a:ext cx="55441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IT IS A BEST PRACTICE</a:t>
            </a:r>
          </a:p>
          <a:p>
            <a:endParaRPr lang="it-IT" sz="2400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860F23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5D382B6-6E2A-2C4F-8504-D4CA6B08A68F}"/>
              </a:ext>
            </a:extLst>
          </p:cNvPr>
          <p:cNvSpPr/>
          <p:nvPr/>
        </p:nvSpPr>
        <p:spPr>
          <a:xfrm>
            <a:off x="905204" y="3472852"/>
            <a:ext cx="4381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0264AB"/>
                </a:solidFill>
              </a:rPr>
              <a:t>Not</a:t>
            </a:r>
            <a:r>
              <a:rPr lang="it-IT" sz="2400" b="1" dirty="0">
                <a:solidFill>
                  <a:srgbClr val="0264AB"/>
                </a:solidFill>
              </a:rPr>
              <a:t> </a:t>
            </a:r>
            <a:r>
              <a:rPr lang="it-IT" sz="2400" b="1" dirty="0" err="1">
                <a:solidFill>
                  <a:srgbClr val="0264AB"/>
                </a:solidFill>
              </a:rPr>
              <a:t>only</a:t>
            </a:r>
            <a:r>
              <a:rPr lang="it-IT" sz="2400" b="1" dirty="0">
                <a:solidFill>
                  <a:srgbClr val="0264AB"/>
                </a:solidFill>
              </a:rPr>
              <a:t> </a:t>
            </a:r>
            <a:r>
              <a:rPr lang="it-IT" sz="2400" b="1" dirty="0" err="1">
                <a:solidFill>
                  <a:srgbClr val="0264AB"/>
                </a:solidFill>
              </a:rPr>
              <a:t>professionals</a:t>
            </a:r>
            <a:endParaRPr lang="it-IT" sz="2400" b="1" dirty="0">
              <a:solidFill>
                <a:srgbClr val="0264AB"/>
              </a:solidFill>
            </a:endParaRPr>
          </a:p>
          <a:p>
            <a:r>
              <a:rPr lang="it-IT" sz="2400" b="1" dirty="0" err="1">
                <a:solidFill>
                  <a:srgbClr val="0264AB"/>
                </a:solidFill>
              </a:rPr>
              <a:t>But</a:t>
            </a:r>
            <a:r>
              <a:rPr lang="it-IT" sz="2400" b="1" dirty="0">
                <a:solidFill>
                  <a:srgbClr val="0264AB"/>
                </a:solidFill>
              </a:rPr>
              <a:t> </a:t>
            </a:r>
            <a:r>
              <a:rPr lang="it-IT" sz="2400" b="1" dirty="0" err="1">
                <a:solidFill>
                  <a:srgbClr val="0264AB"/>
                </a:solidFill>
              </a:rPr>
              <a:t>also</a:t>
            </a:r>
            <a:r>
              <a:rPr lang="it-IT" sz="2400" b="1" dirty="0">
                <a:solidFill>
                  <a:srgbClr val="0264AB"/>
                </a:solidFill>
              </a:rPr>
              <a:t> </a:t>
            </a:r>
            <a:r>
              <a:rPr lang="it-IT" sz="2400" b="1" dirty="0" err="1">
                <a:solidFill>
                  <a:srgbClr val="0264AB"/>
                </a:solidFill>
              </a:rPr>
              <a:t>patients</a:t>
            </a:r>
            <a:r>
              <a:rPr lang="it-IT" sz="2400" b="1" dirty="0">
                <a:solidFill>
                  <a:srgbClr val="0264AB"/>
                </a:solidFill>
              </a:rPr>
              <a:t> </a:t>
            </a:r>
          </a:p>
          <a:p>
            <a:r>
              <a:rPr lang="it-IT" sz="2400" b="1" dirty="0">
                <a:solidFill>
                  <a:srgbClr val="0264AB"/>
                </a:solidFill>
              </a:rPr>
              <a:t>and </a:t>
            </a:r>
            <a:r>
              <a:rPr lang="it-IT" sz="2400" b="1" dirty="0" err="1">
                <a:solidFill>
                  <a:srgbClr val="0264AB"/>
                </a:solidFill>
              </a:rPr>
              <a:t>their</a:t>
            </a:r>
            <a:r>
              <a:rPr lang="it-IT" sz="2400" b="1" dirty="0">
                <a:solidFill>
                  <a:srgbClr val="0264AB"/>
                </a:solidFill>
              </a:rPr>
              <a:t> </a:t>
            </a:r>
            <a:r>
              <a:rPr lang="it-IT" sz="2400" b="1" dirty="0" err="1">
                <a:solidFill>
                  <a:srgbClr val="0264AB"/>
                </a:solidFill>
              </a:rPr>
              <a:t>caregivers</a:t>
            </a:r>
            <a:r>
              <a:rPr lang="it-IT" sz="2400" b="1" dirty="0">
                <a:solidFill>
                  <a:srgbClr val="0264AB"/>
                </a:solidFill>
              </a:rPr>
              <a:t> </a:t>
            </a:r>
          </a:p>
          <a:p>
            <a:r>
              <a:rPr lang="it-IT" sz="2400" b="1" dirty="0">
                <a:solidFill>
                  <a:srgbClr val="0264AB"/>
                </a:solidFill>
              </a:rPr>
              <a:t>and </a:t>
            </a:r>
            <a:r>
              <a:rPr lang="it-IT" sz="2400" b="1" dirty="0" err="1">
                <a:solidFill>
                  <a:srgbClr val="0264AB"/>
                </a:solidFill>
              </a:rPr>
              <a:t>Patients</a:t>
            </a:r>
            <a:r>
              <a:rPr lang="it-IT" sz="2400" b="1" dirty="0">
                <a:solidFill>
                  <a:srgbClr val="0264AB"/>
                </a:solidFill>
              </a:rPr>
              <a:t> </a:t>
            </a:r>
            <a:r>
              <a:rPr lang="it-IT" sz="2400" b="1" dirty="0" err="1">
                <a:solidFill>
                  <a:srgbClr val="0264AB"/>
                </a:solidFill>
              </a:rPr>
              <a:t>Associations</a:t>
            </a:r>
            <a:endParaRPr lang="it-IT" sz="2400" b="1" dirty="0">
              <a:solidFill>
                <a:srgbClr val="0264AB"/>
              </a:solidFill>
            </a:endParaRPr>
          </a:p>
          <a:p>
            <a:endParaRPr lang="it-IT" sz="2400" b="1" dirty="0">
              <a:solidFill>
                <a:srgbClr val="0264AB"/>
              </a:solidFill>
            </a:endParaRPr>
          </a:p>
          <a:p>
            <a:r>
              <a:rPr lang="it-IT" sz="2400" b="1" dirty="0">
                <a:solidFill>
                  <a:srgbClr val="0264AB"/>
                </a:solidFill>
              </a:rPr>
              <a:t>and </a:t>
            </a:r>
            <a:r>
              <a:rPr lang="it-IT" sz="2400" b="1" dirty="0" err="1">
                <a:solidFill>
                  <a:srgbClr val="0264AB"/>
                </a:solidFill>
              </a:rPr>
              <a:t>citizens</a:t>
            </a:r>
            <a:r>
              <a:rPr lang="it-IT" sz="2400" b="1" dirty="0">
                <a:solidFill>
                  <a:srgbClr val="0264AB"/>
                </a:solidFill>
              </a:rPr>
              <a:t> </a:t>
            </a:r>
            <a:r>
              <a:rPr lang="it-IT" sz="2400" b="1" dirty="0" err="1">
                <a:solidFill>
                  <a:srgbClr val="0264AB"/>
                </a:solidFill>
              </a:rPr>
              <a:t>who</a:t>
            </a:r>
            <a:r>
              <a:rPr lang="it-IT" sz="2400" b="1" dirty="0">
                <a:solidFill>
                  <a:srgbClr val="0264AB"/>
                </a:solidFill>
              </a:rPr>
              <a:t> benefit  </a:t>
            </a:r>
          </a:p>
          <a:p>
            <a:r>
              <a:rPr lang="it-IT" sz="2400" b="1" dirty="0">
                <a:solidFill>
                  <a:srgbClr val="0264AB"/>
                </a:solidFill>
              </a:rPr>
              <a:t>from the </a:t>
            </a:r>
            <a:r>
              <a:rPr lang="it-IT" sz="2400" b="1" dirty="0" err="1">
                <a:solidFill>
                  <a:srgbClr val="0264AB"/>
                </a:solidFill>
              </a:rPr>
              <a:t>Health</a:t>
            </a:r>
            <a:r>
              <a:rPr lang="it-IT" sz="2400" b="1" dirty="0">
                <a:solidFill>
                  <a:srgbClr val="0264AB"/>
                </a:solidFill>
              </a:rPr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24864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151C46F2-BEE2-8F49-AAE9-76215A7B6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19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2E91F8-59F3-574E-8F27-F53FD747B4AF}"/>
              </a:ext>
            </a:extLst>
          </p:cNvPr>
          <p:cNvSpPr txBox="1"/>
          <p:nvPr/>
        </p:nvSpPr>
        <p:spPr>
          <a:xfrm>
            <a:off x="6009132" y="797026"/>
            <a:ext cx="6263640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0264AB"/>
                </a:solidFill>
                <a:ea typeface="+mj-ea"/>
                <a:cs typeface="+mj-cs"/>
              </a:rPr>
              <a:t>A BEST PRACTICE FOR……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ACFA83-7F2B-544C-B6F7-360956200246}"/>
              </a:ext>
            </a:extLst>
          </p:cNvPr>
          <p:cNvSpPr txBox="1"/>
          <p:nvPr/>
        </p:nvSpPr>
        <p:spPr>
          <a:xfrm>
            <a:off x="602250" y="4217379"/>
            <a:ext cx="7527338" cy="336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Presiding over adherence to therapy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263175D9-D502-C84F-819F-6602853CF1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5559" r="-2" b="-2"/>
          <a:stretch/>
        </p:blipFill>
        <p:spPr>
          <a:xfrm>
            <a:off x="-171426" y="142533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8314610-248D-9348-BD1C-04805E0A6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182" y="2960023"/>
            <a:ext cx="5672832" cy="28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ACFA83-7F2B-544C-B6F7-360956200246}"/>
              </a:ext>
            </a:extLst>
          </p:cNvPr>
          <p:cNvSpPr txBox="1"/>
          <p:nvPr/>
        </p:nvSpPr>
        <p:spPr>
          <a:xfrm>
            <a:off x="519405" y="3568901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Promoting a systematic  interaction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between GPs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and specialists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263175D9-D502-C84F-819F-6602853CF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09" r="-1" b="359"/>
          <a:stretch/>
        </p:blipFill>
        <p:spPr>
          <a:xfrm>
            <a:off x="176505" y="380192"/>
            <a:ext cx="5540209" cy="280851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Immagine 4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0328A665-2D84-024C-B260-5A055A97F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34" b="668"/>
          <a:stretch/>
        </p:blipFill>
        <p:spPr>
          <a:xfrm>
            <a:off x="3812052" y="3429001"/>
            <a:ext cx="8387058" cy="3429004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01CDD3-E316-694A-A604-76E62D14F2EF}"/>
              </a:ext>
            </a:extLst>
          </p:cNvPr>
          <p:cNvSpPr txBox="1"/>
          <p:nvPr/>
        </p:nvSpPr>
        <p:spPr>
          <a:xfrm>
            <a:off x="6301074" y="240450"/>
            <a:ext cx="6263640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0264AB"/>
                </a:solidFill>
                <a:ea typeface="+mj-ea"/>
                <a:cs typeface="+mj-cs"/>
              </a:rPr>
              <a:t>A BEST PRACTICE FOR……</a:t>
            </a:r>
          </a:p>
        </p:txBody>
      </p:sp>
    </p:spTree>
    <p:extLst>
      <p:ext uri="{BB962C8B-B14F-4D97-AF65-F5344CB8AC3E}">
        <p14:creationId xmlns:p14="http://schemas.microsoft.com/office/powerpoint/2010/main" val="3031841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rra, esterni, mammifero acquatico, pietra&#10;&#10;Descrizione generata automaticamente">
            <a:extLst>
              <a:ext uri="{FF2B5EF4-FFF2-40B4-BE49-F238E27FC236}">
                <a16:creationId xmlns:a16="http://schemas.microsoft.com/office/drawing/2014/main" id="{FF516FD7-5D7D-B249-9ACD-064407F13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2" r="-1" b="-1"/>
          <a:stretch/>
        </p:blipFill>
        <p:spPr>
          <a:xfrm>
            <a:off x="6096000" y="264261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ACFA83-7F2B-544C-B6F7-360956200246}"/>
              </a:ext>
            </a:extLst>
          </p:cNvPr>
          <p:cNvSpPr txBox="1"/>
          <p:nvPr/>
        </p:nvSpPr>
        <p:spPr>
          <a:xfrm>
            <a:off x="1105034" y="3429000"/>
            <a:ext cx="7224579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Reducing the burden of bureaucracy</a:t>
            </a:r>
            <a:endParaRPr lang="en-US" sz="20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263175D9-D502-C84F-819F-6602853CF1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5559" r="-2" b="-2"/>
          <a:stretch/>
        </p:blipFill>
        <p:spPr>
          <a:xfrm>
            <a:off x="157161" y="35846"/>
            <a:ext cx="4829891" cy="303332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071BB6-788D-B145-BDC0-D45355F66D38}"/>
              </a:ext>
            </a:extLst>
          </p:cNvPr>
          <p:cNvSpPr txBox="1"/>
          <p:nvPr/>
        </p:nvSpPr>
        <p:spPr>
          <a:xfrm>
            <a:off x="5652800" y="240844"/>
            <a:ext cx="6263640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0264AB"/>
                </a:solidFill>
                <a:ea typeface="+mj-ea"/>
                <a:cs typeface="+mj-cs"/>
              </a:rPr>
              <a:t>A BEST PRACTICE FOR……</a:t>
            </a:r>
          </a:p>
        </p:txBody>
      </p:sp>
    </p:spTree>
    <p:extLst>
      <p:ext uri="{BB962C8B-B14F-4D97-AF65-F5344CB8AC3E}">
        <p14:creationId xmlns:p14="http://schemas.microsoft.com/office/powerpoint/2010/main" val="2525236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nifestazioni e libertà di informazione e di opinione : SEV-Online">
            <a:extLst>
              <a:ext uri="{FF2B5EF4-FFF2-40B4-BE49-F238E27FC236}">
                <a16:creationId xmlns:a16="http://schemas.microsoft.com/office/drawing/2014/main" id="{3EC900B7-738E-C940-8430-0B105BFE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74" y="386749"/>
            <a:ext cx="3957128" cy="2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F9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guanti, clipart&#10;&#10;Descrizione generata automaticamente">
            <a:extLst>
              <a:ext uri="{FF2B5EF4-FFF2-40B4-BE49-F238E27FC236}">
                <a16:creationId xmlns:a16="http://schemas.microsoft.com/office/drawing/2014/main" id="{7A6ED5CB-8420-6249-81DA-149AD1F4C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240" y="1688381"/>
            <a:ext cx="4728015" cy="34750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FF64F4-4E34-3349-B012-FBE7AC62751C}"/>
              </a:ext>
            </a:extLst>
          </p:cNvPr>
          <p:cNvSpPr txBox="1"/>
          <p:nvPr/>
        </p:nvSpPr>
        <p:spPr>
          <a:xfrm>
            <a:off x="509178" y="2996160"/>
            <a:ext cx="5834062" cy="34750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SENDING 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rgbClr val="0264AB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Self help groups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Sports groups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Anti-tobacco groups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Psychological support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264AB"/>
                </a:solidFill>
              </a:rPr>
              <a:t>Counselling</a:t>
            </a:r>
            <a:endParaRPr lang="en-US" sz="3200" dirty="0">
              <a:solidFill>
                <a:srgbClr val="0264AB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197270-8617-854A-B033-0C7CDD679BDA}"/>
              </a:ext>
            </a:extLst>
          </p:cNvPr>
          <p:cNvSpPr txBox="1"/>
          <p:nvPr/>
        </p:nvSpPr>
        <p:spPr>
          <a:xfrm>
            <a:off x="5465886" y="262222"/>
            <a:ext cx="6263640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0264AB"/>
                </a:solidFill>
                <a:ea typeface="+mj-ea"/>
                <a:cs typeface="+mj-cs"/>
              </a:rPr>
              <a:t>A BEST PRACTICE FOR……</a:t>
            </a:r>
          </a:p>
        </p:txBody>
      </p:sp>
    </p:spTree>
    <p:extLst>
      <p:ext uri="{BB962C8B-B14F-4D97-AF65-F5344CB8AC3E}">
        <p14:creationId xmlns:p14="http://schemas.microsoft.com/office/powerpoint/2010/main" val="2540252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interni, aperto&#10;&#10;Descrizione generata automaticamente">
            <a:extLst>
              <a:ext uri="{FF2B5EF4-FFF2-40B4-BE49-F238E27FC236}">
                <a16:creationId xmlns:a16="http://schemas.microsoft.com/office/drawing/2014/main" id="{0E4A59CF-39D5-8646-B914-FECBAC85E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6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ACFA83-7F2B-544C-B6F7-360956200246}"/>
              </a:ext>
            </a:extLst>
          </p:cNvPr>
          <p:cNvSpPr txBox="1"/>
          <p:nvPr/>
        </p:nvSpPr>
        <p:spPr>
          <a:xfrm>
            <a:off x="1107225" y="3229599"/>
            <a:ext cx="667946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F9D0E"/>
                </a:solidFill>
              </a:rPr>
              <a:t>Implementing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F9D0E"/>
                </a:solidFill>
              </a:rPr>
              <a:t>Diagnostic Therapeutic Care  Pathways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rgbClr val="0F9D0E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F9D0E"/>
                </a:solidFill>
              </a:rPr>
              <a:t>(PDTA)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263175D9-D502-C84F-819F-6602853CF1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5559" r="-2" b="-2"/>
          <a:stretch/>
        </p:blipFill>
        <p:spPr>
          <a:xfrm>
            <a:off x="403904" y="335383"/>
            <a:ext cx="4074370" cy="2558833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A10D8C-406F-9041-AE01-D5FD17E15ABD}"/>
              </a:ext>
            </a:extLst>
          </p:cNvPr>
          <p:cNvSpPr txBox="1"/>
          <p:nvPr/>
        </p:nvSpPr>
        <p:spPr>
          <a:xfrm>
            <a:off x="6301074" y="240450"/>
            <a:ext cx="6263640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F9D0E"/>
                </a:solidFill>
                <a:ea typeface="+mj-ea"/>
                <a:cs typeface="+mj-cs"/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961386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ACFA83-7F2B-544C-B6F7-360956200246}"/>
              </a:ext>
            </a:extLst>
          </p:cNvPr>
          <p:cNvSpPr txBox="1"/>
          <p:nvPr/>
        </p:nvSpPr>
        <p:spPr>
          <a:xfrm>
            <a:off x="467012" y="4189006"/>
            <a:ext cx="5834062" cy="179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F9D0E"/>
                </a:solidFill>
              </a:rPr>
              <a:t>Increasing telemedicine</a:t>
            </a:r>
            <a:endParaRPr lang="en-US" sz="2000" dirty="0">
              <a:solidFill>
                <a:srgbClr val="0F9D0E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263175D9-D502-C84F-819F-6602853CF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09" r="-1" b="359"/>
          <a:stretch/>
        </p:blipFill>
        <p:spPr>
          <a:xfrm>
            <a:off x="-10158" y="532737"/>
            <a:ext cx="5185886" cy="2628900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1ABC216-E2E8-3D44-B99F-E3BDEEA92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5" r="-1" b="23494"/>
          <a:stretch/>
        </p:blipFill>
        <p:spPr>
          <a:xfrm>
            <a:off x="4335296" y="3161637"/>
            <a:ext cx="7863814" cy="3693960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3A841E-0F4F-4A48-A131-F072AEC86F9F}"/>
              </a:ext>
            </a:extLst>
          </p:cNvPr>
          <p:cNvSpPr txBox="1"/>
          <p:nvPr/>
        </p:nvSpPr>
        <p:spPr>
          <a:xfrm>
            <a:off x="6301074" y="240450"/>
            <a:ext cx="6263640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F9D0E"/>
                </a:solidFill>
                <a:ea typeface="+mj-ea"/>
                <a:cs typeface="+mj-cs"/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324399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31D6C63-7A72-7C4E-A04A-E5FC0EE36AF1}"/>
              </a:ext>
            </a:extLst>
          </p:cNvPr>
          <p:cNvSpPr/>
          <p:nvPr/>
        </p:nvSpPr>
        <p:spPr>
          <a:xfrm>
            <a:off x="801340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care path for people who have an Acute Myocardial Infarction – AMI- </a:t>
            </a:r>
          </a:p>
        </p:txBody>
      </p:sp>
      <p:sp>
        <p:nvSpPr>
          <p:cNvPr id="3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76EE917E-4F30-8C44-B31F-1381BEB4A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" r="6627" b="-1"/>
          <a:stretch/>
        </p:blipFill>
        <p:spPr>
          <a:xfrm>
            <a:off x="8358832" y="1629089"/>
            <a:ext cx="3145809" cy="3620021"/>
          </a:xfrm>
          <a:prstGeom prst="rect">
            <a:avLst/>
          </a:prstGeom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09CDF53-25A3-5E4D-861C-5FDB60A1A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947748"/>
              </p:ext>
            </p:extLst>
          </p:nvPr>
        </p:nvGraphicFramePr>
        <p:xfrm>
          <a:off x="797809" y="2421683"/>
          <a:ext cx="5706394" cy="371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0DB90E-4C83-4042-B3ED-3D85044FA589}"/>
              </a:ext>
            </a:extLst>
          </p:cNvPr>
          <p:cNvSpPr txBox="1"/>
          <p:nvPr/>
        </p:nvSpPr>
        <p:spPr>
          <a:xfrm>
            <a:off x="10210800" y="2421683"/>
            <a:ext cx="77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946648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58F9E4A-4166-DC4D-BEBE-E31DB35BA9D0}"/>
              </a:ext>
            </a:extLst>
          </p:cNvPr>
          <p:cNvSpPr txBox="1"/>
          <p:nvPr/>
        </p:nvSpPr>
        <p:spPr>
          <a:xfrm>
            <a:off x="177588" y="2565586"/>
            <a:ext cx="7551950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F9D0E"/>
                </a:solidFill>
              </a:rPr>
              <a:t>INFORMATIVE CAMPAIGNS FOR DIFFERENT  TARGETS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0F9D0E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0F9D0E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9D0E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9D0E"/>
                </a:solidFill>
              </a:rPr>
              <a:t>CITIZENS (ADULT AND YOUNG PEOPLE) 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9D0E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9D0E"/>
                </a:solidFill>
              </a:rPr>
              <a:t>AMI PATIENS AND THEIR FAMILIES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F9D0E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9D0E"/>
                </a:solidFill>
              </a:rPr>
              <a:t>LONG COVID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3B266BC-86CD-C04E-9CD9-0CA542E31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8"/>
          <a:stretch/>
        </p:blipFill>
        <p:spPr>
          <a:xfrm>
            <a:off x="4726728" y="2914649"/>
            <a:ext cx="7287684" cy="385047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6" name="Picture 2" descr="Manifestazioni e libertà di informazione e di opinione : SEV-Online">
            <a:extLst>
              <a:ext uri="{FF2B5EF4-FFF2-40B4-BE49-F238E27FC236}">
                <a16:creationId xmlns:a16="http://schemas.microsoft.com/office/drawing/2014/main" id="{E8E0723B-9956-4648-80A4-745153086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860"/>
          <a:stretch/>
        </p:blipFill>
        <p:spPr bwMode="auto">
          <a:xfrm>
            <a:off x="-321990" y="25993"/>
            <a:ext cx="5917247" cy="2419235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93E972-18FA-BA45-AA73-84E73DFB9859}"/>
              </a:ext>
            </a:extLst>
          </p:cNvPr>
          <p:cNvSpPr txBox="1"/>
          <p:nvPr/>
        </p:nvSpPr>
        <p:spPr>
          <a:xfrm>
            <a:off x="5997892" y="309619"/>
            <a:ext cx="6263640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F9D0E"/>
                </a:solidFill>
                <a:ea typeface="+mj-ea"/>
                <a:cs typeface="+mj-cs"/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689321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Immagine 12" descr="Immagine che contiene testo, decorato&#10;&#10;Descrizione generata automaticamente">
            <a:extLst>
              <a:ext uri="{FF2B5EF4-FFF2-40B4-BE49-F238E27FC236}">
                <a16:creationId xmlns:a16="http://schemas.microsoft.com/office/drawing/2014/main" id="{5C05C9FF-F83E-E24D-BF5D-C40D962BF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1030288"/>
            <a:ext cx="1541463" cy="2474913"/>
          </a:xfrm>
          <a:prstGeom prst="rect">
            <a:avLst/>
          </a:prstGeom>
        </p:spPr>
      </p:pic>
      <p:pic>
        <p:nvPicPr>
          <p:cNvPr id="15" name="Immagine 1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2766ED7D-B382-B14A-892F-E0B6B374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50" y="3563938"/>
            <a:ext cx="1541463" cy="2263775"/>
          </a:xfrm>
          <a:prstGeom prst="rect">
            <a:avLst/>
          </a:prstGeom>
        </p:spPr>
      </p:pic>
      <p:pic>
        <p:nvPicPr>
          <p:cNvPr id="11" name="Immagine 10" descr="Immagine che contiene bouquet, fiore, pianta&#10;&#10;Descrizione generata automaticamente">
            <a:extLst>
              <a:ext uri="{FF2B5EF4-FFF2-40B4-BE49-F238E27FC236}">
                <a16:creationId xmlns:a16="http://schemas.microsoft.com/office/drawing/2014/main" id="{3CD586B2-B534-B648-84E8-9589B6884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550" y="4095750"/>
            <a:ext cx="1730375" cy="17303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3FAB82E-5D26-5A46-9630-4DAA344E8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3663" y="1030288"/>
            <a:ext cx="1576388" cy="2374900"/>
          </a:xfrm>
          <a:prstGeom prst="rect">
            <a:avLst/>
          </a:prstGeom>
        </p:spPr>
      </p:pic>
      <p:pic>
        <p:nvPicPr>
          <p:cNvPr id="7" name="Immagine 6" descr="Immagine che contiene cactus, pianta&#10;&#10;Descrizione generata automaticamente">
            <a:extLst>
              <a:ext uri="{FF2B5EF4-FFF2-40B4-BE49-F238E27FC236}">
                <a16:creationId xmlns:a16="http://schemas.microsoft.com/office/drawing/2014/main" id="{C50F9DCA-E791-B143-99E6-7539FD64A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3663" y="3465513"/>
            <a:ext cx="1576388" cy="2362200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2654510-C080-E248-8C47-F25704565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8788" y="1030288"/>
            <a:ext cx="1871663" cy="1762125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0E2E66-CCCB-9249-8768-82302C8900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8788" y="2851150"/>
            <a:ext cx="1871663" cy="297497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117D01-3F84-5643-9AAE-F1ACE4A0906C}"/>
              </a:ext>
            </a:extLst>
          </p:cNvPr>
          <p:cNvSpPr txBox="1"/>
          <p:nvPr/>
        </p:nvSpPr>
        <p:spPr>
          <a:xfrm>
            <a:off x="776132" y="1438196"/>
            <a:ext cx="34545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F9D0E"/>
                </a:solidFill>
              </a:rPr>
              <a:t>PATIENTS’ HEARTS</a:t>
            </a:r>
          </a:p>
          <a:p>
            <a:pPr algn="ctr"/>
            <a:r>
              <a:rPr lang="it-IT" sz="3200" b="1" dirty="0">
                <a:solidFill>
                  <a:srgbClr val="0F9D0E"/>
                </a:solidFill>
              </a:rPr>
              <a:t>SAY THANKS</a:t>
            </a:r>
          </a:p>
          <a:p>
            <a:endParaRPr lang="it-IT" dirty="0"/>
          </a:p>
        </p:txBody>
      </p:sp>
      <p:pic>
        <p:nvPicPr>
          <p:cNvPr id="20" name="Immagine 19" descr="Immagine che contiene testo, colorato, tessuto&#10;&#10;Descrizione generata automaticamente">
            <a:extLst>
              <a:ext uri="{FF2B5EF4-FFF2-40B4-BE49-F238E27FC236}">
                <a16:creationId xmlns:a16="http://schemas.microsoft.com/office/drawing/2014/main" id="{56316FA9-E395-D349-85F5-B3C0EEC6AA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9443" y="1008335"/>
            <a:ext cx="1671417" cy="29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46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agome-persone-gente-disegno-e1516962732125 – rAbDo">
            <a:extLst>
              <a:ext uri="{FF2B5EF4-FFF2-40B4-BE49-F238E27FC236}">
                <a16:creationId xmlns:a16="http://schemas.microsoft.com/office/drawing/2014/main" id="{2000E96B-CFCE-0B48-8316-8DC93BFE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0994" y="1292926"/>
            <a:ext cx="5384741" cy="19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760A28E-754D-E54A-A11A-05AD947DD3D8}"/>
              </a:ext>
            </a:extLst>
          </p:cNvPr>
          <p:cNvSpPr/>
          <p:nvPr/>
        </p:nvSpPr>
        <p:spPr>
          <a:xfrm>
            <a:off x="4354285" y="498495"/>
            <a:ext cx="3853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47739A"/>
                </a:solidFill>
                <a:latin typeface="Avenir" panose="02000503020000020003" pitchFamily="2" charset="0"/>
              </a:rPr>
              <a:t>THE AIM OF THIS SURVEY</a:t>
            </a:r>
          </a:p>
          <a:p>
            <a:pPr algn="ctr"/>
            <a:r>
              <a:rPr lang="it-IT" sz="2000" b="1" dirty="0">
                <a:solidFill>
                  <a:srgbClr val="47739A"/>
                </a:solidFill>
                <a:latin typeface="Avenir" panose="02000503020000020003" pitchFamily="2" charset="0"/>
              </a:rPr>
              <a:t>To </a:t>
            </a:r>
            <a:r>
              <a:rPr lang="it-IT" sz="2000" b="1" dirty="0" err="1">
                <a:solidFill>
                  <a:srgbClr val="47739A"/>
                </a:solidFill>
                <a:latin typeface="Avenir" panose="02000503020000020003" pitchFamily="2" charset="0"/>
              </a:rPr>
              <a:t>acquire</a:t>
            </a:r>
            <a:r>
              <a:rPr lang="it-IT" sz="2000" b="1" dirty="0">
                <a:solidFill>
                  <a:srgbClr val="47739A"/>
                </a:solidFill>
                <a:latin typeface="Avenir" panose="02000503020000020003" pitchFamily="2" charset="0"/>
              </a:rPr>
              <a:t> information</a:t>
            </a:r>
            <a:endParaRPr lang="it-IT" sz="2000" b="1" dirty="0">
              <a:solidFill>
                <a:srgbClr val="47739A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674C644-C14B-FB44-B8BA-D16FF452ACBE}"/>
              </a:ext>
            </a:extLst>
          </p:cNvPr>
          <p:cNvSpPr/>
          <p:nvPr/>
        </p:nvSpPr>
        <p:spPr>
          <a:xfrm>
            <a:off x="3320993" y="3292423"/>
            <a:ext cx="60801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264AB"/>
                </a:solidFill>
                <a:latin typeface="Avenir" panose="02000503020000020003" pitchFamily="2" charset="0"/>
              </a:rPr>
              <a:t>from </a:t>
            </a:r>
            <a:r>
              <a:rPr lang="it-IT" b="1" dirty="0" err="1">
                <a:solidFill>
                  <a:srgbClr val="0264AB"/>
                </a:solidFill>
                <a:latin typeface="Avenir" panose="02000503020000020003" pitchFamily="2" charset="0"/>
              </a:rPr>
              <a:t>people</a:t>
            </a:r>
            <a:r>
              <a:rPr lang="it-IT" b="1" dirty="0">
                <a:solidFill>
                  <a:srgbClr val="0264AB"/>
                </a:solidFill>
                <a:latin typeface="Avenir" panose="02000503020000020003" pitchFamily="2" charset="0"/>
              </a:rPr>
              <a:t> living in Emilia Romagna </a:t>
            </a:r>
            <a:r>
              <a:rPr lang="it-IT" b="1" dirty="0" err="1">
                <a:solidFill>
                  <a:srgbClr val="0264AB"/>
                </a:solidFill>
                <a:latin typeface="Avenir" panose="02000503020000020003" pitchFamily="2" charset="0"/>
              </a:rPr>
              <a:t>who</a:t>
            </a:r>
            <a:r>
              <a:rPr lang="it-IT" b="1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b="1" dirty="0" err="1">
                <a:solidFill>
                  <a:srgbClr val="0264AB"/>
                </a:solidFill>
                <a:latin typeface="Avenir" panose="02000503020000020003" pitchFamily="2" charset="0"/>
              </a:rPr>
              <a:t>have</a:t>
            </a:r>
            <a:r>
              <a:rPr lang="it-IT" b="1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b="1" dirty="0" err="1">
                <a:solidFill>
                  <a:srgbClr val="0264AB"/>
                </a:solidFill>
                <a:latin typeface="Avenir" panose="02000503020000020003" pitchFamily="2" charset="0"/>
              </a:rPr>
              <a:t>experienced</a:t>
            </a:r>
            <a:r>
              <a:rPr lang="it-IT" b="1" dirty="0">
                <a:solidFill>
                  <a:srgbClr val="0264AB"/>
                </a:solidFill>
                <a:latin typeface="Avenir" panose="02000503020000020003" pitchFamily="2" charset="0"/>
              </a:rPr>
              <a:t>  an Acute </a:t>
            </a:r>
            <a:r>
              <a:rPr lang="it-IT" b="1" dirty="0" err="1">
                <a:solidFill>
                  <a:srgbClr val="0264AB"/>
                </a:solidFill>
                <a:latin typeface="Avenir" panose="02000503020000020003" pitchFamily="2" charset="0"/>
              </a:rPr>
              <a:t>Myocardical</a:t>
            </a:r>
            <a:r>
              <a:rPr lang="it-IT" b="1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b="1" dirty="0" err="1">
                <a:solidFill>
                  <a:srgbClr val="0264AB"/>
                </a:solidFill>
                <a:latin typeface="Avenir" panose="02000503020000020003" pitchFamily="2" charset="0"/>
              </a:rPr>
              <a:t>Infarction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–AMI</a:t>
            </a:r>
          </a:p>
          <a:p>
            <a:endParaRPr lang="it-IT" dirty="0">
              <a:solidFill>
                <a:srgbClr val="0264AB"/>
              </a:solidFill>
              <a:latin typeface="Avenir" panose="02000503020000020003" pitchFamily="2" charset="0"/>
            </a:endParaRPr>
          </a:p>
          <a:p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	 	on </a:t>
            </a:r>
            <a:r>
              <a:rPr lang="it-IT" b="1" dirty="0" err="1">
                <a:solidFill>
                  <a:srgbClr val="0264AB"/>
                </a:solidFill>
                <a:latin typeface="Avenir" panose="02000503020000020003" pitchFamily="2" charset="0"/>
              </a:rPr>
              <a:t>how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:</a:t>
            </a:r>
          </a:p>
          <a:p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they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have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been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monitored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by the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local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health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network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during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the 12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months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after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hospital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discharge</a:t>
            </a:r>
            <a:endParaRPr lang="it-IT" dirty="0">
              <a:solidFill>
                <a:srgbClr val="0264AB"/>
              </a:solidFill>
              <a:latin typeface="Avenir" panose="02000503020000020003" pitchFamily="2" charset="0"/>
            </a:endParaRPr>
          </a:p>
          <a:p>
            <a:endParaRPr lang="it-IT" dirty="0">
              <a:solidFill>
                <a:srgbClr val="0264AB"/>
              </a:solidFill>
              <a:latin typeface="Avenir" panose="02000503020000020003" pitchFamily="2" charset="0"/>
            </a:endParaRPr>
          </a:p>
          <a:p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they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have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been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assiduous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to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follow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the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therapy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,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health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checks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and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recommeded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0264AB"/>
                </a:solidFill>
                <a:latin typeface="Avenir" panose="02000503020000020003" pitchFamily="2" charset="0"/>
              </a:rPr>
              <a:t>lifestyle</a:t>
            </a:r>
            <a:r>
              <a:rPr lang="it-IT" dirty="0">
                <a:solidFill>
                  <a:srgbClr val="0264AB"/>
                </a:solidFill>
                <a:latin typeface="Avenir" panose="02000503020000020003" pitchFamily="2" charset="0"/>
              </a:rPr>
              <a:t> </a:t>
            </a:r>
            <a:endParaRPr lang="it-IT" dirty="0">
              <a:solidFill>
                <a:srgbClr val="0264AB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37B79C-90B2-464E-AE64-5D0D92716104}"/>
              </a:ext>
            </a:extLst>
          </p:cNvPr>
          <p:cNvSpPr txBox="1"/>
          <p:nvPr/>
        </p:nvSpPr>
        <p:spPr>
          <a:xfrm>
            <a:off x="10991522" y="363934"/>
            <a:ext cx="709448" cy="612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800" b="1" dirty="0">
              <a:solidFill>
                <a:srgbClr val="860F23"/>
              </a:solidFill>
            </a:endParaRPr>
          </a:p>
          <a:p>
            <a:pPr algn="ctr"/>
            <a:r>
              <a:rPr lang="it-IT" sz="2800" b="1" dirty="0" err="1">
                <a:solidFill>
                  <a:srgbClr val="0264AB"/>
                </a:solidFill>
              </a:rPr>
              <a:t>Q</a:t>
            </a:r>
            <a:endParaRPr lang="it-IT" sz="2800" b="1" dirty="0">
              <a:solidFill>
                <a:srgbClr val="0264AB"/>
              </a:solidFill>
            </a:endParaRPr>
          </a:p>
          <a:p>
            <a:pPr algn="ctr"/>
            <a:r>
              <a:rPr lang="it-IT" sz="2800" b="1" dirty="0">
                <a:solidFill>
                  <a:srgbClr val="0264AB"/>
                </a:solidFill>
              </a:rPr>
              <a:t>U</a:t>
            </a:r>
          </a:p>
          <a:p>
            <a:pPr algn="ctr"/>
            <a:r>
              <a:rPr lang="it-IT" sz="2800" b="1" dirty="0">
                <a:solidFill>
                  <a:srgbClr val="0264AB"/>
                </a:solidFill>
              </a:rPr>
              <a:t>E</a:t>
            </a:r>
          </a:p>
          <a:p>
            <a:pPr algn="ctr"/>
            <a:r>
              <a:rPr lang="it-IT" sz="2800" b="1" dirty="0" err="1">
                <a:solidFill>
                  <a:srgbClr val="0264AB"/>
                </a:solidFill>
              </a:rPr>
              <a:t>S</a:t>
            </a:r>
            <a:endParaRPr lang="it-IT" sz="2800" b="1" dirty="0">
              <a:solidFill>
                <a:srgbClr val="0264AB"/>
              </a:solidFill>
            </a:endParaRPr>
          </a:p>
          <a:p>
            <a:pPr algn="ctr"/>
            <a:r>
              <a:rPr lang="it-IT" sz="2800" b="1" dirty="0">
                <a:solidFill>
                  <a:srgbClr val="0264AB"/>
                </a:solidFill>
              </a:rPr>
              <a:t>T</a:t>
            </a:r>
          </a:p>
          <a:p>
            <a:pPr algn="ctr"/>
            <a:r>
              <a:rPr lang="it-IT" sz="2800" b="1" dirty="0">
                <a:solidFill>
                  <a:srgbClr val="0264AB"/>
                </a:solidFill>
              </a:rPr>
              <a:t>I</a:t>
            </a:r>
          </a:p>
          <a:p>
            <a:pPr algn="ctr"/>
            <a:r>
              <a:rPr lang="it-IT" sz="2800" b="1" dirty="0">
                <a:solidFill>
                  <a:srgbClr val="0264AB"/>
                </a:solidFill>
              </a:rPr>
              <a:t>O</a:t>
            </a:r>
          </a:p>
          <a:p>
            <a:pPr algn="ctr"/>
            <a:r>
              <a:rPr lang="it-IT" sz="2800" b="1" dirty="0" err="1">
                <a:solidFill>
                  <a:srgbClr val="0264AB"/>
                </a:solidFill>
              </a:rPr>
              <a:t>N</a:t>
            </a:r>
            <a:endParaRPr lang="it-IT" sz="2800" b="1" dirty="0">
              <a:solidFill>
                <a:srgbClr val="0264AB"/>
              </a:solidFill>
            </a:endParaRPr>
          </a:p>
          <a:p>
            <a:pPr algn="ctr"/>
            <a:r>
              <a:rPr lang="it-IT" sz="2800" b="1" dirty="0" err="1">
                <a:solidFill>
                  <a:srgbClr val="0264AB"/>
                </a:solidFill>
              </a:rPr>
              <a:t>N</a:t>
            </a:r>
            <a:endParaRPr lang="it-IT" sz="2800" b="1" dirty="0">
              <a:solidFill>
                <a:srgbClr val="0264AB"/>
              </a:solidFill>
            </a:endParaRPr>
          </a:p>
          <a:p>
            <a:pPr algn="ctr"/>
            <a:r>
              <a:rPr lang="it-IT" sz="2800" b="1" dirty="0">
                <a:solidFill>
                  <a:srgbClr val="0264AB"/>
                </a:solidFill>
              </a:rPr>
              <a:t>A</a:t>
            </a:r>
          </a:p>
          <a:p>
            <a:pPr algn="ctr"/>
            <a:r>
              <a:rPr lang="it-IT" sz="2800" b="1" dirty="0">
                <a:solidFill>
                  <a:srgbClr val="0264AB"/>
                </a:solidFill>
              </a:rPr>
              <a:t>I</a:t>
            </a:r>
          </a:p>
          <a:p>
            <a:pPr algn="ctr"/>
            <a:r>
              <a:rPr lang="it-IT" sz="2800" b="1" dirty="0" err="1">
                <a:solidFill>
                  <a:srgbClr val="0264AB"/>
                </a:solidFill>
              </a:rPr>
              <a:t>R</a:t>
            </a:r>
            <a:endParaRPr lang="it-IT" sz="2800" b="1" dirty="0">
              <a:solidFill>
                <a:srgbClr val="0264AB"/>
              </a:solidFill>
            </a:endParaRPr>
          </a:p>
          <a:p>
            <a:pPr algn="ctr"/>
            <a:r>
              <a:rPr lang="it-IT" sz="2800" b="1" dirty="0">
                <a:solidFill>
                  <a:srgbClr val="0264AB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834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97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12AAA40-4A7F-CE4D-B157-75DE2450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864" y="1118937"/>
            <a:ext cx="3134444" cy="313444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13C8635-BA7C-4346-B8B0-7B94188C90E4}"/>
              </a:ext>
            </a:extLst>
          </p:cNvPr>
          <p:cNvSpPr/>
          <p:nvPr/>
        </p:nvSpPr>
        <p:spPr>
          <a:xfrm>
            <a:off x="3582377" y="3955361"/>
            <a:ext cx="5655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rgbClr val="860F23"/>
              </a:solidFill>
              <a:latin typeface="Avenir" panose="02000503020000020003" pitchFamily="2" charset="0"/>
            </a:endParaRPr>
          </a:p>
          <a:p>
            <a:r>
              <a:rPr lang="it-IT" b="1" dirty="0">
                <a:solidFill>
                  <a:srgbClr val="860F23"/>
                </a:solidFill>
                <a:latin typeface="Avenir" panose="02000503020000020003" pitchFamily="2" charset="0"/>
              </a:rPr>
              <a:t>          from General </a:t>
            </a:r>
            <a:r>
              <a:rPr lang="it-IT" b="1" dirty="0" err="1">
                <a:solidFill>
                  <a:srgbClr val="860F23"/>
                </a:solidFill>
                <a:latin typeface="Avenir" panose="02000503020000020003" pitchFamily="2" charset="0"/>
              </a:rPr>
              <a:t>Practitioners</a:t>
            </a:r>
            <a:r>
              <a:rPr lang="it-IT" b="1" dirty="0">
                <a:solidFill>
                  <a:srgbClr val="860F23"/>
                </a:solidFill>
                <a:latin typeface="Avenir" panose="02000503020000020003" pitchFamily="2" charset="0"/>
              </a:rPr>
              <a:t> on</a:t>
            </a:r>
            <a:r>
              <a:rPr lang="it-IT" dirty="0">
                <a:latin typeface="Avenir" panose="02000503020000020003" pitchFamily="2" charset="0"/>
              </a:rPr>
              <a:t>:</a:t>
            </a:r>
          </a:p>
          <a:p>
            <a:r>
              <a:rPr lang="it-IT" dirty="0">
                <a:latin typeface="Avenir" panose="02000503020000020003" pitchFamily="2" charset="0"/>
              </a:rPr>
              <a:t> </a:t>
            </a:r>
          </a:p>
          <a:p>
            <a:r>
              <a:rPr lang="it-IT" dirty="0" err="1">
                <a:solidFill>
                  <a:srgbClr val="860F23"/>
                </a:solidFill>
                <a:latin typeface="Avenir" panose="02000503020000020003" pitchFamily="2" charset="0"/>
              </a:rPr>
              <a:t>taking</a:t>
            </a:r>
            <a:r>
              <a:rPr lang="it-IT" dirty="0">
                <a:solidFill>
                  <a:srgbClr val="860F23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860F23"/>
                </a:solidFill>
                <a:latin typeface="Avenir" panose="02000503020000020003" pitchFamily="2" charset="0"/>
              </a:rPr>
              <a:t>charge</a:t>
            </a:r>
            <a:r>
              <a:rPr lang="it-IT" dirty="0">
                <a:solidFill>
                  <a:srgbClr val="860F23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860F23"/>
                </a:solidFill>
                <a:latin typeface="Avenir" panose="02000503020000020003" pitchFamily="2" charset="0"/>
              </a:rPr>
              <a:t>patients</a:t>
            </a:r>
            <a:r>
              <a:rPr lang="it-IT" dirty="0">
                <a:solidFill>
                  <a:srgbClr val="860F23"/>
                </a:solidFill>
                <a:latin typeface="Avenir" panose="02000503020000020003" pitchFamily="2" charset="0"/>
              </a:rPr>
              <a:t> with AMI</a:t>
            </a:r>
          </a:p>
          <a:p>
            <a:endParaRPr lang="it-IT" dirty="0">
              <a:solidFill>
                <a:srgbClr val="860F23"/>
              </a:solidFill>
              <a:latin typeface="Avenir" panose="02000503020000020003" pitchFamily="2" charset="0"/>
            </a:endParaRPr>
          </a:p>
          <a:p>
            <a:r>
              <a:rPr lang="it-IT" dirty="0" err="1">
                <a:solidFill>
                  <a:srgbClr val="860F23"/>
                </a:solidFill>
                <a:latin typeface="Avenir" panose="02000503020000020003" pitchFamily="2" charset="0"/>
              </a:rPr>
              <a:t>their</a:t>
            </a:r>
            <a:r>
              <a:rPr lang="it-IT" dirty="0">
                <a:solidFill>
                  <a:srgbClr val="860F23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860F23"/>
                </a:solidFill>
                <a:latin typeface="Avenir" panose="02000503020000020003" pitchFamily="2" charset="0"/>
              </a:rPr>
              <a:t>relationships</a:t>
            </a:r>
            <a:r>
              <a:rPr lang="it-IT" dirty="0">
                <a:solidFill>
                  <a:srgbClr val="860F23"/>
                </a:solidFill>
                <a:latin typeface="Avenir" panose="02000503020000020003" pitchFamily="2" charset="0"/>
              </a:rPr>
              <a:t> with </a:t>
            </a:r>
            <a:r>
              <a:rPr lang="it-IT" dirty="0" err="1">
                <a:solidFill>
                  <a:srgbClr val="860F23"/>
                </a:solidFill>
                <a:latin typeface="Avenir" panose="02000503020000020003" pitchFamily="2" charset="0"/>
              </a:rPr>
              <a:t>other</a:t>
            </a:r>
            <a:r>
              <a:rPr lang="it-IT" dirty="0">
                <a:solidFill>
                  <a:srgbClr val="860F23"/>
                </a:solidFill>
                <a:latin typeface="Avenir" panose="02000503020000020003" pitchFamily="2" charset="0"/>
              </a:rPr>
              <a:t> </a:t>
            </a:r>
            <a:r>
              <a:rPr lang="it-IT" dirty="0" err="1">
                <a:solidFill>
                  <a:srgbClr val="860F23"/>
                </a:solidFill>
                <a:latin typeface="Avenir" panose="02000503020000020003" pitchFamily="2" charset="0"/>
              </a:rPr>
              <a:t>professionals</a:t>
            </a:r>
            <a:endParaRPr lang="it-IT" dirty="0">
              <a:solidFill>
                <a:srgbClr val="860F23"/>
              </a:solidFill>
              <a:latin typeface="Avenir" panose="02000503020000020003" pitchFamily="2" charset="0"/>
            </a:endParaRPr>
          </a:p>
          <a:p>
            <a:r>
              <a:rPr lang="it-IT" dirty="0">
                <a:solidFill>
                  <a:srgbClr val="860F23"/>
                </a:solidFill>
                <a:latin typeface="Avenir" panose="02000503020000020003" pitchFamily="2" charset="0"/>
              </a:rPr>
              <a:t> </a:t>
            </a:r>
          </a:p>
          <a:p>
            <a:r>
              <a:rPr lang="it-IT" dirty="0">
                <a:solidFill>
                  <a:srgbClr val="860F23"/>
                </a:solidFill>
                <a:latin typeface="Avenir" panose="02000503020000020003" pitchFamily="2" charset="0"/>
              </a:rPr>
              <a:t>the </a:t>
            </a:r>
            <a:r>
              <a:rPr lang="it-IT" dirty="0" err="1">
                <a:solidFill>
                  <a:srgbClr val="860F23"/>
                </a:solidFill>
                <a:latin typeface="Avenir" panose="02000503020000020003" pitchFamily="2" charset="0"/>
              </a:rPr>
              <a:t>involvement</a:t>
            </a:r>
            <a:r>
              <a:rPr lang="it-IT" dirty="0">
                <a:solidFill>
                  <a:srgbClr val="860F23"/>
                </a:solidFill>
                <a:latin typeface="Avenir" panose="02000503020000020003" pitchFamily="2" charset="0"/>
              </a:rPr>
              <a:t> of </a:t>
            </a:r>
            <a:r>
              <a:rPr lang="it-IT" dirty="0" err="1">
                <a:solidFill>
                  <a:srgbClr val="860F23"/>
                </a:solidFill>
                <a:latin typeface="Avenir" panose="02000503020000020003" pitchFamily="2" charset="0"/>
              </a:rPr>
              <a:t>caregivers</a:t>
            </a:r>
            <a:endParaRPr lang="it-IT" b="1" dirty="0">
              <a:solidFill>
                <a:srgbClr val="860F23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EB8362-7387-6248-A493-6D82C75805C7}"/>
              </a:ext>
            </a:extLst>
          </p:cNvPr>
          <p:cNvSpPr txBox="1"/>
          <p:nvPr/>
        </p:nvSpPr>
        <p:spPr>
          <a:xfrm>
            <a:off x="11020097" y="549671"/>
            <a:ext cx="709448" cy="6124754"/>
          </a:xfrm>
          <a:prstGeom prst="rect">
            <a:avLst/>
          </a:prstGeom>
          <a:noFill/>
          <a:ln w="28575">
            <a:solidFill>
              <a:srgbClr val="860F2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800" b="1" dirty="0">
              <a:solidFill>
                <a:srgbClr val="860F23"/>
              </a:solidFill>
            </a:endParaRPr>
          </a:p>
          <a:p>
            <a:pPr algn="ctr"/>
            <a:r>
              <a:rPr lang="it-IT" sz="2800" b="1" dirty="0" err="1">
                <a:solidFill>
                  <a:srgbClr val="860F23"/>
                </a:solidFill>
              </a:rPr>
              <a:t>Q</a:t>
            </a:r>
            <a:endParaRPr lang="it-IT" sz="2800" b="1" dirty="0">
              <a:solidFill>
                <a:srgbClr val="860F23"/>
              </a:solidFill>
            </a:endParaRPr>
          </a:p>
          <a:p>
            <a:pPr algn="ctr"/>
            <a:r>
              <a:rPr lang="it-IT" sz="2800" b="1" dirty="0">
                <a:solidFill>
                  <a:srgbClr val="860F23"/>
                </a:solidFill>
              </a:rPr>
              <a:t>U</a:t>
            </a:r>
          </a:p>
          <a:p>
            <a:pPr algn="ctr"/>
            <a:r>
              <a:rPr lang="it-IT" sz="2800" b="1" dirty="0">
                <a:solidFill>
                  <a:srgbClr val="860F23"/>
                </a:solidFill>
              </a:rPr>
              <a:t>E</a:t>
            </a:r>
          </a:p>
          <a:p>
            <a:pPr algn="ctr"/>
            <a:r>
              <a:rPr lang="it-IT" sz="2800" b="1" dirty="0" err="1">
                <a:solidFill>
                  <a:srgbClr val="860F23"/>
                </a:solidFill>
              </a:rPr>
              <a:t>S</a:t>
            </a:r>
            <a:endParaRPr lang="it-IT" sz="2800" b="1" dirty="0">
              <a:solidFill>
                <a:srgbClr val="860F23"/>
              </a:solidFill>
            </a:endParaRPr>
          </a:p>
          <a:p>
            <a:pPr algn="ctr"/>
            <a:r>
              <a:rPr lang="it-IT" sz="2800" b="1" dirty="0">
                <a:solidFill>
                  <a:srgbClr val="860F23"/>
                </a:solidFill>
              </a:rPr>
              <a:t>T</a:t>
            </a:r>
          </a:p>
          <a:p>
            <a:pPr algn="ctr"/>
            <a:r>
              <a:rPr lang="it-IT" sz="2800" b="1" dirty="0">
                <a:solidFill>
                  <a:srgbClr val="860F23"/>
                </a:solidFill>
              </a:rPr>
              <a:t>I</a:t>
            </a:r>
          </a:p>
          <a:p>
            <a:pPr algn="ctr"/>
            <a:r>
              <a:rPr lang="it-IT" sz="2800" b="1" dirty="0">
                <a:solidFill>
                  <a:srgbClr val="860F23"/>
                </a:solidFill>
              </a:rPr>
              <a:t>O</a:t>
            </a:r>
          </a:p>
          <a:p>
            <a:pPr algn="ctr"/>
            <a:r>
              <a:rPr lang="it-IT" sz="2800" b="1" dirty="0" err="1">
                <a:solidFill>
                  <a:srgbClr val="860F23"/>
                </a:solidFill>
              </a:rPr>
              <a:t>N</a:t>
            </a:r>
            <a:endParaRPr lang="it-IT" sz="2800" b="1" dirty="0">
              <a:solidFill>
                <a:srgbClr val="860F23"/>
              </a:solidFill>
            </a:endParaRPr>
          </a:p>
          <a:p>
            <a:pPr algn="ctr"/>
            <a:r>
              <a:rPr lang="it-IT" sz="2800" b="1" dirty="0" err="1">
                <a:solidFill>
                  <a:srgbClr val="860F23"/>
                </a:solidFill>
              </a:rPr>
              <a:t>N</a:t>
            </a:r>
            <a:endParaRPr lang="it-IT" sz="2800" b="1" dirty="0">
              <a:solidFill>
                <a:srgbClr val="860F23"/>
              </a:solidFill>
            </a:endParaRPr>
          </a:p>
          <a:p>
            <a:pPr algn="ctr"/>
            <a:r>
              <a:rPr lang="it-IT" sz="2800" b="1" dirty="0">
                <a:solidFill>
                  <a:srgbClr val="860F23"/>
                </a:solidFill>
              </a:rPr>
              <a:t>A</a:t>
            </a:r>
          </a:p>
          <a:p>
            <a:pPr algn="ctr"/>
            <a:r>
              <a:rPr lang="it-IT" sz="2800" b="1" dirty="0">
                <a:solidFill>
                  <a:srgbClr val="860F23"/>
                </a:solidFill>
              </a:rPr>
              <a:t>I</a:t>
            </a:r>
          </a:p>
          <a:p>
            <a:pPr algn="ctr"/>
            <a:r>
              <a:rPr lang="it-IT" sz="2800" b="1" dirty="0" err="1">
                <a:solidFill>
                  <a:srgbClr val="860F23"/>
                </a:solidFill>
              </a:rPr>
              <a:t>R</a:t>
            </a:r>
            <a:r>
              <a:rPr lang="it-IT" sz="2800" b="1" dirty="0">
                <a:solidFill>
                  <a:srgbClr val="860F23"/>
                </a:solidFill>
              </a:rPr>
              <a:t> </a:t>
            </a:r>
          </a:p>
          <a:p>
            <a:pPr algn="ctr"/>
            <a:r>
              <a:rPr lang="it-IT" sz="2800" b="1" dirty="0">
                <a:solidFill>
                  <a:srgbClr val="860F23"/>
                </a:solidFill>
              </a:rPr>
              <a:t>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F4A1469-7F15-F247-9506-D358417E79EE}"/>
              </a:ext>
            </a:extLst>
          </p:cNvPr>
          <p:cNvSpPr/>
          <p:nvPr/>
        </p:nvSpPr>
        <p:spPr>
          <a:xfrm>
            <a:off x="4400151" y="317316"/>
            <a:ext cx="3326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860F23"/>
                </a:solidFill>
                <a:latin typeface="Avenir" panose="02000503020000020003" pitchFamily="2" charset="0"/>
              </a:rPr>
              <a:t>THE AIM OF THIS SURVEY</a:t>
            </a:r>
          </a:p>
          <a:p>
            <a:pPr algn="ctr"/>
            <a:r>
              <a:rPr lang="it-IT" sz="2000" b="1" dirty="0">
                <a:solidFill>
                  <a:srgbClr val="860F23"/>
                </a:solidFill>
                <a:latin typeface="Avenir" panose="02000503020000020003" pitchFamily="2" charset="0"/>
              </a:rPr>
              <a:t>to </a:t>
            </a:r>
            <a:r>
              <a:rPr lang="it-IT" sz="2000" b="1" dirty="0" err="1">
                <a:solidFill>
                  <a:srgbClr val="860F23"/>
                </a:solidFill>
                <a:latin typeface="Avenir" panose="02000503020000020003" pitchFamily="2" charset="0"/>
              </a:rPr>
              <a:t>acquire</a:t>
            </a:r>
            <a:r>
              <a:rPr lang="it-IT" sz="2000" b="1" dirty="0">
                <a:solidFill>
                  <a:srgbClr val="860F23"/>
                </a:solidFill>
                <a:latin typeface="Avenir" panose="02000503020000020003" pitchFamily="2" charset="0"/>
              </a:rPr>
              <a:t> information </a:t>
            </a:r>
            <a:endParaRPr lang="it-IT" sz="2000" b="1" dirty="0">
              <a:solidFill>
                <a:srgbClr val="860F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F23ECA6-CD05-3E41-BF2E-0C86547E5CF1}"/>
              </a:ext>
            </a:extLst>
          </p:cNvPr>
          <p:cNvSpPr/>
          <p:nvPr/>
        </p:nvSpPr>
        <p:spPr>
          <a:xfrm>
            <a:off x="634818" y="3520000"/>
            <a:ext cx="5185952" cy="1795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rgbClr val="860F23"/>
                </a:solidFill>
                <a:latin typeface="+mj-lt"/>
                <a:ea typeface="+mj-ea"/>
                <a:cs typeface="+mj-cs"/>
              </a:rPr>
              <a:t>have c</a:t>
            </a:r>
            <a:r>
              <a:rPr lang="en-US" sz="4100" b="1" kern="1200" dirty="0">
                <a:solidFill>
                  <a:srgbClr val="860F23"/>
                </a:solidFill>
                <a:latin typeface="+mj-lt"/>
                <a:ea typeface="+mj-ea"/>
                <a:cs typeface="+mj-cs"/>
              </a:rPr>
              <a:t>ooperated in the survey</a:t>
            </a:r>
            <a:endParaRPr lang="en-US" sz="4100" kern="1200" dirty="0">
              <a:solidFill>
                <a:srgbClr val="860F2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D90EDD-BD78-F54B-8B15-46D67D2A81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4817" y="982896"/>
            <a:ext cx="2927250" cy="2195437"/>
          </a:xfrm>
          <a:prstGeom prst="rect">
            <a:avLst/>
          </a:prstGeom>
        </p:spPr>
      </p:pic>
      <p:sp>
        <p:nvSpPr>
          <p:cNvPr id="38" name="Freeform: Shape 11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3EFEE684-C044-4645-B5FA-10DB93EC069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54603" y="1295984"/>
            <a:ext cx="3868173" cy="1034270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A5B7140-CFE2-FD43-997E-8D6F59E8D74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9971" y="1455552"/>
            <a:ext cx="2837871" cy="740958"/>
          </a:xfrm>
          <a:prstGeom prst="rect">
            <a:avLst/>
          </a:prstGeom>
          <a:noFill/>
        </p:spPr>
      </p:pic>
      <p:sp>
        <p:nvSpPr>
          <p:cNvPr id="39" name="Freeform: Shape 13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40" name="Straight Connector 15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B9A537D9-9653-7243-8F6E-D18096E017F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851" y="3647851"/>
            <a:ext cx="1978925" cy="1978925"/>
          </a:xfrm>
          <a:prstGeom prst="rect">
            <a:avLst/>
          </a:prstGeom>
          <a:noFill/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EBE00A2E-8948-3143-B2A5-4382862CF75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034072" y="3022979"/>
            <a:ext cx="2722728" cy="2722728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681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7ADD64-3AFF-2F41-910F-BB521A84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50" y="1370336"/>
            <a:ext cx="3312300" cy="33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7B28366-A1CB-B546-91E4-761A4FE99956}"/>
              </a:ext>
            </a:extLst>
          </p:cNvPr>
          <p:cNvSpPr/>
          <p:nvPr/>
        </p:nvSpPr>
        <p:spPr>
          <a:xfrm rot="20842170">
            <a:off x="1316429" y="831038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EXTENDED SURVEY TIME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B1A2BDC-9A1E-DF4D-AAB1-7731844EB6A9}"/>
              </a:ext>
            </a:extLst>
          </p:cNvPr>
          <p:cNvSpPr/>
          <p:nvPr/>
        </p:nvSpPr>
        <p:spPr>
          <a:xfrm rot="591204">
            <a:off x="6403858" y="833276"/>
            <a:ext cx="483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LIMITED NUMBER OF PARTICIPANTS</a:t>
            </a:r>
            <a:endParaRPr lang="it-IT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265820B-37F0-4244-B76A-A107815CD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50" y="4729340"/>
            <a:ext cx="99187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427EE29-A9FF-6048-AA7A-7A375DB27043}"/>
              </a:ext>
            </a:extLst>
          </p:cNvPr>
          <p:cNvSpPr/>
          <p:nvPr/>
        </p:nvSpPr>
        <p:spPr>
          <a:xfrm>
            <a:off x="971889" y="1362283"/>
            <a:ext cx="1568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GPs</a:t>
            </a:r>
          </a:p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43% men</a:t>
            </a:r>
          </a:p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57% women</a:t>
            </a:r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7EEB826-8084-194C-BBB3-56846379C0BC}"/>
              </a:ext>
            </a:extLst>
          </p:cNvPr>
          <p:cNvSpPr/>
          <p:nvPr/>
        </p:nvSpPr>
        <p:spPr>
          <a:xfrm>
            <a:off x="6931378" y="1362283"/>
            <a:ext cx="1568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PATIENTS</a:t>
            </a:r>
          </a:p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60% men</a:t>
            </a:r>
          </a:p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40% women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14BB657-7214-5543-865D-7CEEED542024}"/>
              </a:ext>
            </a:extLst>
          </p:cNvPr>
          <p:cNvSpPr/>
          <p:nvPr/>
        </p:nvSpPr>
        <p:spPr>
          <a:xfrm>
            <a:off x="4343922" y="311810"/>
            <a:ext cx="3504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WHO ANSWERED?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B8F5CC-6561-DF43-BB38-B955E3B462EF}"/>
              </a:ext>
            </a:extLst>
          </p:cNvPr>
          <p:cNvSpPr/>
          <p:nvPr/>
        </p:nvSpPr>
        <p:spPr>
          <a:xfrm>
            <a:off x="1172198" y="576086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Seniority of service 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38ACB17-9A6A-3F4A-8D18-1A4B6E87D6CF}"/>
              </a:ext>
            </a:extLst>
          </p:cNvPr>
          <p:cNvSpPr/>
          <p:nvPr/>
        </p:nvSpPr>
        <p:spPr>
          <a:xfrm>
            <a:off x="8490237" y="5750005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60F23"/>
                </a:solidFill>
                <a:latin typeface="American Typewriter" panose="02090604020004020304" pitchFamily="18" charset="77"/>
                <a:cs typeface="Aharoni" panose="020F0502020204030204" pitchFamily="34" charset="0"/>
              </a:rPr>
              <a:t>Age</a:t>
            </a:r>
            <a:endParaRPr lang="it-IT" dirty="0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72A52230-B996-0F44-B67D-7EDC47D9D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762943"/>
              </p:ext>
            </p:extLst>
          </p:nvPr>
        </p:nvGraphicFramePr>
        <p:xfrm>
          <a:off x="264418" y="2607521"/>
          <a:ext cx="4679950" cy="306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5E2D024D-12E5-0C42-A8B0-06C9F5F1E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394916"/>
              </p:ext>
            </p:extLst>
          </p:nvPr>
        </p:nvGraphicFramePr>
        <p:xfrm>
          <a:off x="6416798" y="2607521"/>
          <a:ext cx="4513140" cy="306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39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7CBB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Barella Donna Malato - Immagini gratis su Pixabay">
            <a:extLst>
              <a:ext uri="{FF2B5EF4-FFF2-40B4-BE49-F238E27FC236}">
                <a16:creationId xmlns:a16="http://schemas.microsoft.com/office/drawing/2014/main" id="{C7C6C264-AE00-904C-B14D-A1CC3B05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664" y="1356178"/>
            <a:ext cx="4156105" cy="22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80BBB5-BC5F-8440-A90A-09ECDEFBAB1F}"/>
              </a:ext>
            </a:extLst>
          </p:cNvPr>
          <p:cNvSpPr txBox="1"/>
          <p:nvPr/>
        </p:nvSpPr>
        <p:spPr>
          <a:xfrm>
            <a:off x="3288599" y="351557"/>
            <a:ext cx="674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2573A4"/>
                </a:solidFill>
              </a:rPr>
              <a:t>ACUTE PHASE: HOSPITALISATION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1C4B783-7BD0-BD4B-8BF9-78CC995863E3}"/>
              </a:ext>
            </a:extLst>
          </p:cNvPr>
          <p:cNvSpPr/>
          <p:nvPr/>
        </p:nvSpPr>
        <p:spPr>
          <a:xfrm>
            <a:off x="4632558" y="1141542"/>
            <a:ext cx="71737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endParaRPr lang="it-IT" sz="2400" b="1" dirty="0">
              <a:solidFill>
                <a:srgbClr val="0264AB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97%</a:t>
            </a:r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therapies</a:t>
            </a:r>
            <a:endParaRPr lang="it-IT" sz="2400" dirty="0">
              <a:solidFill>
                <a:srgbClr val="0264AB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85%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78%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42%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endParaRPr lang="it-IT" sz="2400" dirty="0">
              <a:solidFill>
                <a:srgbClr val="0264AB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34%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checks</a:t>
            </a:r>
            <a:r>
              <a:rPr lang="it-IT" sz="2400" dirty="0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it-IT" sz="2400" dirty="0" err="1">
                <a:solidFill>
                  <a:srgbClr val="0264AB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endParaRPr lang="it-IT" sz="2400" dirty="0">
              <a:solidFill>
                <a:srgbClr val="0264AB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3C9148E-B227-024D-B933-A176329C0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319" y="3974763"/>
            <a:ext cx="7179404" cy="29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736</Words>
  <Application>Microsoft Office PowerPoint</Application>
  <PresentationFormat>Widescreen</PresentationFormat>
  <Paragraphs>243</Paragraphs>
  <Slides>31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American Typewriter</vt:lpstr>
      <vt:lpstr>Arial</vt:lpstr>
      <vt:lpstr>Avenir</vt:lpstr>
      <vt:lpstr>Avenir Book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Assistenza Informatica</dc:creator>
  <cp:lastModifiedBy>Daniela Quaggia</cp:lastModifiedBy>
  <cp:revision>148</cp:revision>
  <dcterms:created xsi:type="dcterms:W3CDTF">2021-01-13T23:05:54Z</dcterms:created>
  <dcterms:modified xsi:type="dcterms:W3CDTF">2021-01-28T12:05:52Z</dcterms:modified>
</cp:coreProperties>
</file>