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9" r:id="rId3"/>
    <p:sldId id="301" r:id="rId4"/>
    <p:sldId id="302" r:id="rId5"/>
    <p:sldId id="292" r:id="rId6"/>
    <p:sldId id="294" r:id="rId7"/>
    <p:sldId id="291" r:id="rId8"/>
    <p:sldId id="312" r:id="rId9"/>
    <p:sldId id="293" r:id="rId10"/>
    <p:sldId id="304" r:id="rId11"/>
    <p:sldId id="307" r:id="rId12"/>
    <p:sldId id="306" r:id="rId13"/>
    <p:sldId id="309" r:id="rId14"/>
    <p:sldId id="310" r:id="rId15"/>
    <p:sldId id="313" r:id="rId16"/>
    <p:sldId id="303" r:id="rId17"/>
    <p:sldId id="295" r:id="rId18"/>
    <p:sldId id="296" r:id="rId19"/>
    <p:sldId id="298" r:id="rId20"/>
    <p:sldId id="308" r:id="rId21"/>
    <p:sldId id="311" r:id="rId22"/>
    <p:sldId id="290" r:id="rId23"/>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D1D1E"/>
    <a:srgbClr val="181818"/>
    <a:srgbClr val="5A5A5A"/>
    <a:srgbClr val="0066CC"/>
    <a:srgbClr val="009CB4"/>
    <a:srgbClr val="05658B"/>
    <a:srgbClr val="007DB7"/>
    <a:srgbClr val="4F81BD"/>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2" d="100"/>
          <a:sy n="82" d="100"/>
        </p:scale>
        <p:origin x="1478"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dirty="0" err="1"/>
              <a:t>Diabetes</a:t>
            </a:r>
            <a:r>
              <a:rPr lang="it-IT" dirty="0"/>
              <a:t>:</a:t>
            </a:r>
            <a:r>
              <a:rPr lang="it-IT" baseline="0" dirty="0"/>
              <a:t> </a:t>
            </a:r>
            <a:r>
              <a:rPr lang="it-IT" baseline="0" dirty="0" err="1"/>
              <a:t>Amputations</a:t>
            </a:r>
            <a:r>
              <a:rPr lang="it-IT" baseline="0" dirty="0"/>
              <a:t> in Modena</a:t>
            </a:r>
            <a:endParaRPr lang="it-IT"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Foglio1!$B$1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Foglio1!$A$2:$A$3</c:f>
              <c:strCache>
                <c:ptCount val="2"/>
                <c:pt idx="0">
                  <c:v>Major Amputations</c:v>
                </c:pt>
                <c:pt idx="1">
                  <c:v>Minor Amputations</c:v>
                </c:pt>
              </c:strCache>
            </c:strRef>
          </c:cat>
          <c:val>
            <c:numRef>
              <c:f>Foglio1!$B$2:$B$3</c:f>
              <c:numCache>
                <c:formatCode>General</c:formatCode>
                <c:ptCount val="2"/>
                <c:pt idx="0">
                  <c:v>53</c:v>
                </c:pt>
                <c:pt idx="1">
                  <c:v>54</c:v>
                </c:pt>
              </c:numCache>
            </c:numRef>
          </c:val>
          <c:extLst>
            <c:ext xmlns:c16="http://schemas.microsoft.com/office/drawing/2014/chart" uri="{C3380CC4-5D6E-409C-BE32-E72D297353CC}">
              <c16:uniqueId val="{00000000-CD1C-409A-8705-5377CDFAC1EF}"/>
            </c:ext>
          </c:extLst>
        </c:ser>
        <c:ser>
          <c:idx val="1"/>
          <c:order val="1"/>
          <c:tx>
            <c:strRef>
              <c:f>Foglio1!$C$1</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Foglio1!$A$2:$A$3</c:f>
              <c:strCache>
                <c:ptCount val="2"/>
                <c:pt idx="0">
                  <c:v>Major Amputations</c:v>
                </c:pt>
                <c:pt idx="1">
                  <c:v>Minor Amputations</c:v>
                </c:pt>
              </c:strCache>
            </c:strRef>
          </c:cat>
          <c:val>
            <c:numRef>
              <c:f>Foglio1!$C$2:$C$3</c:f>
              <c:numCache>
                <c:formatCode>General</c:formatCode>
                <c:ptCount val="2"/>
                <c:pt idx="0">
                  <c:v>32</c:v>
                </c:pt>
                <c:pt idx="1">
                  <c:v>69</c:v>
                </c:pt>
              </c:numCache>
            </c:numRef>
          </c:val>
          <c:extLst>
            <c:ext xmlns:c16="http://schemas.microsoft.com/office/drawing/2014/chart" uri="{C3380CC4-5D6E-409C-BE32-E72D297353CC}">
              <c16:uniqueId val="{00000001-CD1C-409A-8705-5377CDFAC1EF}"/>
            </c:ext>
          </c:extLst>
        </c:ser>
        <c:ser>
          <c:idx val="2"/>
          <c:order val="2"/>
          <c:tx>
            <c:strRef>
              <c:f>Foglio1!$D$1</c:f>
              <c:strCache>
                <c:ptCount val="1"/>
                <c:pt idx="0">
                  <c:v>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Foglio1!$A$2:$A$3</c:f>
              <c:strCache>
                <c:ptCount val="2"/>
                <c:pt idx="0">
                  <c:v>Major Amputations</c:v>
                </c:pt>
                <c:pt idx="1">
                  <c:v>Minor Amputations</c:v>
                </c:pt>
              </c:strCache>
            </c:strRef>
          </c:cat>
          <c:val>
            <c:numRef>
              <c:f>Foglio1!$D$2:$D$3</c:f>
              <c:numCache>
                <c:formatCode>General</c:formatCode>
                <c:ptCount val="2"/>
                <c:pt idx="0">
                  <c:v>17</c:v>
                </c:pt>
                <c:pt idx="1">
                  <c:v>74</c:v>
                </c:pt>
              </c:numCache>
            </c:numRef>
          </c:val>
          <c:extLst>
            <c:ext xmlns:c16="http://schemas.microsoft.com/office/drawing/2014/chart" uri="{C3380CC4-5D6E-409C-BE32-E72D297353CC}">
              <c16:uniqueId val="{00000002-CD1C-409A-8705-5377CDFAC1EF}"/>
            </c:ext>
          </c:extLst>
        </c:ser>
        <c:ser>
          <c:idx val="3"/>
          <c:order val="3"/>
          <c:tx>
            <c:strRef>
              <c:f>Foglio1!$E$1</c:f>
              <c:strCache>
                <c:ptCount val="1"/>
                <c:pt idx="0">
                  <c:v>2020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Foglio1!$A$2:$A$3</c:f>
              <c:strCache>
                <c:ptCount val="2"/>
                <c:pt idx="0">
                  <c:v>Major Amputations</c:v>
                </c:pt>
                <c:pt idx="1">
                  <c:v>Minor Amputations</c:v>
                </c:pt>
              </c:strCache>
            </c:strRef>
          </c:cat>
          <c:val>
            <c:numRef>
              <c:f>Foglio1!$E$2:$E$3</c:f>
              <c:numCache>
                <c:formatCode>General</c:formatCode>
                <c:ptCount val="2"/>
                <c:pt idx="0">
                  <c:v>2</c:v>
                </c:pt>
                <c:pt idx="1">
                  <c:v>15</c:v>
                </c:pt>
              </c:numCache>
            </c:numRef>
          </c:val>
          <c:extLst>
            <c:ext xmlns:c16="http://schemas.microsoft.com/office/drawing/2014/chart" uri="{C3380CC4-5D6E-409C-BE32-E72D297353CC}">
              <c16:uniqueId val="{00000004-CD1C-409A-8705-5377CDFAC1EF}"/>
            </c:ext>
          </c:extLst>
        </c:ser>
        <c:dLbls>
          <c:dLblPos val="outEnd"/>
          <c:showLegendKey val="0"/>
          <c:showVal val="1"/>
          <c:showCatName val="0"/>
          <c:showSerName val="0"/>
          <c:showPercent val="0"/>
          <c:showBubbleSize val="0"/>
        </c:dLbls>
        <c:gapWidth val="219"/>
        <c:overlap val="-27"/>
        <c:axId val="1168585567"/>
        <c:axId val="1168589311"/>
      </c:barChart>
      <c:catAx>
        <c:axId val="1168585567"/>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it-IT" dirty="0" err="1"/>
                  <a:t>Year</a:t>
                </a:r>
                <a:endParaRPr lang="it-IT"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168589311"/>
        <c:crosses val="autoZero"/>
        <c:auto val="1"/>
        <c:lblAlgn val="ctr"/>
        <c:lblOffset val="100"/>
        <c:noMultiLvlLbl val="0"/>
      </c:catAx>
      <c:valAx>
        <c:axId val="11685893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it-IT" dirty="0" err="1"/>
                  <a:t>Number</a:t>
                </a:r>
                <a:endParaRPr lang="it-IT"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168585567"/>
        <c:crosses val="autoZero"/>
        <c:crossBetween val="between"/>
      </c:valAx>
      <c:spPr>
        <a:noFill/>
        <a:ln>
          <a:noFill/>
        </a:ln>
        <a:effectLst/>
      </c:spPr>
    </c:plotArea>
    <c:legend>
      <c:legendPos val="b"/>
      <c:layout>
        <c:manualLayout>
          <c:xMode val="edge"/>
          <c:yMode val="edge"/>
          <c:x val="0.30953937007874022"/>
          <c:y val="0.92355019685039386"/>
          <c:w val="0.3357369454403264"/>
          <c:h val="5.764589029154768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078EFE8-59C5-4CF9-B2A5-0D44B8FAC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384"/>
            <a:ext cx="9144000" cy="1428750"/>
          </a:xfrm>
          <a:prstGeom prst="rect">
            <a:avLst/>
          </a:prstGeom>
        </p:spPr>
      </p:pic>
      <p:sp>
        <p:nvSpPr>
          <p:cNvPr id="16" name="CasellaDiTesto 15">
            <a:extLst>
              <a:ext uri="{FF2B5EF4-FFF2-40B4-BE49-F238E27FC236}">
                <a16:creationId xmlns:a16="http://schemas.microsoft.com/office/drawing/2014/main" id="{2AF99134-8773-4471-8002-CD06A9DA36A2}"/>
              </a:ext>
            </a:extLst>
          </p:cNvPr>
          <p:cNvSpPr txBox="1"/>
          <p:nvPr userDrawn="1"/>
        </p:nvSpPr>
        <p:spPr>
          <a:xfrm>
            <a:off x="2045221" y="219998"/>
            <a:ext cx="5688632" cy="369332"/>
          </a:xfrm>
          <a:prstGeom prst="rect">
            <a:avLst/>
          </a:prstGeom>
          <a:noFill/>
        </p:spPr>
        <p:txBody>
          <a:bodyPr wrap="square" rtlCol="0">
            <a:spAutoFit/>
          </a:bodyPr>
          <a:lstStyle/>
          <a:p>
            <a:r>
              <a:rPr lang="it-IT" dirty="0" err="1">
                <a:solidFill>
                  <a:schemeClr val="bg1"/>
                </a:solidFill>
              </a:rPr>
              <a:t>Fe.D.E.R</a:t>
            </a:r>
            <a:r>
              <a:rPr lang="it-IT" dirty="0">
                <a:solidFill>
                  <a:schemeClr val="bg1"/>
                </a:solidFill>
              </a:rPr>
              <a:t> - Emilia Romagna </a:t>
            </a:r>
            <a:r>
              <a:rPr lang="it-IT" dirty="0" err="1">
                <a:solidFill>
                  <a:schemeClr val="bg1"/>
                </a:solidFill>
              </a:rPr>
              <a:t>Diabetes</a:t>
            </a:r>
            <a:r>
              <a:rPr lang="it-IT" dirty="0">
                <a:solidFill>
                  <a:schemeClr val="bg1"/>
                </a:solidFill>
              </a:rPr>
              <a:t> Federation</a:t>
            </a:r>
          </a:p>
        </p:txBody>
      </p:sp>
      <p:pic>
        <p:nvPicPr>
          <p:cNvPr id="15" name="Immagine 14">
            <a:extLst>
              <a:ext uri="{FF2B5EF4-FFF2-40B4-BE49-F238E27FC236}">
                <a16:creationId xmlns:a16="http://schemas.microsoft.com/office/drawing/2014/main" id="{41AC8E1B-0BE1-49C4-8352-44AFA322B7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0451" y="116633"/>
            <a:ext cx="1463237" cy="1428750"/>
          </a:xfrm>
          <a:prstGeom prst="rect">
            <a:avLst/>
          </a:prstGeom>
        </p:spPr>
      </p:pic>
      <p:pic>
        <p:nvPicPr>
          <p:cNvPr id="5" name="Immagine 4">
            <a:extLst>
              <a:ext uri="{FF2B5EF4-FFF2-40B4-BE49-F238E27FC236}">
                <a16:creationId xmlns:a16="http://schemas.microsoft.com/office/drawing/2014/main" id="{3BB17E34-0685-44ED-852F-A064D40171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359" y="5799534"/>
            <a:ext cx="9144000" cy="10858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sp>
        <p:nvSpPr>
          <p:cNvPr id="13318" name="CasellaDiTesto 19"/>
          <p:cNvSpPr txBox="1">
            <a:spLocks noChangeArrowheads="1"/>
          </p:cNvSpPr>
          <p:nvPr/>
        </p:nvSpPr>
        <p:spPr bwMode="auto">
          <a:xfrm>
            <a:off x="1475656" y="5283764"/>
            <a:ext cx="6553200" cy="1318181"/>
          </a:xfrm>
          <a:prstGeom prst="rect">
            <a:avLst/>
          </a:prstGeom>
          <a:noFill/>
          <a:ln w="9525">
            <a:noFill/>
            <a:miter lim="800000"/>
            <a:headEnd/>
            <a:tailEnd/>
          </a:ln>
        </p:spPr>
        <p:txBody>
          <a:bodyPr>
            <a:spAutoFit/>
          </a:bodyPr>
          <a:lstStyle/>
          <a:p>
            <a:pPr algn="ctr">
              <a:lnSpc>
                <a:spcPct val="150000"/>
              </a:lnSpc>
            </a:pPr>
            <a:r>
              <a:rPr lang="it-IT" sz="2800" dirty="0">
                <a:solidFill>
                  <a:schemeClr val="tx2"/>
                </a:solidFill>
                <a:latin typeface="+mj-lt"/>
                <a:cs typeface="Tahoma" pitchFamily="34" charset="0"/>
              </a:rPr>
              <a:t>Luca Bertolini </a:t>
            </a:r>
          </a:p>
          <a:p>
            <a:pPr algn="ctr">
              <a:lnSpc>
                <a:spcPct val="150000"/>
              </a:lnSpc>
            </a:pPr>
            <a:endParaRPr lang="it-IT" sz="2800" dirty="0">
              <a:solidFill>
                <a:schemeClr val="tx2"/>
              </a:solidFill>
              <a:latin typeface="+mj-lt"/>
              <a:cs typeface="Tahoma" pitchFamily="34" charset="0"/>
            </a:endParaRPr>
          </a:p>
        </p:txBody>
      </p:sp>
      <p:pic>
        <p:nvPicPr>
          <p:cNvPr id="3" name="Immagine 2">
            <a:extLst>
              <a:ext uri="{FF2B5EF4-FFF2-40B4-BE49-F238E27FC236}">
                <a16:creationId xmlns:a16="http://schemas.microsoft.com/office/drawing/2014/main" id="{EC14DA98-89AB-4100-8FC5-DEE9075E09DE}"/>
              </a:ext>
            </a:extLst>
          </p:cNvPr>
          <p:cNvPicPr>
            <a:picLocks noChangeAspect="1"/>
          </p:cNvPicPr>
          <p:nvPr/>
        </p:nvPicPr>
        <p:blipFill rotWithShape="1">
          <a:blip r:embed="rId3"/>
          <a:srcRect t="16401" b="8001"/>
          <a:stretch/>
        </p:blipFill>
        <p:spPr>
          <a:xfrm>
            <a:off x="0" y="1556792"/>
            <a:ext cx="9144000" cy="38884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graphicFrame>
        <p:nvGraphicFramePr>
          <p:cNvPr id="5" name="Tabella 5">
            <a:extLst>
              <a:ext uri="{FF2B5EF4-FFF2-40B4-BE49-F238E27FC236}">
                <a16:creationId xmlns:a16="http://schemas.microsoft.com/office/drawing/2014/main" id="{D6F1C555-5957-433A-8087-5BC2B0AF970E}"/>
              </a:ext>
            </a:extLst>
          </p:cNvPr>
          <p:cNvGraphicFramePr>
            <a:graphicFrameLocks noGrp="1"/>
          </p:cNvGraphicFramePr>
          <p:nvPr>
            <p:extLst>
              <p:ext uri="{D42A27DB-BD31-4B8C-83A1-F6EECF244321}">
                <p14:modId xmlns:p14="http://schemas.microsoft.com/office/powerpoint/2010/main" val="14567539"/>
              </p:ext>
            </p:extLst>
          </p:nvPr>
        </p:nvGraphicFramePr>
        <p:xfrm>
          <a:off x="755576" y="1550000"/>
          <a:ext cx="7560840" cy="439928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1431959318"/>
                    </a:ext>
                  </a:extLst>
                </a:gridCol>
                <a:gridCol w="2592288">
                  <a:extLst>
                    <a:ext uri="{9D8B030D-6E8A-4147-A177-3AD203B41FA5}">
                      <a16:colId xmlns:a16="http://schemas.microsoft.com/office/drawing/2014/main" val="467063290"/>
                    </a:ext>
                  </a:extLst>
                </a:gridCol>
                <a:gridCol w="1944216">
                  <a:extLst>
                    <a:ext uri="{9D8B030D-6E8A-4147-A177-3AD203B41FA5}">
                      <a16:colId xmlns:a16="http://schemas.microsoft.com/office/drawing/2014/main" val="2785832298"/>
                    </a:ext>
                  </a:extLst>
                </a:gridCol>
                <a:gridCol w="2088232">
                  <a:extLst>
                    <a:ext uri="{9D8B030D-6E8A-4147-A177-3AD203B41FA5}">
                      <a16:colId xmlns:a16="http://schemas.microsoft.com/office/drawing/2014/main" val="1298281758"/>
                    </a:ext>
                  </a:extLst>
                </a:gridCol>
              </a:tblGrid>
              <a:tr h="370840">
                <a:tc gridSpan="4">
                  <a:txBody>
                    <a:bodyPr/>
                    <a:lstStyle/>
                    <a:p>
                      <a:pPr algn="ctr"/>
                      <a:r>
                        <a:rPr lang="it-IT" b="1" dirty="0"/>
                        <a:t>Risk </a:t>
                      </a:r>
                      <a:r>
                        <a:rPr lang="it-IT" b="1" dirty="0" err="1"/>
                        <a:t>Classification</a:t>
                      </a:r>
                      <a:r>
                        <a:rPr lang="it-IT" b="1" dirty="0"/>
                        <a:t> Scale and Follow up Frequency</a:t>
                      </a:r>
                    </a:p>
                  </a:txBody>
                  <a:tcPr anchor="ctr"/>
                </a:tc>
                <a:tc hMerge="1">
                  <a:txBody>
                    <a:bodyPr/>
                    <a:lstStyle/>
                    <a:p>
                      <a:endParaRPr lang="it-IT"/>
                    </a:p>
                  </a:txBody>
                  <a:tcPr/>
                </a:tc>
                <a:tc hMerge="1">
                  <a:txBody>
                    <a:bodyPr/>
                    <a:lstStyle/>
                    <a:p>
                      <a:endParaRPr lang="it-IT"/>
                    </a:p>
                  </a:txBody>
                  <a:tcPr/>
                </a:tc>
                <a:tc hMerge="1">
                  <a:txBody>
                    <a:bodyPr/>
                    <a:lstStyle/>
                    <a:p>
                      <a:endParaRPr lang="it-IT" dirty="0"/>
                    </a:p>
                  </a:txBody>
                  <a:tcPr/>
                </a:tc>
                <a:extLst>
                  <a:ext uri="{0D108BD9-81ED-4DB2-BD59-A6C34878D82A}">
                    <a16:rowId xmlns:a16="http://schemas.microsoft.com/office/drawing/2014/main" val="835925743"/>
                  </a:ext>
                </a:extLst>
              </a:tr>
              <a:tr h="370840">
                <a:tc>
                  <a:txBody>
                    <a:bodyPr/>
                    <a:lstStyle/>
                    <a:p>
                      <a:pPr algn="ctr"/>
                      <a:r>
                        <a:rPr lang="it-IT" b="1" dirty="0"/>
                        <a:t>RATING</a:t>
                      </a:r>
                    </a:p>
                  </a:txBody>
                  <a:tcPr anchor="ctr"/>
                </a:tc>
                <a:tc>
                  <a:txBody>
                    <a:bodyPr/>
                    <a:lstStyle/>
                    <a:p>
                      <a:pPr algn="ctr"/>
                      <a:r>
                        <a:rPr lang="it-IT" b="1" dirty="0"/>
                        <a:t>FEATURES</a:t>
                      </a:r>
                    </a:p>
                  </a:txBody>
                  <a:tcPr anchor="ctr"/>
                </a:tc>
                <a:tc>
                  <a:txBody>
                    <a:bodyPr/>
                    <a:lstStyle/>
                    <a:p>
                      <a:pPr algn="ctr"/>
                      <a:r>
                        <a:rPr lang="it-IT" b="1" dirty="0"/>
                        <a:t>FREQUENCY</a:t>
                      </a:r>
                    </a:p>
                  </a:txBody>
                  <a:tcPr anchor="ctr"/>
                </a:tc>
                <a:tc>
                  <a:txBody>
                    <a:bodyPr/>
                    <a:lstStyle/>
                    <a:p>
                      <a:pPr algn="ctr"/>
                      <a:r>
                        <a:rPr lang="it-IT" b="1" dirty="0"/>
                        <a:t>THERAPY</a:t>
                      </a:r>
                    </a:p>
                  </a:txBody>
                  <a:tcPr anchor="ctr"/>
                </a:tc>
                <a:extLst>
                  <a:ext uri="{0D108BD9-81ED-4DB2-BD59-A6C34878D82A}">
                    <a16:rowId xmlns:a16="http://schemas.microsoft.com/office/drawing/2014/main" val="1619203683"/>
                  </a:ext>
                </a:extLst>
              </a:tr>
              <a:tr h="370840">
                <a:tc>
                  <a:txBody>
                    <a:bodyPr/>
                    <a:lstStyle/>
                    <a:p>
                      <a:pPr algn="ctr"/>
                      <a:r>
                        <a:rPr lang="it-IT" dirty="0">
                          <a:solidFill>
                            <a:srgbClr val="00B050"/>
                          </a:solidFill>
                        </a:rPr>
                        <a:t>0</a:t>
                      </a:r>
                    </a:p>
                  </a:txBody>
                  <a:tcPr/>
                </a:tc>
                <a:tc>
                  <a:txBody>
                    <a:bodyPr/>
                    <a:lstStyle/>
                    <a:p>
                      <a:r>
                        <a:rPr lang="it-IT" dirty="0" err="1">
                          <a:solidFill>
                            <a:srgbClr val="00B050"/>
                          </a:solidFill>
                        </a:rPr>
                        <a:t>Peripheral</a:t>
                      </a:r>
                      <a:r>
                        <a:rPr lang="it-IT" dirty="0">
                          <a:solidFill>
                            <a:srgbClr val="00B050"/>
                          </a:solidFill>
                        </a:rPr>
                        <a:t> </a:t>
                      </a:r>
                      <a:r>
                        <a:rPr lang="it-IT" dirty="0" err="1">
                          <a:solidFill>
                            <a:srgbClr val="00B050"/>
                          </a:solidFill>
                        </a:rPr>
                        <a:t>Neuropathy</a:t>
                      </a:r>
                      <a:r>
                        <a:rPr lang="it-IT" dirty="0">
                          <a:solidFill>
                            <a:srgbClr val="00B050"/>
                          </a:solidFill>
                        </a:rPr>
                        <a:t> </a:t>
                      </a:r>
                      <a:r>
                        <a:rPr lang="it-IT" dirty="0" err="1">
                          <a:solidFill>
                            <a:srgbClr val="00B050"/>
                          </a:solidFill>
                        </a:rPr>
                        <a:t>absent</a:t>
                      </a:r>
                      <a:endParaRPr lang="it-IT" dirty="0">
                        <a:solidFill>
                          <a:srgbClr val="00B050"/>
                        </a:solidFill>
                      </a:endParaRPr>
                    </a:p>
                  </a:txBody>
                  <a:tcPr/>
                </a:tc>
                <a:tc>
                  <a:txBody>
                    <a:bodyPr/>
                    <a:lstStyle/>
                    <a:p>
                      <a:r>
                        <a:rPr lang="it-IT" dirty="0">
                          <a:solidFill>
                            <a:srgbClr val="00B050"/>
                          </a:solidFill>
                        </a:rPr>
                        <a:t>Once / 12 </a:t>
                      </a:r>
                      <a:r>
                        <a:rPr lang="it-IT" dirty="0" err="1">
                          <a:solidFill>
                            <a:srgbClr val="00B050"/>
                          </a:solidFill>
                        </a:rPr>
                        <a:t>Months</a:t>
                      </a:r>
                      <a:endParaRPr lang="it-IT" dirty="0">
                        <a:solidFill>
                          <a:srgbClr val="00B050"/>
                        </a:solidFill>
                      </a:endParaRPr>
                    </a:p>
                  </a:txBody>
                  <a:tcPr anchor="ctr"/>
                </a:tc>
                <a:tc>
                  <a:txBody>
                    <a:bodyPr/>
                    <a:lstStyle/>
                    <a:p>
                      <a:r>
                        <a:rPr lang="it-IT" dirty="0" err="1">
                          <a:solidFill>
                            <a:srgbClr val="00B050"/>
                          </a:solidFill>
                        </a:rPr>
                        <a:t>Education</a:t>
                      </a:r>
                      <a:endParaRPr lang="it-IT" dirty="0">
                        <a:solidFill>
                          <a:srgbClr val="00B050"/>
                        </a:solidFill>
                      </a:endParaRPr>
                    </a:p>
                  </a:txBody>
                  <a:tcPr/>
                </a:tc>
                <a:extLst>
                  <a:ext uri="{0D108BD9-81ED-4DB2-BD59-A6C34878D82A}">
                    <a16:rowId xmlns:a16="http://schemas.microsoft.com/office/drawing/2014/main" val="2887700064"/>
                  </a:ext>
                </a:extLst>
              </a:tr>
              <a:tr h="370840">
                <a:tc>
                  <a:txBody>
                    <a:bodyPr/>
                    <a:lstStyle/>
                    <a:p>
                      <a:pPr algn="ctr"/>
                      <a:r>
                        <a:rPr lang="it-IT" dirty="0">
                          <a:solidFill>
                            <a:srgbClr val="FFC000"/>
                          </a:solidFill>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solidFill>
                            <a:srgbClr val="FFC000"/>
                          </a:solidFill>
                        </a:rPr>
                        <a:t>Peripheral</a:t>
                      </a:r>
                      <a:r>
                        <a:rPr lang="it-IT" dirty="0">
                          <a:solidFill>
                            <a:srgbClr val="FFC000"/>
                          </a:solidFill>
                        </a:rPr>
                        <a:t> </a:t>
                      </a:r>
                      <a:r>
                        <a:rPr lang="it-IT" dirty="0" err="1">
                          <a:solidFill>
                            <a:srgbClr val="FFC000"/>
                          </a:solidFill>
                        </a:rPr>
                        <a:t>Neuropathy</a:t>
                      </a:r>
                      <a:r>
                        <a:rPr lang="it-IT" dirty="0">
                          <a:solidFill>
                            <a:srgbClr val="FFC000"/>
                          </a:solidFill>
                        </a:rPr>
                        <a:t> </a:t>
                      </a:r>
                      <a:r>
                        <a:rPr lang="it-IT" dirty="0" err="1">
                          <a:solidFill>
                            <a:srgbClr val="FFC000"/>
                          </a:solidFill>
                        </a:rPr>
                        <a:t>present</a:t>
                      </a:r>
                      <a:endParaRPr lang="it-IT" dirty="0">
                        <a:solidFill>
                          <a:srgbClr val="FFC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FFC000"/>
                          </a:solidFill>
                        </a:rPr>
                        <a:t>Once / 6 </a:t>
                      </a:r>
                      <a:r>
                        <a:rPr lang="it-IT" dirty="0" err="1">
                          <a:solidFill>
                            <a:srgbClr val="FFC000"/>
                          </a:solidFill>
                        </a:rPr>
                        <a:t>Months</a:t>
                      </a:r>
                      <a:endParaRPr lang="it-IT" dirty="0">
                        <a:solidFill>
                          <a:srgbClr val="FFC000"/>
                        </a:solidFill>
                      </a:endParaRPr>
                    </a:p>
                  </a:txBody>
                  <a:tcPr anchor="ctr"/>
                </a:tc>
                <a:tc>
                  <a:txBody>
                    <a:bodyPr/>
                    <a:lstStyle/>
                    <a:p>
                      <a:r>
                        <a:rPr lang="it-IT" dirty="0">
                          <a:solidFill>
                            <a:srgbClr val="FFC000"/>
                          </a:solidFill>
                        </a:rPr>
                        <a:t>Educational </a:t>
                      </a:r>
                      <a:r>
                        <a:rPr lang="it-IT" dirty="0" err="1">
                          <a:solidFill>
                            <a:srgbClr val="FFC000"/>
                          </a:solidFill>
                        </a:rPr>
                        <a:t>program</a:t>
                      </a:r>
                      <a:r>
                        <a:rPr lang="it-IT" dirty="0">
                          <a:solidFill>
                            <a:srgbClr val="FFC000"/>
                          </a:solidFill>
                        </a:rPr>
                        <a:t> + </a:t>
                      </a:r>
                      <a:r>
                        <a:rPr lang="it-IT" dirty="0" err="1">
                          <a:solidFill>
                            <a:srgbClr val="FFC000"/>
                          </a:solidFill>
                        </a:rPr>
                        <a:t>orthosis</a:t>
                      </a:r>
                      <a:endParaRPr lang="it-IT" dirty="0">
                        <a:solidFill>
                          <a:srgbClr val="FFC000"/>
                        </a:solidFill>
                      </a:endParaRPr>
                    </a:p>
                  </a:txBody>
                  <a:tcPr/>
                </a:tc>
                <a:extLst>
                  <a:ext uri="{0D108BD9-81ED-4DB2-BD59-A6C34878D82A}">
                    <a16:rowId xmlns:a16="http://schemas.microsoft.com/office/drawing/2014/main" val="163245939"/>
                  </a:ext>
                </a:extLst>
              </a:tr>
              <a:tr h="370840">
                <a:tc>
                  <a:txBody>
                    <a:bodyPr/>
                    <a:lstStyle/>
                    <a:p>
                      <a:pPr algn="ctr"/>
                      <a:r>
                        <a:rPr lang="it-IT" dirty="0">
                          <a:solidFill>
                            <a:srgbClr val="FF0000"/>
                          </a:solidFill>
                        </a:rPr>
                        <a:t>2</a:t>
                      </a:r>
                    </a:p>
                  </a:txBody>
                  <a:tcPr/>
                </a:tc>
                <a:tc>
                  <a:txBody>
                    <a:bodyPr/>
                    <a:lstStyle/>
                    <a:p>
                      <a:r>
                        <a:rPr lang="it-IT" dirty="0" err="1">
                          <a:solidFill>
                            <a:srgbClr val="FF0000"/>
                          </a:solidFill>
                        </a:rPr>
                        <a:t>Peripheral</a:t>
                      </a:r>
                      <a:r>
                        <a:rPr lang="it-IT" dirty="0">
                          <a:solidFill>
                            <a:srgbClr val="FF0000"/>
                          </a:solidFill>
                        </a:rPr>
                        <a:t> </a:t>
                      </a:r>
                      <a:r>
                        <a:rPr lang="it-IT" dirty="0" err="1">
                          <a:solidFill>
                            <a:srgbClr val="FF0000"/>
                          </a:solidFill>
                        </a:rPr>
                        <a:t>Neuropathy</a:t>
                      </a:r>
                      <a:r>
                        <a:rPr lang="it-IT" dirty="0">
                          <a:solidFill>
                            <a:srgbClr val="FF0000"/>
                          </a:solidFill>
                        </a:rPr>
                        <a:t> with </a:t>
                      </a:r>
                      <a:r>
                        <a:rPr lang="it-IT" dirty="0" err="1">
                          <a:solidFill>
                            <a:srgbClr val="FF0000"/>
                          </a:solidFill>
                        </a:rPr>
                        <a:t>peripheral</a:t>
                      </a:r>
                      <a:r>
                        <a:rPr lang="it-IT" dirty="0">
                          <a:solidFill>
                            <a:srgbClr val="FF0000"/>
                          </a:solidFill>
                        </a:rPr>
                        <a:t> </a:t>
                      </a:r>
                      <a:r>
                        <a:rPr lang="it-IT" dirty="0" err="1">
                          <a:solidFill>
                            <a:srgbClr val="FF0000"/>
                          </a:solidFill>
                        </a:rPr>
                        <a:t>arterial</a:t>
                      </a:r>
                      <a:r>
                        <a:rPr lang="it-IT" dirty="0">
                          <a:solidFill>
                            <a:srgbClr val="FF0000"/>
                          </a:solidFill>
                        </a:rPr>
                        <a:t> </a:t>
                      </a:r>
                      <a:r>
                        <a:rPr lang="it-IT" dirty="0" err="1">
                          <a:solidFill>
                            <a:srgbClr val="FF0000"/>
                          </a:solidFill>
                        </a:rPr>
                        <a:t>disease</a:t>
                      </a:r>
                      <a:r>
                        <a:rPr lang="it-IT" dirty="0">
                          <a:solidFill>
                            <a:srgbClr val="FF0000"/>
                          </a:solidFill>
                        </a:rPr>
                        <a:t> and / or </a:t>
                      </a:r>
                      <a:r>
                        <a:rPr lang="it-IT" dirty="0" err="1">
                          <a:solidFill>
                            <a:srgbClr val="FF0000"/>
                          </a:solidFill>
                        </a:rPr>
                        <a:t>foot</a:t>
                      </a:r>
                      <a:r>
                        <a:rPr lang="it-IT" dirty="0">
                          <a:solidFill>
                            <a:srgbClr val="FF0000"/>
                          </a:solidFill>
                        </a:rPr>
                        <a:t> </a:t>
                      </a:r>
                      <a:r>
                        <a:rPr lang="it-IT" dirty="0" err="1">
                          <a:solidFill>
                            <a:srgbClr val="FF0000"/>
                          </a:solidFill>
                        </a:rPr>
                        <a:t>deformity</a:t>
                      </a:r>
                      <a:endParaRPr lang="it-IT"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rgbClr val="FF0000"/>
                          </a:solidFill>
                          <a:latin typeface="+mn-lt"/>
                          <a:ea typeface="+mn-ea"/>
                          <a:cs typeface="+mn-cs"/>
                        </a:rPr>
                        <a:t>Once / 3-6 </a:t>
                      </a:r>
                      <a:r>
                        <a:rPr lang="it-IT" sz="1800" kern="1200" dirty="0" err="1">
                          <a:solidFill>
                            <a:srgbClr val="FF0000"/>
                          </a:solidFill>
                          <a:latin typeface="+mn-lt"/>
                          <a:ea typeface="+mn-ea"/>
                          <a:cs typeface="+mn-cs"/>
                        </a:rPr>
                        <a:t>Months</a:t>
                      </a:r>
                      <a:endParaRPr lang="it-IT" sz="1800" kern="1200" dirty="0">
                        <a:solidFill>
                          <a:srgbClr val="FF0000"/>
                        </a:solidFill>
                        <a:latin typeface="+mn-lt"/>
                        <a:ea typeface="+mn-ea"/>
                        <a:cs typeface="+mn-cs"/>
                      </a:endParaRPr>
                    </a:p>
                  </a:txBody>
                  <a:tcPr anchor="ctr"/>
                </a:tc>
                <a:tc>
                  <a:txBody>
                    <a:bodyPr/>
                    <a:lstStyle/>
                    <a:p>
                      <a:r>
                        <a:rPr lang="en-US" dirty="0">
                          <a:solidFill>
                            <a:srgbClr val="FF0000"/>
                          </a:solidFill>
                        </a:rPr>
                        <a:t>Podiatrist preventive treatment + insoles and footwear</a:t>
                      </a:r>
                      <a:endParaRPr lang="it-IT" dirty="0">
                        <a:solidFill>
                          <a:srgbClr val="FF0000"/>
                        </a:solidFill>
                      </a:endParaRPr>
                    </a:p>
                  </a:txBody>
                  <a:tcPr/>
                </a:tc>
                <a:extLst>
                  <a:ext uri="{0D108BD9-81ED-4DB2-BD59-A6C34878D82A}">
                    <a16:rowId xmlns:a16="http://schemas.microsoft.com/office/drawing/2014/main" val="48107917"/>
                  </a:ext>
                </a:extLst>
              </a:tr>
              <a:tr h="370840">
                <a:tc>
                  <a:txBody>
                    <a:bodyPr/>
                    <a:lstStyle/>
                    <a:p>
                      <a:pPr algn="ctr"/>
                      <a:r>
                        <a:rPr lang="it-IT" dirty="0">
                          <a:solidFill>
                            <a:srgbClr val="FF0000"/>
                          </a:solidFill>
                        </a:rPr>
                        <a:t>3</a:t>
                      </a:r>
                    </a:p>
                  </a:txBody>
                  <a:tcPr/>
                </a:tc>
                <a:tc>
                  <a:txBody>
                    <a:bodyPr/>
                    <a:lstStyle/>
                    <a:p>
                      <a:r>
                        <a:rPr lang="it-IT" dirty="0" err="1">
                          <a:solidFill>
                            <a:srgbClr val="FF0000"/>
                          </a:solidFill>
                        </a:rPr>
                        <a:t>Peripheral</a:t>
                      </a:r>
                      <a:r>
                        <a:rPr lang="it-IT" dirty="0">
                          <a:solidFill>
                            <a:srgbClr val="FF0000"/>
                          </a:solidFill>
                        </a:rPr>
                        <a:t> </a:t>
                      </a:r>
                      <a:r>
                        <a:rPr lang="it-IT" dirty="0" err="1">
                          <a:solidFill>
                            <a:srgbClr val="FF0000"/>
                          </a:solidFill>
                        </a:rPr>
                        <a:t>Neuropathy</a:t>
                      </a:r>
                      <a:r>
                        <a:rPr lang="it-IT" dirty="0">
                          <a:solidFill>
                            <a:srgbClr val="FF0000"/>
                          </a:solidFill>
                        </a:rPr>
                        <a:t> and </a:t>
                      </a:r>
                      <a:r>
                        <a:rPr lang="en-US" dirty="0">
                          <a:solidFill>
                            <a:srgbClr val="FF0000"/>
                          </a:solidFill>
                        </a:rPr>
                        <a:t>previous foot ulcer or lower limb amputation history</a:t>
                      </a:r>
                      <a:endParaRPr lang="it-IT"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rgbClr val="FF0000"/>
                          </a:solidFill>
                          <a:latin typeface="+mn-lt"/>
                          <a:ea typeface="+mn-ea"/>
                          <a:cs typeface="+mn-cs"/>
                        </a:rPr>
                        <a:t>Once / 1-3 </a:t>
                      </a:r>
                      <a:r>
                        <a:rPr lang="it-IT" sz="1800" kern="1200" dirty="0" err="1">
                          <a:solidFill>
                            <a:srgbClr val="FF0000"/>
                          </a:solidFill>
                          <a:latin typeface="+mn-lt"/>
                          <a:ea typeface="+mn-ea"/>
                          <a:cs typeface="+mn-cs"/>
                        </a:rPr>
                        <a:t>Months</a:t>
                      </a:r>
                      <a:endParaRPr lang="it-IT" sz="1800" kern="1200" dirty="0">
                        <a:solidFill>
                          <a:srgbClr val="FF0000"/>
                        </a:solidFill>
                        <a:latin typeface="+mn-lt"/>
                        <a:ea typeface="+mn-ea"/>
                        <a:cs typeface="+mn-cs"/>
                      </a:endParaRPr>
                    </a:p>
                  </a:txBody>
                  <a:tcPr anchor="ctr"/>
                </a:tc>
                <a:tc>
                  <a:txBody>
                    <a:bodyPr/>
                    <a:lstStyle/>
                    <a:p>
                      <a:r>
                        <a:rPr lang="en-US" dirty="0">
                          <a:solidFill>
                            <a:srgbClr val="FF0000"/>
                          </a:solidFill>
                        </a:rPr>
                        <a:t>Podiatrist preventive treatment + insoles and footwear</a:t>
                      </a:r>
                    </a:p>
                  </a:txBody>
                  <a:tcPr/>
                </a:tc>
                <a:extLst>
                  <a:ext uri="{0D108BD9-81ED-4DB2-BD59-A6C34878D82A}">
                    <a16:rowId xmlns:a16="http://schemas.microsoft.com/office/drawing/2014/main" val="3078376624"/>
                  </a:ext>
                </a:extLst>
              </a:tr>
            </a:tbl>
          </a:graphicData>
        </a:graphic>
      </p:graphicFrame>
    </p:spTree>
    <p:extLst>
      <p:ext uri="{BB962C8B-B14F-4D97-AF65-F5344CB8AC3E}">
        <p14:creationId xmlns:p14="http://schemas.microsoft.com/office/powerpoint/2010/main" val="161343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pic>
        <p:nvPicPr>
          <p:cNvPr id="3" name="Immagine 2">
            <a:extLst>
              <a:ext uri="{FF2B5EF4-FFF2-40B4-BE49-F238E27FC236}">
                <a16:creationId xmlns:a16="http://schemas.microsoft.com/office/drawing/2014/main" id="{81C8D796-B646-44C7-B1E5-3CAA21975C64}"/>
              </a:ext>
            </a:extLst>
          </p:cNvPr>
          <p:cNvPicPr>
            <a:picLocks noChangeAspect="1"/>
          </p:cNvPicPr>
          <p:nvPr/>
        </p:nvPicPr>
        <p:blipFill>
          <a:blip r:embed="rId3"/>
          <a:stretch>
            <a:fillRect/>
          </a:stretch>
        </p:blipFill>
        <p:spPr>
          <a:xfrm>
            <a:off x="827585" y="1543213"/>
            <a:ext cx="7493820" cy="4838115"/>
          </a:xfrm>
          <a:prstGeom prst="rect">
            <a:avLst/>
          </a:prstGeom>
        </p:spPr>
      </p:pic>
    </p:spTree>
    <p:extLst>
      <p:ext uri="{BB962C8B-B14F-4D97-AF65-F5344CB8AC3E}">
        <p14:creationId xmlns:p14="http://schemas.microsoft.com/office/powerpoint/2010/main" val="249765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sp>
        <p:nvSpPr>
          <p:cNvPr id="3" name="CasellaDiTesto 2">
            <a:extLst>
              <a:ext uri="{FF2B5EF4-FFF2-40B4-BE49-F238E27FC236}">
                <a16:creationId xmlns:a16="http://schemas.microsoft.com/office/drawing/2014/main" id="{0ADBEF36-9ADC-4D71-AC67-ED35ED609D3D}"/>
              </a:ext>
            </a:extLst>
          </p:cNvPr>
          <p:cNvSpPr txBox="1"/>
          <p:nvPr/>
        </p:nvSpPr>
        <p:spPr>
          <a:xfrm>
            <a:off x="611560" y="1700808"/>
            <a:ext cx="7704856" cy="369332"/>
          </a:xfrm>
          <a:prstGeom prst="rect">
            <a:avLst/>
          </a:prstGeom>
          <a:noFill/>
          <a:ln w="38100">
            <a:solidFill>
              <a:srgbClr val="4F81BD"/>
            </a:solidFill>
          </a:ln>
        </p:spPr>
        <p:txBody>
          <a:bodyPr wrap="square" rtlCol="0">
            <a:spAutoFit/>
          </a:bodyPr>
          <a:lstStyle/>
          <a:p>
            <a:pPr algn="ctr"/>
            <a:r>
              <a:rPr lang="it-IT" b="1" dirty="0">
                <a:latin typeface="+mj-lt"/>
              </a:rPr>
              <a:t>2nd Scenario: </a:t>
            </a:r>
            <a:r>
              <a:rPr lang="en-GB" b="1" dirty="0">
                <a:latin typeface="+mj-lt"/>
              </a:rPr>
              <a:t>foot at risk, there are risk factors, deformities </a:t>
            </a:r>
            <a:r>
              <a:rPr lang="it-IT" b="1" dirty="0">
                <a:latin typeface="+mj-lt"/>
              </a:rPr>
              <a:t>(PDTA </a:t>
            </a:r>
            <a:r>
              <a:rPr lang="it-IT" b="1" dirty="0" err="1">
                <a:latin typeface="+mj-lt"/>
              </a:rPr>
              <a:t>level</a:t>
            </a:r>
            <a:r>
              <a:rPr lang="it-IT" b="1" dirty="0">
                <a:latin typeface="+mj-lt"/>
              </a:rPr>
              <a:t> 1b)</a:t>
            </a:r>
          </a:p>
        </p:txBody>
      </p:sp>
      <p:sp>
        <p:nvSpPr>
          <p:cNvPr id="4" name="CasellaDiTesto 3">
            <a:extLst>
              <a:ext uri="{FF2B5EF4-FFF2-40B4-BE49-F238E27FC236}">
                <a16:creationId xmlns:a16="http://schemas.microsoft.com/office/drawing/2014/main" id="{77E441DE-25D4-4175-8105-A192DF4F61AA}"/>
              </a:ext>
            </a:extLst>
          </p:cNvPr>
          <p:cNvSpPr txBox="1"/>
          <p:nvPr/>
        </p:nvSpPr>
        <p:spPr>
          <a:xfrm>
            <a:off x="611560" y="2348880"/>
            <a:ext cx="7704856" cy="584775"/>
          </a:xfrm>
          <a:prstGeom prst="rect">
            <a:avLst/>
          </a:prstGeom>
          <a:noFill/>
          <a:ln>
            <a:solidFill>
              <a:srgbClr val="C00000"/>
            </a:solidFill>
          </a:ln>
        </p:spPr>
        <p:txBody>
          <a:bodyPr wrap="square" rtlCol="0">
            <a:spAutoFit/>
          </a:bodyPr>
          <a:lstStyle/>
          <a:p>
            <a:pPr algn="just"/>
            <a:r>
              <a:rPr lang="it-IT" sz="1600" b="1" dirty="0" err="1">
                <a:latin typeface="+mj-lt"/>
              </a:rPr>
              <a:t>Foot</a:t>
            </a:r>
            <a:r>
              <a:rPr lang="it-IT" sz="1600" b="1" dirty="0">
                <a:latin typeface="+mj-lt"/>
              </a:rPr>
              <a:t> </a:t>
            </a:r>
            <a:r>
              <a:rPr lang="it-IT" sz="1600" b="1" dirty="0" err="1">
                <a:latin typeface="+mj-lt"/>
              </a:rPr>
              <a:t>at</a:t>
            </a:r>
            <a:r>
              <a:rPr lang="it-IT" sz="1600" b="1" dirty="0">
                <a:latin typeface="+mj-lt"/>
              </a:rPr>
              <a:t> risk (</a:t>
            </a:r>
            <a:r>
              <a:rPr lang="it-IT" sz="1600" b="1" dirty="0" err="1">
                <a:latin typeface="+mj-lt"/>
              </a:rPr>
              <a:t>level</a:t>
            </a:r>
            <a:r>
              <a:rPr lang="it-IT" sz="1600" b="1" dirty="0">
                <a:latin typeface="+mj-lt"/>
              </a:rPr>
              <a:t> risk 1 – 3 ): </a:t>
            </a:r>
            <a:r>
              <a:rPr lang="it-IT" sz="1600" b="1" dirty="0" err="1">
                <a:latin typeface="+mj-lt"/>
              </a:rPr>
              <a:t>peripheral</a:t>
            </a:r>
            <a:r>
              <a:rPr lang="it-IT" sz="1600" b="1" dirty="0">
                <a:latin typeface="+mj-lt"/>
              </a:rPr>
              <a:t> </a:t>
            </a:r>
            <a:r>
              <a:rPr lang="it-IT" sz="1600" b="1" dirty="0" err="1">
                <a:latin typeface="+mj-lt"/>
              </a:rPr>
              <a:t>polyneuropathy</a:t>
            </a:r>
            <a:r>
              <a:rPr lang="it-IT" sz="1600" b="1" dirty="0">
                <a:latin typeface="+mj-lt"/>
              </a:rPr>
              <a:t>, </a:t>
            </a:r>
            <a:r>
              <a:rPr lang="it-IT" sz="1600" b="1" dirty="0" err="1">
                <a:latin typeface="+mj-lt"/>
              </a:rPr>
              <a:t>peripheral</a:t>
            </a:r>
            <a:r>
              <a:rPr lang="it-IT" sz="1600" b="1" dirty="0">
                <a:latin typeface="+mj-lt"/>
              </a:rPr>
              <a:t> </a:t>
            </a:r>
            <a:r>
              <a:rPr lang="it-IT" sz="1600" b="1" dirty="0" err="1">
                <a:latin typeface="+mj-lt"/>
              </a:rPr>
              <a:t>arterial</a:t>
            </a:r>
            <a:r>
              <a:rPr lang="it-IT" sz="1600" b="1" dirty="0">
                <a:latin typeface="+mj-lt"/>
              </a:rPr>
              <a:t> </a:t>
            </a:r>
            <a:r>
              <a:rPr lang="it-IT" sz="1600" b="1" dirty="0" err="1">
                <a:latin typeface="+mj-lt"/>
              </a:rPr>
              <a:t>disease</a:t>
            </a:r>
            <a:r>
              <a:rPr lang="it-IT" sz="1600" b="1" dirty="0">
                <a:latin typeface="+mj-lt"/>
              </a:rPr>
              <a:t>, </a:t>
            </a:r>
            <a:r>
              <a:rPr lang="it-IT" sz="1600" b="1" dirty="0" err="1">
                <a:latin typeface="+mj-lt"/>
              </a:rPr>
              <a:t>foot</a:t>
            </a:r>
            <a:r>
              <a:rPr lang="it-IT" sz="1600" b="1" dirty="0">
                <a:latin typeface="+mj-lt"/>
              </a:rPr>
              <a:t> </a:t>
            </a:r>
            <a:r>
              <a:rPr lang="it-IT" sz="1600" b="1" dirty="0" err="1">
                <a:latin typeface="+mj-lt"/>
              </a:rPr>
              <a:t>deformity</a:t>
            </a:r>
            <a:r>
              <a:rPr lang="it-IT" sz="1600" b="1" dirty="0">
                <a:latin typeface="+mj-lt"/>
              </a:rPr>
              <a:t>, </a:t>
            </a:r>
            <a:r>
              <a:rPr lang="it-IT" sz="1600" b="1" dirty="0" err="1">
                <a:latin typeface="+mj-lt"/>
              </a:rPr>
              <a:t>pre</a:t>
            </a:r>
            <a:r>
              <a:rPr lang="it-IT" sz="1600" b="1" dirty="0">
                <a:latin typeface="+mj-lt"/>
              </a:rPr>
              <a:t> – ulcerative </a:t>
            </a:r>
            <a:r>
              <a:rPr lang="it-IT" sz="1600" b="1" dirty="0" err="1">
                <a:latin typeface="+mj-lt"/>
              </a:rPr>
              <a:t>injuries</a:t>
            </a:r>
            <a:r>
              <a:rPr lang="it-IT" sz="1600" b="1" dirty="0">
                <a:latin typeface="+mj-lt"/>
              </a:rPr>
              <a:t>, </a:t>
            </a:r>
            <a:r>
              <a:rPr lang="it-IT" sz="1600" b="1" dirty="0" err="1">
                <a:latin typeface="+mj-lt"/>
              </a:rPr>
              <a:t>previous</a:t>
            </a:r>
            <a:r>
              <a:rPr lang="it-IT" sz="1600" b="1" dirty="0">
                <a:latin typeface="+mj-lt"/>
              </a:rPr>
              <a:t> </a:t>
            </a:r>
            <a:r>
              <a:rPr lang="it-IT" sz="1600" b="1" dirty="0" err="1">
                <a:latin typeface="+mj-lt"/>
              </a:rPr>
              <a:t>injury</a:t>
            </a:r>
            <a:r>
              <a:rPr lang="it-IT" sz="1600" b="1" dirty="0">
                <a:latin typeface="+mj-lt"/>
              </a:rPr>
              <a:t> or </a:t>
            </a:r>
            <a:r>
              <a:rPr lang="it-IT" sz="1600" b="1" dirty="0" err="1">
                <a:latin typeface="+mj-lt"/>
              </a:rPr>
              <a:t>foot</a:t>
            </a:r>
            <a:r>
              <a:rPr lang="it-IT" sz="1600" b="1" dirty="0">
                <a:latin typeface="+mj-lt"/>
              </a:rPr>
              <a:t> </a:t>
            </a:r>
            <a:r>
              <a:rPr lang="it-IT" sz="1600" b="1" dirty="0" err="1">
                <a:latin typeface="+mj-lt"/>
              </a:rPr>
              <a:t>amputation</a:t>
            </a:r>
            <a:r>
              <a:rPr lang="it-IT" sz="1600" b="1" dirty="0">
                <a:latin typeface="+mj-lt"/>
              </a:rPr>
              <a:t> history</a:t>
            </a:r>
          </a:p>
        </p:txBody>
      </p:sp>
      <p:sp>
        <p:nvSpPr>
          <p:cNvPr id="9" name="CasellaDiTesto 8">
            <a:extLst>
              <a:ext uri="{FF2B5EF4-FFF2-40B4-BE49-F238E27FC236}">
                <a16:creationId xmlns:a16="http://schemas.microsoft.com/office/drawing/2014/main" id="{74555797-3137-43E0-84BF-36B062F727DC}"/>
              </a:ext>
            </a:extLst>
          </p:cNvPr>
          <p:cNvSpPr txBox="1"/>
          <p:nvPr/>
        </p:nvSpPr>
        <p:spPr>
          <a:xfrm>
            <a:off x="611559" y="3286230"/>
            <a:ext cx="2053813" cy="3046988"/>
          </a:xfrm>
          <a:prstGeom prst="rect">
            <a:avLst/>
          </a:prstGeom>
          <a:noFill/>
          <a:ln>
            <a:solidFill>
              <a:srgbClr val="C00000"/>
            </a:solidFill>
          </a:ln>
        </p:spPr>
        <p:txBody>
          <a:bodyPr wrap="square" rtlCol="0">
            <a:spAutoFit/>
          </a:bodyPr>
          <a:lstStyle/>
          <a:p>
            <a:r>
              <a:rPr lang="it-IT" sz="1600" b="1" dirty="0">
                <a:latin typeface="+mj-lt"/>
              </a:rPr>
              <a:t>PRACTITIONER INVOLVED</a:t>
            </a:r>
          </a:p>
          <a:p>
            <a:r>
              <a:rPr lang="it-IT" sz="1600" b="1" dirty="0" err="1">
                <a:latin typeface="+mj-lt"/>
              </a:rPr>
              <a:t>Territorial</a:t>
            </a:r>
            <a:r>
              <a:rPr lang="it-IT" sz="1600" b="1" dirty="0">
                <a:latin typeface="+mj-lt"/>
              </a:rPr>
              <a:t> Team: </a:t>
            </a:r>
            <a:r>
              <a:rPr lang="it-IT" sz="1600" dirty="0">
                <a:latin typeface="+mj-lt"/>
              </a:rPr>
              <a:t>General </a:t>
            </a:r>
            <a:r>
              <a:rPr lang="it-IT" sz="1600" dirty="0" err="1">
                <a:latin typeface="+mj-lt"/>
              </a:rPr>
              <a:t>Practitioner</a:t>
            </a:r>
            <a:r>
              <a:rPr lang="it-IT" sz="1600" dirty="0">
                <a:latin typeface="+mj-lt"/>
              </a:rPr>
              <a:t>,</a:t>
            </a:r>
          </a:p>
          <a:p>
            <a:r>
              <a:rPr lang="it-IT" sz="1600" dirty="0">
                <a:latin typeface="+mj-lt"/>
              </a:rPr>
              <a:t>Nurse, </a:t>
            </a:r>
            <a:r>
              <a:rPr lang="it-IT" sz="1600" dirty="0" err="1">
                <a:latin typeface="+mj-lt"/>
              </a:rPr>
              <a:t>chronicity</a:t>
            </a:r>
            <a:r>
              <a:rPr lang="it-IT" sz="1600" dirty="0">
                <a:latin typeface="+mj-lt"/>
              </a:rPr>
              <a:t> nurse</a:t>
            </a:r>
          </a:p>
          <a:p>
            <a:endParaRPr lang="it-IT" sz="1600" b="1" dirty="0">
              <a:latin typeface="+mj-lt"/>
            </a:endParaRPr>
          </a:p>
          <a:p>
            <a:r>
              <a:rPr lang="it-IT" sz="1600" b="1" dirty="0" err="1">
                <a:latin typeface="+mj-lt"/>
              </a:rPr>
              <a:t>Diabetes</a:t>
            </a:r>
            <a:r>
              <a:rPr lang="it-IT" sz="1600" b="1" dirty="0">
                <a:latin typeface="+mj-lt"/>
              </a:rPr>
              <a:t> Team: </a:t>
            </a:r>
            <a:r>
              <a:rPr lang="it-IT" sz="1600" dirty="0" err="1">
                <a:latin typeface="+mj-lt"/>
              </a:rPr>
              <a:t>Diabetologist</a:t>
            </a:r>
            <a:r>
              <a:rPr lang="it-IT" sz="1600" dirty="0">
                <a:latin typeface="+mj-lt"/>
              </a:rPr>
              <a:t>, </a:t>
            </a:r>
            <a:r>
              <a:rPr lang="it-IT" sz="1600" dirty="0" err="1">
                <a:latin typeface="+mj-lt"/>
              </a:rPr>
              <a:t>Diabetes</a:t>
            </a:r>
            <a:r>
              <a:rPr lang="it-IT" sz="1600" dirty="0">
                <a:latin typeface="+mj-lt"/>
              </a:rPr>
              <a:t> nurse, </a:t>
            </a:r>
            <a:r>
              <a:rPr lang="it-IT" sz="1600" dirty="0" err="1">
                <a:latin typeface="+mj-lt"/>
              </a:rPr>
              <a:t>Podiatrist</a:t>
            </a:r>
            <a:r>
              <a:rPr lang="it-IT" sz="1600" dirty="0">
                <a:latin typeface="+mj-lt"/>
              </a:rPr>
              <a:t>, </a:t>
            </a:r>
            <a:r>
              <a:rPr lang="it-IT" sz="1600" dirty="0" err="1">
                <a:latin typeface="+mj-lt"/>
              </a:rPr>
              <a:t>Angiologist</a:t>
            </a:r>
            <a:r>
              <a:rPr lang="it-IT" sz="1600" dirty="0">
                <a:latin typeface="+mj-lt"/>
              </a:rPr>
              <a:t>, </a:t>
            </a:r>
            <a:r>
              <a:rPr lang="it-IT" sz="1600" dirty="0" err="1">
                <a:latin typeface="+mj-lt"/>
              </a:rPr>
              <a:t>Vascular</a:t>
            </a:r>
            <a:r>
              <a:rPr lang="it-IT" sz="1600" dirty="0">
                <a:latin typeface="+mj-lt"/>
              </a:rPr>
              <a:t> </a:t>
            </a:r>
            <a:r>
              <a:rPr lang="it-IT" sz="1600" dirty="0" err="1">
                <a:latin typeface="+mj-lt"/>
              </a:rPr>
              <a:t>Surgeon</a:t>
            </a:r>
            <a:endParaRPr lang="it-IT" sz="1600" dirty="0">
              <a:latin typeface="+mj-lt"/>
            </a:endParaRPr>
          </a:p>
        </p:txBody>
      </p:sp>
      <p:sp>
        <p:nvSpPr>
          <p:cNvPr id="10" name="CasellaDiTesto 9">
            <a:extLst>
              <a:ext uri="{FF2B5EF4-FFF2-40B4-BE49-F238E27FC236}">
                <a16:creationId xmlns:a16="http://schemas.microsoft.com/office/drawing/2014/main" id="{7D03B816-F8CB-4747-85EC-668E77331F03}"/>
              </a:ext>
            </a:extLst>
          </p:cNvPr>
          <p:cNvSpPr txBox="1"/>
          <p:nvPr/>
        </p:nvSpPr>
        <p:spPr>
          <a:xfrm>
            <a:off x="3455233" y="3294969"/>
            <a:ext cx="2132247" cy="1815882"/>
          </a:xfrm>
          <a:prstGeom prst="rect">
            <a:avLst/>
          </a:prstGeom>
          <a:noFill/>
          <a:ln>
            <a:solidFill>
              <a:srgbClr val="C00000"/>
            </a:solidFill>
          </a:ln>
        </p:spPr>
        <p:txBody>
          <a:bodyPr wrap="square" rtlCol="0">
            <a:spAutoFit/>
          </a:bodyPr>
          <a:lstStyle/>
          <a:p>
            <a:pPr algn="ctr"/>
            <a:r>
              <a:rPr lang="it-IT" sz="1600" b="1" dirty="0">
                <a:latin typeface="+mj-lt"/>
              </a:rPr>
              <a:t>PRELIMINARY ACTIONS</a:t>
            </a:r>
          </a:p>
          <a:p>
            <a:pPr algn="ctr"/>
            <a:r>
              <a:rPr lang="it-IT" sz="1600" dirty="0" err="1">
                <a:latin typeface="+mj-lt"/>
              </a:rPr>
              <a:t>Individual</a:t>
            </a:r>
            <a:r>
              <a:rPr lang="it-IT" sz="1600" dirty="0">
                <a:latin typeface="+mj-lt"/>
              </a:rPr>
              <a:t> and / or group </a:t>
            </a:r>
            <a:r>
              <a:rPr lang="it-IT" sz="1600" dirty="0" err="1">
                <a:latin typeface="+mj-lt"/>
              </a:rPr>
              <a:t>therapeutic</a:t>
            </a:r>
            <a:r>
              <a:rPr lang="it-IT" sz="1600" dirty="0">
                <a:latin typeface="+mj-lt"/>
              </a:rPr>
              <a:t> </a:t>
            </a:r>
            <a:r>
              <a:rPr lang="it-IT" sz="1600" dirty="0" err="1">
                <a:latin typeface="+mj-lt"/>
              </a:rPr>
              <a:t>education</a:t>
            </a:r>
            <a:endParaRPr lang="it-IT" sz="1600" dirty="0">
              <a:latin typeface="+mj-lt"/>
            </a:endParaRPr>
          </a:p>
          <a:p>
            <a:pPr algn="ctr"/>
            <a:r>
              <a:rPr lang="en-GB" sz="1600" dirty="0">
                <a:effectLst/>
                <a:latin typeface="Calibri" panose="020F0502020204030204" pitchFamily="34" charset="0"/>
                <a:ea typeface="Calibri" panose="020F0502020204030204" pitchFamily="34" charset="0"/>
                <a:cs typeface="Times New Roman" panose="02020603050405020304" pitchFamily="18" charset="0"/>
              </a:rPr>
              <a:t>Screening and diagnosis.</a:t>
            </a:r>
            <a:endParaRPr lang="it-IT" sz="1600" dirty="0">
              <a:latin typeface="+mj-lt"/>
            </a:endParaRPr>
          </a:p>
        </p:txBody>
      </p:sp>
      <p:sp>
        <p:nvSpPr>
          <p:cNvPr id="11" name="CasellaDiTesto 10">
            <a:extLst>
              <a:ext uri="{FF2B5EF4-FFF2-40B4-BE49-F238E27FC236}">
                <a16:creationId xmlns:a16="http://schemas.microsoft.com/office/drawing/2014/main" id="{800F3DEF-F720-4D35-912B-537B7DE72A5C}"/>
              </a:ext>
            </a:extLst>
          </p:cNvPr>
          <p:cNvSpPr txBox="1"/>
          <p:nvPr/>
        </p:nvSpPr>
        <p:spPr>
          <a:xfrm>
            <a:off x="6365773" y="3286229"/>
            <a:ext cx="1944216" cy="3046988"/>
          </a:xfrm>
          <a:prstGeom prst="rect">
            <a:avLst/>
          </a:prstGeom>
          <a:noFill/>
          <a:ln>
            <a:solidFill>
              <a:srgbClr val="C00000"/>
            </a:solidFill>
          </a:ln>
        </p:spPr>
        <p:txBody>
          <a:bodyPr wrap="square" rtlCol="0">
            <a:spAutoFit/>
          </a:bodyPr>
          <a:lstStyle/>
          <a:p>
            <a:pPr algn="ctr"/>
            <a:r>
              <a:rPr lang="it-IT" sz="1600" b="1" dirty="0">
                <a:latin typeface="+mj-lt"/>
              </a:rPr>
              <a:t>SUBSEQUENT ACTIONS AND FURTHER PATH ACTIVITY PLANNING</a:t>
            </a:r>
          </a:p>
          <a:p>
            <a:pPr algn="ctr"/>
            <a:r>
              <a:rPr lang="en-US" sz="1600" dirty="0">
                <a:latin typeface="+mj-lt"/>
              </a:rPr>
              <a:t>Podiatry evaluation</a:t>
            </a:r>
          </a:p>
          <a:p>
            <a:pPr algn="ctr"/>
            <a:r>
              <a:rPr lang="en-US" sz="1600" dirty="0">
                <a:latin typeface="+mj-lt"/>
              </a:rPr>
              <a:t>Arterial ECD request</a:t>
            </a:r>
          </a:p>
          <a:p>
            <a:pPr algn="ctr"/>
            <a:r>
              <a:rPr lang="en-US" sz="1600" dirty="0">
                <a:latin typeface="+mj-lt"/>
              </a:rPr>
              <a:t>Orthosis prescription </a:t>
            </a:r>
          </a:p>
          <a:p>
            <a:pPr algn="ctr"/>
            <a:r>
              <a:rPr lang="en-US" sz="1600" dirty="0">
                <a:latin typeface="+mj-lt"/>
              </a:rPr>
              <a:t>Back to general practitioner</a:t>
            </a:r>
          </a:p>
          <a:p>
            <a:pPr algn="ctr"/>
            <a:r>
              <a:rPr lang="en-US" sz="1600" dirty="0">
                <a:latin typeface="+mj-lt"/>
              </a:rPr>
              <a:t>Education and primary / secondary prevention</a:t>
            </a:r>
            <a:endParaRPr lang="it-IT" sz="1600" dirty="0">
              <a:latin typeface="+mj-lt"/>
            </a:endParaRPr>
          </a:p>
        </p:txBody>
      </p:sp>
      <p:sp>
        <p:nvSpPr>
          <p:cNvPr id="12" name="Freccia a destra 11">
            <a:extLst>
              <a:ext uri="{FF2B5EF4-FFF2-40B4-BE49-F238E27FC236}">
                <a16:creationId xmlns:a16="http://schemas.microsoft.com/office/drawing/2014/main" id="{CCFDEC05-F921-42F3-94B8-533C96385E39}"/>
              </a:ext>
            </a:extLst>
          </p:cNvPr>
          <p:cNvSpPr/>
          <p:nvPr/>
        </p:nvSpPr>
        <p:spPr>
          <a:xfrm>
            <a:off x="2844279" y="4653136"/>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a:extLst>
              <a:ext uri="{FF2B5EF4-FFF2-40B4-BE49-F238E27FC236}">
                <a16:creationId xmlns:a16="http://schemas.microsoft.com/office/drawing/2014/main" id="{B9E179F3-0C88-4212-A3E9-6481A3767BDB}"/>
              </a:ext>
            </a:extLst>
          </p:cNvPr>
          <p:cNvSpPr/>
          <p:nvPr/>
        </p:nvSpPr>
        <p:spPr>
          <a:xfrm>
            <a:off x="5754819" y="4637536"/>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3E75CBD8-218C-494E-A046-13ED0BD8C1E8}"/>
              </a:ext>
            </a:extLst>
          </p:cNvPr>
          <p:cNvPicPr>
            <a:picLocks noChangeAspect="1"/>
          </p:cNvPicPr>
          <p:nvPr/>
        </p:nvPicPr>
        <p:blipFill rotWithShape="1">
          <a:blip r:embed="rId3"/>
          <a:srcRect l="65750" t="52879" r="4326" b="9922"/>
          <a:stretch/>
        </p:blipFill>
        <p:spPr>
          <a:xfrm>
            <a:off x="3635896" y="5133938"/>
            <a:ext cx="1748401" cy="1178699"/>
          </a:xfrm>
          <a:prstGeom prst="rect">
            <a:avLst/>
          </a:prstGeom>
        </p:spPr>
      </p:pic>
    </p:spTree>
    <p:extLst>
      <p:ext uri="{BB962C8B-B14F-4D97-AF65-F5344CB8AC3E}">
        <p14:creationId xmlns:p14="http://schemas.microsoft.com/office/powerpoint/2010/main" val="2587442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sp>
        <p:nvSpPr>
          <p:cNvPr id="3" name="CasellaDiTesto 2">
            <a:extLst>
              <a:ext uri="{FF2B5EF4-FFF2-40B4-BE49-F238E27FC236}">
                <a16:creationId xmlns:a16="http://schemas.microsoft.com/office/drawing/2014/main" id="{0ADBEF36-9ADC-4D71-AC67-ED35ED609D3D}"/>
              </a:ext>
            </a:extLst>
          </p:cNvPr>
          <p:cNvSpPr txBox="1"/>
          <p:nvPr/>
        </p:nvSpPr>
        <p:spPr>
          <a:xfrm>
            <a:off x="611560" y="1700808"/>
            <a:ext cx="7704856" cy="369332"/>
          </a:xfrm>
          <a:prstGeom prst="rect">
            <a:avLst/>
          </a:prstGeom>
          <a:noFill/>
          <a:ln w="38100">
            <a:solidFill>
              <a:srgbClr val="4F81BD"/>
            </a:solidFill>
          </a:ln>
        </p:spPr>
        <p:txBody>
          <a:bodyPr wrap="square" rtlCol="0">
            <a:spAutoFit/>
          </a:bodyPr>
          <a:lstStyle/>
          <a:p>
            <a:pPr algn="ctr"/>
            <a:r>
              <a:rPr lang="it-IT" b="1" dirty="0">
                <a:latin typeface="+mj-lt"/>
              </a:rPr>
              <a:t>3rd Scenario: </a:t>
            </a:r>
            <a:r>
              <a:rPr lang="en-GB" b="1" dirty="0">
                <a:latin typeface="+mj-lt"/>
              </a:rPr>
              <a:t>foot with injury </a:t>
            </a:r>
            <a:r>
              <a:rPr lang="it-IT" b="1" dirty="0">
                <a:latin typeface="+mj-lt"/>
              </a:rPr>
              <a:t>(PDTA </a:t>
            </a:r>
            <a:r>
              <a:rPr lang="it-IT" b="1" dirty="0" err="1">
                <a:latin typeface="+mj-lt"/>
              </a:rPr>
              <a:t>level</a:t>
            </a:r>
            <a:r>
              <a:rPr lang="it-IT" b="1" dirty="0">
                <a:latin typeface="+mj-lt"/>
              </a:rPr>
              <a:t> 1-2-3)</a:t>
            </a:r>
          </a:p>
        </p:txBody>
      </p:sp>
      <p:sp>
        <p:nvSpPr>
          <p:cNvPr id="9" name="CasellaDiTesto 8">
            <a:extLst>
              <a:ext uri="{FF2B5EF4-FFF2-40B4-BE49-F238E27FC236}">
                <a16:creationId xmlns:a16="http://schemas.microsoft.com/office/drawing/2014/main" id="{74555797-3137-43E0-84BF-36B062F727DC}"/>
              </a:ext>
            </a:extLst>
          </p:cNvPr>
          <p:cNvSpPr txBox="1"/>
          <p:nvPr/>
        </p:nvSpPr>
        <p:spPr>
          <a:xfrm>
            <a:off x="611560" y="2458635"/>
            <a:ext cx="3168352" cy="3562653"/>
          </a:xfrm>
          <a:prstGeom prst="rect">
            <a:avLst/>
          </a:prstGeom>
          <a:noFill/>
          <a:ln>
            <a:solidFill>
              <a:srgbClr val="C00000"/>
            </a:solidFill>
          </a:ln>
        </p:spPr>
        <p:txBody>
          <a:bodyPr wrap="square" rtlCol="0">
            <a:spAutoFit/>
          </a:bodyPr>
          <a:lstStyle/>
          <a:p>
            <a:r>
              <a:rPr lang="it-IT" sz="1600" b="1" dirty="0">
                <a:latin typeface="+mj-lt"/>
              </a:rPr>
              <a:t>PRACTITIONER INVOLVED</a:t>
            </a:r>
          </a:p>
          <a:p>
            <a:r>
              <a:rPr lang="it-IT" sz="1600" b="1" dirty="0" err="1">
                <a:latin typeface="+mj-lt"/>
              </a:rPr>
              <a:t>Territorial</a:t>
            </a:r>
            <a:r>
              <a:rPr lang="it-IT" sz="1600" b="1" dirty="0">
                <a:latin typeface="+mj-lt"/>
              </a:rPr>
              <a:t> Multi-</a:t>
            </a:r>
            <a:r>
              <a:rPr lang="it-IT" sz="1600" b="1" dirty="0" err="1">
                <a:latin typeface="+mj-lt"/>
              </a:rPr>
              <a:t>professional</a:t>
            </a:r>
            <a:r>
              <a:rPr lang="it-IT" sz="1600" b="1" dirty="0">
                <a:latin typeface="+mj-lt"/>
              </a:rPr>
              <a:t> Team: </a:t>
            </a:r>
            <a:r>
              <a:rPr lang="it-IT" sz="1600" dirty="0" err="1">
                <a:latin typeface="+mj-lt"/>
              </a:rPr>
              <a:t>Diabetologist</a:t>
            </a:r>
            <a:r>
              <a:rPr lang="it-IT" sz="1600" dirty="0">
                <a:latin typeface="+mj-lt"/>
              </a:rPr>
              <a:t>, </a:t>
            </a:r>
            <a:r>
              <a:rPr lang="it-IT" sz="1600" dirty="0" err="1">
                <a:latin typeface="+mj-lt"/>
              </a:rPr>
              <a:t>Diabetes</a:t>
            </a:r>
            <a:r>
              <a:rPr lang="it-IT" sz="1600" dirty="0">
                <a:latin typeface="+mj-lt"/>
              </a:rPr>
              <a:t> nurse, </a:t>
            </a:r>
            <a:r>
              <a:rPr lang="it-IT" sz="1600" dirty="0" err="1">
                <a:latin typeface="+mj-lt"/>
              </a:rPr>
              <a:t>Podiatrist</a:t>
            </a:r>
            <a:endParaRPr lang="it-IT" sz="1600" dirty="0">
              <a:latin typeface="+mj-lt"/>
            </a:endParaRPr>
          </a:p>
          <a:p>
            <a:r>
              <a:rPr lang="it-IT" sz="1600" dirty="0">
                <a:latin typeface="+mj-lt"/>
              </a:rPr>
              <a:t>General </a:t>
            </a:r>
            <a:r>
              <a:rPr lang="it-IT" sz="1600" dirty="0" err="1">
                <a:latin typeface="+mj-lt"/>
              </a:rPr>
              <a:t>Practitioner</a:t>
            </a:r>
            <a:r>
              <a:rPr lang="it-IT" sz="1600" dirty="0">
                <a:latin typeface="+mj-lt"/>
              </a:rPr>
              <a:t>,</a:t>
            </a:r>
          </a:p>
          <a:p>
            <a:r>
              <a:rPr lang="it-IT" sz="1600" dirty="0">
                <a:latin typeface="+mj-lt"/>
              </a:rPr>
              <a:t>Nurse, </a:t>
            </a:r>
            <a:r>
              <a:rPr lang="it-IT" sz="1600" dirty="0" err="1">
                <a:latin typeface="+mj-lt"/>
              </a:rPr>
              <a:t>chronicity</a:t>
            </a:r>
            <a:r>
              <a:rPr lang="it-IT" sz="1600" dirty="0">
                <a:latin typeface="+mj-lt"/>
              </a:rPr>
              <a:t> nurse</a:t>
            </a:r>
          </a:p>
          <a:p>
            <a:endParaRPr lang="it-IT" sz="1600" b="1" dirty="0">
              <a:latin typeface="+mj-lt"/>
            </a:endParaRPr>
          </a:p>
          <a:p>
            <a:r>
              <a:rPr lang="it-IT" sz="1600" b="1" dirty="0">
                <a:latin typeface="+mj-lt"/>
              </a:rPr>
              <a:t>Hospital Multi-</a:t>
            </a:r>
            <a:r>
              <a:rPr lang="it-IT" sz="1600" b="1" dirty="0" err="1">
                <a:latin typeface="+mj-lt"/>
              </a:rPr>
              <a:t>professional</a:t>
            </a:r>
            <a:r>
              <a:rPr lang="it-IT" sz="1600" b="1" dirty="0">
                <a:latin typeface="+mj-lt"/>
              </a:rPr>
              <a:t> Team:</a:t>
            </a:r>
            <a:r>
              <a:rPr lang="it-IT" sz="1600" dirty="0">
                <a:latin typeface="+mj-lt"/>
              </a:rPr>
              <a:t>, </a:t>
            </a:r>
            <a:r>
              <a:rPr lang="it-IT" sz="1600" dirty="0" err="1">
                <a:latin typeface="+mj-lt"/>
              </a:rPr>
              <a:t>Vascular</a:t>
            </a:r>
            <a:r>
              <a:rPr lang="it-IT" sz="1600" dirty="0">
                <a:latin typeface="+mj-lt"/>
              </a:rPr>
              <a:t> </a:t>
            </a:r>
            <a:r>
              <a:rPr lang="it-IT" sz="1600" dirty="0" err="1">
                <a:latin typeface="+mj-lt"/>
              </a:rPr>
              <a:t>Surgeon</a:t>
            </a:r>
            <a:r>
              <a:rPr lang="it-IT" sz="1600" dirty="0">
                <a:latin typeface="+mj-lt"/>
              </a:rPr>
              <a:t>, </a:t>
            </a:r>
            <a:r>
              <a:rPr lang="it-IT" sz="1600" dirty="0" err="1">
                <a:latin typeface="+mj-lt"/>
              </a:rPr>
              <a:t>orthopedist</a:t>
            </a:r>
            <a:r>
              <a:rPr lang="it-IT" sz="1600" dirty="0">
                <a:latin typeface="+mj-lt"/>
              </a:rPr>
              <a:t>, </a:t>
            </a:r>
            <a:r>
              <a:rPr lang="it-IT" sz="1600" dirty="0" err="1">
                <a:latin typeface="+mj-lt"/>
              </a:rPr>
              <a:t>radiologist</a:t>
            </a:r>
            <a:r>
              <a:rPr lang="it-IT" sz="1600" dirty="0">
                <a:latin typeface="+mj-lt"/>
              </a:rPr>
              <a:t>, </a:t>
            </a:r>
            <a:r>
              <a:rPr lang="it-IT" sz="1600" dirty="0" err="1">
                <a:latin typeface="+mj-lt"/>
              </a:rPr>
              <a:t>infectious</a:t>
            </a:r>
            <a:r>
              <a:rPr lang="it-IT" sz="1600" dirty="0">
                <a:latin typeface="+mj-lt"/>
              </a:rPr>
              <a:t> </a:t>
            </a:r>
            <a:r>
              <a:rPr lang="it-IT" sz="1600" dirty="0" err="1">
                <a:latin typeface="+mj-lt"/>
              </a:rPr>
              <a:t>specialist</a:t>
            </a:r>
            <a:r>
              <a:rPr lang="it-IT" sz="1600" dirty="0">
                <a:latin typeface="+mj-lt"/>
              </a:rPr>
              <a:t>, </a:t>
            </a:r>
            <a:r>
              <a:rPr lang="en-US" sz="1600" dirty="0">
                <a:latin typeface="+mj-lt"/>
              </a:rPr>
              <a:t>internist, emergency doctor, nephrologist, physiatrist, hospital nurse, other figures possibly identified in team</a:t>
            </a:r>
            <a:endParaRPr lang="it-IT" sz="1600" dirty="0">
              <a:latin typeface="+mj-lt"/>
            </a:endParaRPr>
          </a:p>
        </p:txBody>
      </p:sp>
      <p:pic>
        <p:nvPicPr>
          <p:cNvPr id="6" name="Immagine 5">
            <a:extLst>
              <a:ext uri="{FF2B5EF4-FFF2-40B4-BE49-F238E27FC236}">
                <a16:creationId xmlns:a16="http://schemas.microsoft.com/office/drawing/2014/main" id="{8AD9726D-0623-42CF-869F-C5A5B6AADAF5}"/>
              </a:ext>
            </a:extLst>
          </p:cNvPr>
          <p:cNvPicPr>
            <a:picLocks noChangeAspect="1"/>
          </p:cNvPicPr>
          <p:nvPr/>
        </p:nvPicPr>
        <p:blipFill rotWithShape="1">
          <a:blip r:embed="rId3"/>
          <a:srcRect l="57087" t="34874" r="1963" b="25162"/>
          <a:stretch/>
        </p:blipFill>
        <p:spPr>
          <a:xfrm>
            <a:off x="4511659" y="3166756"/>
            <a:ext cx="3744416" cy="1902478"/>
          </a:xfrm>
          <a:prstGeom prst="rect">
            <a:avLst/>
          </a:prstGeom>
        </p:spPr>
      </p:pic>
    </p:spTree>
    <p:extLst>
      <p:ext uri="{BB962C8B-B14F-4D97-AF65-F5344CB8AC3E}">
        <p14:creationId xmlns:p14="http://schemas.microsoft.com/office/powerpoint/2010/main" val="2402372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graphicFrame>
        <p:nvGraphicFramePr>
          <p:cNvPr id="8" name="Tabella 13">
            <a:extLst>
              <a:ext uri="{FF2B5EF4-FFF2-40B4-BE49-F238E27FC236}">
                <a16:creationId xmlns:a16="http://schemas.microsoft.com/office/drawing/2014/main" id="{E2136A6D-4226-4E5C-8132-9E63158B9E82}"/>
              </a:ext>
            </a:extLst>
          </p:cNvPr>
          <p:cNvGraphicFramePr>
            <a:graphicFrameLocks noGrp="1"/>
          </p:cNvGraphicFramePr>
          <p:nvPr>
            <p:extLst>
              <p:ext uri="{D42A27DB-BD31-4B8C-83A1-F6EECF244321}">
                <p14:modId xmlns:p14="http://schemas.microsoft.com/office/powerpoint/2010/main" val="205074307"/>
              </p:ext>
            </p:extLst>
          </p:nvPr>
        </p:nvGraphicFramePr>
        <p:xfrm>
          <a:off x="683568" y="1523960"/>
          <a:ext cx="7704855" cy="478536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1407102173"/>
                    </a:ext>
                  </a:extLst>
                </a:gridCol>
                <a:gridCol w="1296144">
                  <a:extLst>
                    <a:ext uri="{9D8B030D-6E8A-4147-A177-3AD203B41FA5}">
                      <a16:colId xmlns:a16="http://schemas.microsoft.com/office/drawing/2014/main" val="2339283381"/>
                    </a:ext>
                  </a:extLst>
                </a:gridCol>
                <a:gridCol w="1080120">
                  <a:extLst>
                    <a:ext uri="{9D8B030D-6E8A-4147-A177-3AD203B41FA5}">
                      <a16:colId xmlns:a16="http://schemas.microsoft.com/office/drawing/2014/main" val="1564813367"/>
                    </a:ext>
                  </a:extLst>
                </a:gridCol>
                <a:gridCol w="1584176">
                  <a:extLst>
                    <a:ext uri="{9D8B030D-6E8A-4147-A177-3AD203B41FA5}">
                      <a16:colId xmlns:a16="http://schemas.microsoft.com/office/drawing/2014/main" val="3301733827"/>
                    </a:ext>
                  </a:extLst>
                </a:gridCol>
                <a:gridCol w="2376263">
                  <a:extLst>
                    <a:ext uri="{9D8B030D-6E8A-4147-A177-3AD203B41FA5}">
                      <a16:colId xmlns:a16="http://schemas.microsoft.com/office/drawing/2014/main" val="3129773959"/>
                    </a:ext>
                  </a:extLst>
                </a:gridCol>
              </a:tblGrid>
              <a:tr h="185420">
                <a:tc rowSpan="2">
                  <a:txBody>
                    <a:bodyPr/>
                    <a:lstStyle/>
                    <a:p>
                      <a:endParaRPr lang="it-IT"/>
                    </a:p>
                  </a:txBody>
                  <a:tcPr/>
                </a:tc>
                <a:tc>
                  <a:txBody>
                    <a:bodyPr/>
                    <a:lstStyle/>
                    <a:p>
                      <a:pPr algn="ctr"/>
                      <a:r>
                        <a:rPr lang="it-IT" dirty="0"/>
                        <a:t>RANK 0</a:t>
                      </a:r>
                    </a:p>
                  </a:txBody>
                  <a:tcPr anchor="ctr"/>
                </a:tc>
                <a:tc>
                  <a:txBody>
                    <a:bodyPr/>
                    <a:lstStyle/>
                    <a:p>
                      <a:pPr algn="ctr"/>
                      <a:r>
                        <a:rPr lang="it-IT" dirty="0"/>
                        <a:t>RANK 1</a:t>
                      </a:r>
                    </a:p>
                  </a:txBody>
                  <a:tcPr anchor="ctr"/>
                </a:tc>
                <a:tc>
                  <a:txBody>
                    <a:bodyPr/>
                    <a:lstStyle/>
                    <a:p>
                      <a:pPr algn="ctr"/>
                      <a:r>
                        <a:rPr lang="it-IT" dirty="0"/>
                        <a:t>RANK 2</a:t>
                      </a:r>
                    </a:p>
                  </a:txBody>
                  <a:tcPr anchor="ctr"/>
                </a:tc>
                <a:tc>
                  <a:txBody>
                    <a:bodyPr/>
                    <a:lstStyle/>
                    <a:p>
                      <a:pPr algn="ctr"/>
                      <a:r>
                        <a:rPr lang="it-IT" dirty="0"/>
                        <a:t>RANK 3</a:t>
                      </a:r>
                    </a:p>
                  </a:txBody>
                  <a:tcPr anchor="ctr"/>
                </a:tc>
                <a:extLst>
                  <a:ext uri="{0D108BD9-81ED-4DB2-BD59-A6C34878D82A}">
                    <a16:rowId xmlns:a16="http://schemas.microsoft.com/office/drawing/2014/main" val="3376468230"/>
                  </a:ext>
                </a:extLst>
              </a:tr>
              <a:tr h="185420">
                <a:tc vMerge="1">
                  <a:txBody>
                    <a:bodyPr/>
                    <a:lstStyle/>
                    <a:p>
                      <a:endParaRPr lang="it-IT"/>
                    </a:p>
                  </a:txBody>
                  <a:tcPr/>
                </a:tc>
                <a:tc>
                  <a:txBody>
                    <a:bodyPr/>
                    <a:lstStyle/>
                    <a:p>
                      <a:pPr algn="ctr"/>
                      <a:r>
                        <a:rPr lang="it-IT" sz="1500" dirty="0" err="1"/>
                        <a:t>Intact</a:t>
                      </a:r>
                      <a:r>
                        <a:rPr lang="it-IT" sz="1500" dirty="0"/>
                        <a:t> </a:t>
                      </a:r>
                      <a:r>
                        <a:rPr lang="it-IT" sz="1500" dirty="0" err="1"/>
                        <a:t>skin</a:t>
                      </a:r>
                      <a:r>
                        <a:rPr lang="it-IT" sz="1500" dirty="0"/>
                        <a:t>, re-</a:t>
                      </a:r>
                      <a:r>
                        <a:rPr lang="it-IT" sz="1500" dirty="0" err="1"/>
                        <a:t>epithelialized</a:t>
                      </a:r>
                      <a:r>
                        <a:rPr lang="it-IT" sz="1500" dirty="0"/>
                        <a:t> </a:t>
                      </a:r>
                      <a:r>
                        <a:rPr lang="it-IT" sz="1500" dirty="0" err="1"/>
                        <a:t>lesion</a:t>
                      </a:r>
                      <a:r>
                        <a:rPr lang="it-IT" sz="1500" dirty="0"/>
                        <a:t> </a:t>
                      </a:r>
                    </a:p>
                  </a:txBody>
                  <a:tcPr anchor="ctr"/>
                </a:tc>
                <a:tc>
                  <a:txBody>
                    <a:bodyPr/>
                    <a:lstStyle/>
                    <a:p>
                      <a:pPr algn="ctr"/>
                      <a:r>
                        <a:rPr lang="it-IT" sz="1500" dirty="0" err="1"/>
                        <a:t>Superficial</a:t>
                      </a:r>
                      <a:r>
                        <a:rPr lang="it-IT" sz="1500" dirty="0"/>
                        <a:t> </a:t>
                      </a:r>
                      <a:r>
                        <a:rPr lang="it-IT" sz="1500" dirty="0" err="1"/>
                        <a:t>ulcer</a:t>
                      </a:r>
                      <a:endParaRPr lang="it-IT" sz="1500" dirty="0"/>
                    </a:p>
                  </a:txBody>
                  <a:tcPr anchor="ctr"/>
                </a:tc>
                <a:tc>
                  <a:txBody>
                    <a:bodyPr/>
                    <a:lstStyle/>
                    <a:p>
                      <a:pPr algn="ctr"/>
                      <a:r>
                        <a:rPr lang="en-US" sz="1500" dirty="0"/>
                        <a:t>Ulcer penetrating the tendons or joint capsule</a:t>
                      </a:r>
                      <a:endParaRPr lang="it-IT" sz="1500" dirty="0"/>
                    </a:p>
                  </a:txBody>
                  <a:tcPr anchor="ctr"/>
                </a:tc>
                <a:tc>
                  <a:txBody>
                    <a:bodyPr/>
                    <a:lstStyle/>
                    <a:p>
                      <a:pPr algn="ctr"/>
                      <a:r>
                        <a:rPr lang="en-US" sz="1500" dirty="0"/>
                        <a:t>Ulcer penetrating the bone or joint</a:t>
                      </a:r>
                      <a:endParaRPr lang="it-IT" sz="1500" dirty="0"/>
                    </a:p>
                  </a:txBody>
                  <a:tcPr anchor="ctr"/>
                </a:tc>
                <a:extLst>
                  <a:ext uri="{0D108BD9-81ED-4DB2-BD59-A6C34878D82A}">
                    <a16:rowId xmlns:a16="http://schemas.microsoft.com/office/drawing/2014/main" val="1229325867"/>
                  </a:ext>
                </a:extLst>
              </a:tr>
              <a:tr h="370840">
                <a:tc>
                  <a:txBody>
                    <a:bodyPr/>
                    <a:lstStyle/>
                    <a:p>
                      <a:r>
                        <a:rPr lang="it-IT" sz="1500" dirty="0"/>
                        <a:t>STAGE A</a:t>
                      </a:r>
                    </a:p>
                    <a:p>
                      <a:r>
                        <a:rPr lang="it-IT" sz="1500" dirty="0" err="1"/>
                        <a:t>Clean</a:t>
                      </a:r>
                      <a:endParaRPr lang="it-IT" sz="1500" dirty="0"/>
                    </a:p>
                  </a:txBody>
                  <a:tcPr/>
                </a:tc>
                <a:tc>
                  <a:txBody>
                    <a:bodyPr/>
                    <a:lstStyle/>
                    <a:p>
                      <a:r>
                        <a:rPr lang="it-IT" sz="1400" dirty="0"/>
                        <a:t>Level 1</a:t>
                      </a:r>
                    </a:p>
                  </a:txBody>
                  <a:tcPr>
                    <a:solidFill>
                      <a:srgbClr val="92D050"/>
                    </a:solidFill>
                  </a:tcPr>
                </a:tc>
                <a:tc>
                  <a:txBody>
                    <a:bodyPr/>
                    <a:lstStyle/>
                    <a:p>
                      <a:r>
                        <a:rPr lang="it-IT" sz="1400" dirty="0"/>
                        <a:t>Level 1</a:t>
                      </a:r>
                    </a:p>
                  </a:txBody>
                  <a:tcPr>
                    <a:solidFill>
                      <a:srgbClr val="92D050"/>
                    </a:solidFill>
                  </a:tcPr>
                </a:tc>
                <a:tc>
                  <a:txBody>
                    <a:bodyPr/>
                    <a:lstStyle/>
                    <a:p>
                      <a:r>
                        <a:rPr lang="it-IT" sz="1400" dirty="0"/>
                        <a:t>Level 2</a:t>
                      </a:r>
                    </a:p>
                  </a:txBody>
                  <a:tcPr>
                    <a:solidFill>
                      <a:srgbClr val="FFFF00"/>
                    </a:solidFill>
                  </a:tcPr>
                </a:tc>
                <a:tc>
                  <a:txBody>
                    <a:bodyPr/>
                    <a:lstStyle/>
                    <a:p>
                      <a:r>
                        <a:rPr lang="it-IT" sz="1400" dirty="0"/>
                        <a:t>Level 3</a:t>
                      </a:r>
                    </a:p>
                  </a:txBody>
                  <a:tcPr>
                    <a:solidFill>
                      <a:srgbClr val="FF0000"/>
                    </a:solidFill>
                  </a:tcPr>
                </a:tc>
                <a:extLst>
                  <a:ext uri="{0D108BD9-81ED-4DB2-BD59-A6C34878D82A}">
                    <a16:rowId xmlns:a16="http://schemas.microsoft.com/office/drawing/2014/main" val="1179899903"/>
                  </a:ext>
                </a:extLst>
              </a:tr>
              <a:tr h="370840">
                <a:tc>
                  <a:txBody>
                    <a:bodyPr/>
                    <a:lstStyle/>
                    <a:p>
                      <a:r>
                        <a:rPr lang="it-IT" sz="1500" dirty="0"/>
                        <a:t>STAGE B</a:t>
                      </a:r>
                    </a:p>
                    <a:p>
                      <a:r>
                        <a:rPr lang="it-IT" sz="1500" dirty="0" err="1"/>
                        <a:t>Infected</a:t>
                      </a:r>
                      <a:endParaRPr lang="it-IT" sz="1500" dirty="0"/>
                    </a:p>
                  </a:txBody>
                  <a:tcPr/>
                </a:tc>
                <a:tc>
                  <a:txBody>
                    <a:bodyPr/>
                    <a:lstStyle/>
                    <a:p>
                      <a:r>
                        <a:rPr lang="it-IT" sz="1400" dirty="0"/>
                        <a:t>Level 2</a:t>
                      </a:r>
                    </a:p>
                  </a:txBody>
                  <a:tcPr>
                    <a:solidFill>
                      <a:srgbClr val="FFFF00"/>
                    </a:solidFill>
                  </a:tcPr>
                </a:tc>
                <a:tc>
                  <a:txBody>
                    <a:bodyPr/>
                    <a:lstStyle/>
                    <a:p>
                      <a:r>
                        <a:rPr lang="it-IT" sz="1400" dirty="0"/>
                        <a:t>Level 2</a:t>
                      </a:r>
                    </a:p>
                  </a:txBody>
                  <a:tcPr>
                    <a:solidFill>
                      <a:srgbClr val="FFFF00"/>
                    </a:solidFill>
                  </a:tcPr>
                </a:tc>
                <a:tc>
                  <a:txBody>
                    <a:bodyPr/>
                    <a:lstStyle/>
                    <a:p>
                      <a:r>
                        <a:rPr lang="it-IT" sz="1400" dirty="0"/>
                        <a:t>Level 3</a:t>
                      </a:r>
                    </a:p>
                  </a:txBody>
                  <a:tcPr>
                    <a:solidFill>
                      <a:srgbClr val="FF0000"/>
                    </a:solidFill>
                  </a:tcPr>
                </a:tc>
                <a:tc>
                  <a:txBody>
                    <a:bodyPr/>
                    <a:lstStyle/>
                    <a:p>
                      <a:r>
                        <a:rPr lang="it-IT" sz="1400" dirty="0"/>
                        <a:t>Level 3</a:t>
                      </a:r>
                    </a:p>
                    <a:p>
                      <a:r>
                        <a:rPr lang="en-US" sz="1400" dirty="0"/>
                        <a:t>Hospital Diabetes Team in suspicion of SIRS / SEPSI with systemic compromise</a:t>
                      </a:r>
                      <a:endParaRPr lang="it-IT" sz="1400" dirty="0"/>
                    </a:p>
                  </a:txBody>
                  <a:tcPr>
                    <a:solidFill>
                      <a:srgbClr val="FF0000"/>
                    </a:solidFill>
                  </a:tcPr>
                </a:tc>
                <a:extLst>
                  <a:ext uri="{0D108BD9-81ED-4DB2-BD59-A6C34878D82A}">
                    <a16:rowId xmlns:a16="http://schemas.microsoft.com/office/drawing/2014/main" val="2426522681"/>
                  </a:ext>
                </a:extLst>
              </a:tr>
              <a:tr h="370840">
                <a:tc>
                  <a:txBody>
                    <a:bodyPr/>
                    <a:lstStyle/>
                    <a:p>
                      <a:r>
                        <a:rPr lang="it-IT" sz="1500" dirty="0"/>
                        <a:t>STAGE C</a:t>
                      </a:r>
                    </a:p>
                    <a:p>
                      <a:r>
                        <a:rPr lang="it-IT" sz="1500" dirty="0" err="1"/>
                        <a:t>Ischemic</a:t>
                      </a:r>
                      <a:r>
                        <a:rPr lang="it-IT" sz="1500" dirty="0"/>
                        <a:t>, </a:t>
                      </a:r>
                      <a:r>
                        <a:rPr lang="it-IT" sz="1500" dirty="0" err="1"/>
                        <a:t>not</a:t>
                      </a:r>
                      <a:r>
                        <a:rPr lang="it-IT" sz="1500" dirty="0"/>
                        <a:t> </a:t>
                      </a:r>
                      <a:r>
                        <a:rPr lang="it-IT" sz="1500" dirty="0" err="1"/>
                        <a:t>infected</a:t>
                      </a:r>
                      <a:endParaRPr lang="it-IT" sz="1500" dirty="0"/>
                    </a:p>
                  </a:txBody>
                  <a:tcPr/>
                </a:tc>
                <a:tc>
                  <a:txBody>
                    <a:bodyPr/>
                    <a:lstStyle/>
                    <a:p>
                      <a:r>
                        <a:rPr lang="it-IT" sz="1400" dirty="0"/>
                        <a:t>Level 2</a:t>
                      </a:r>
                    </a:p>
                  </a:txBody>
                  <a:tcPr>
                    <a:solidFill>
                      <a:srgbClr val="FFFF00"/>
                    </a:solidFill>
                  </a:tcPr>
                </a:tc>
                <a:tc>
                  <a:txBody>
                    <a:bodyPr/>
                    <a:lstStyle/>
                    <a:p>
                      <a:r>
                        <a:rPr lang="it-IT" sz="1400" dirty="0"/>
                        <a:t>Level 2</a:t>
                      </a:r>
                    </a:p>
                  </a:txBody>
                  <a:tcPr>
                    <a:solidFill>
                      <a:srgbClr val="FFFF00"/>
                    </a:solidFill>
                  </a:tcPr>
                </a:tc>
                <a:tc>
                  <a:txBody>
                    <a:bodyPr/>
                    <a:lstStyle/>
                    <a:p>
                      <a:r>
                        <a:rPr lang="it-IT" sz="1400" dirty="0"/>
                        <a:t>Level 2</a:t>
                      </a:r>
                    </a:p>
                  </a:txBody>
                  <a:tcPr>
                    <a:solidFill>
                      <a:srgbClr val="FFFF00"/>
                    </a:solidFill>
                  </a:tcPr>
                </a:tc>
                <a:tc>
                  <a:txBody>
                    <a:bodyPr/>
                    <a:lstStyle/>
                    <a:p>
                      <a:r>
                        <a:rPr lang="it-IT" sz="1400" dirty="0"/>
                        <a:t>Level 3</a:t>
                      </a:r>
                    </a:p>
                    <a:p>
                      <a:r>
                        <a:rPr lang="it-IT" sz="1400" dirty="0" err="1"/>
                        <a:t>Vascular</a:t>
                      </a:r>
                      <a:r>
                        <a:rPr lang="it-IT" sz="1400" dirty="0"/>
                        <a:t> surgery</a:t>
                      </a:r>
                    </a:p>
                  </a:txBody>
                  <a:tcPr>
                    <a:solidFill>
                      <a:srgbClr val="FF0000"/>
                    </a:solidFill>
                  </a:tcPr>
                </a:tc>
                <a:extLst>
                  <a:ext uri="{0D108BD9-81ED-4DB2-BD59-A6C34878D82A}">
                    <a16:rowId xmlns:a16="http://schemas.microsoft.com/office/drawing/2014/main" val="1152481816"/>
                  </a:ext>
                </a:extLst>
              </a:tr>
              <a:tr h="370840">
                <a:tc>
                  <a:txBody>
                    <a:bodyPr/>
                    <a:lstStyle/>
                    <a:p>
                      <a:r>
                        <a:rPr lang="it-IT" sz="1500" dirty="0"/>
                        <a:t>STAGE D</a:t>
                      </a:r>
                    </a:p>
                    <a:p>
                      <a:r>
                        <a:rPr lang="it-IT" sz="1500" dirty="0" err="1"/>
                        <a:t>Infected</a:t>
                      </a:r>
                      <a:r>
                        <a:rPr lang="it-IT" sz="1500" dirty="0"/>
                        <a:t> and </a:t>
                      </a:r>
                      <a:r>
                        <a:rPr lang="it-IT" sz="1500" dirty="0" err="1"/>
                        <a:t>ischemic</a:t>
                      </a:r>
                      <a:endParaRPr lang="it-IT" sz="1500" dirty="0"/>
                    </a:p>
                  </a:txBody>
                  <a:tcPr/>
                </a:tc>
                <a:tc>
                  <a:txBody>
                    <a:bodyPr/>
                    <a:lstStyle/>
                    <a:p>
                      <a:r>
                        <a:rPr lang="it-IT" sz="1400" dirty="0"/>
                        <a:t>Level 3</a:t>
                      </a:r>
                    </a:p>
                  </a:txBody>
                  <a:tcPr>
                    <a:solidFill>
                      <a:srgbClr val="FF0000"/>
                    </a:solidFill>
                  </a:tcPr>
                </a:tc>
                <a:tc>
                  <a:txBody>
                    <a:bodyPr/>
                    <a:lstStyle/>
                    <a:p>
                      <a:r>
                        <a:rPr lang="it-IT" sz="1400" dirty="0"/>
                        <a:t>Level 3</a:t>
                      </a:r>
                    </a:p>
                  </a:txBody>
                  <a:tcPr>
                    <a:solidFill>
                      <a:srgbClr val="FF0000"/>
                    </a:solidFill>
                  </a:tcPr>
                </a:tc>
                <a:tc>
                  <a:txBody>
                    <a:bodyPr/>
                    <a:lstStyle/>
                    <a:p>
                      <a:r>
                        <a:rPr lang="it-IT" sz="1400" dirty="0"/>
                        <a:t>Level 3</a:t>
                      </a:r>
                    </a:p>
                  </a:txBody>
                  <a:tcPr>
                    <a:solidFill>
                      <a:srgbClr val="FF0000"/>
                    </a:solidFill>
                  </a:tcPr>
                </a:tc>
                <a:tc>
                  <a:txBody>
                    <a:bodyPr/>
                    <a:lstStyle/>
                    <a:p>
                      <a:r>
                        <a:rPr lang="it-IT" sz="1400" dirty="0"/>
                        <a:t>Level 3</a:t>
                      </a:r>
                    </a:p>
                    <a:p>
                      <a:pPr marL="285750" indent="-285750">
                        <a:buFontTx/>
                        <a:buChar char="-"/>
                      </a:pPr>
                      <a:r>
                        <a:rPr lang="it-IT" sz="1400" dirty="0" err="1"/>
                        <a:t>Vascular</a:t>
                      </a:r>
                      <a:r>
                        <a:rPr lang="it-IT" sz="1400" dirty="0"/>
                        <a:t> Surgery</a:t>
                      </a:r>
                    </a:p>
                    <a:p>
                      <a:pPr marL="285750" indent="-285750">
                        <a:buFontTx/>
                        <a:buChar char="-"/>
                      </a:pPr>
                      <a:r>
                        <a:rPr lang="en-US" sz="1400" dirty="0"/>
                        <a:t>Hospital Diabetes Team in suspicion of SIRS / SEPSI with systemic compromise</a:t>
                      </a:r>
                    </a:p>
                  </a:txBody>
                  <a:tcPr>
                    <a:solidFill>
                      <a:srgbClr val="FF0000"/>
                    </a:solidFill>
                  </a:tcPr>
                </a:tc>
                <a:extLst>
                  <a:ext uri="{0D108BD9-81ED-4DB2-BD59-A6C34878D82A}">
                    <a16:rowId xmlns:a16="http://schemas.microsoft.com/office/drawing/2014/main" val="3791750285"/>
                  </a:ext>
                </a:extLst>
              </a:tr>
            </a:tbl>
          </a:graphicData>
        </a:graphic>
      </p:graphicFrame>
    </p:spTree>
    <p:extLst>
      <p:ext uri="{BB962C8B-B14F-4D97-AF65-F5344CB8AC3E}">
        <p14:creationId xmlns:p14="http://schemas.microsoft.com/office/powerpoint/2010/main" val="596431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sp>
        <p:nvSpPr>
          <p:cNvPr id="3" name="CasellaDiTesto 2">
            <a:extLst>
              <a:ext uri="{FF2B5EF4-FFF2-40B4-BE49-F238E27FC236}">
                <a16:creationId xmlns:a16="http://schemas.microsoft.com/office/drawing/2014/main" id="{0ADBEF36-9ADC-4D71-AC67-ED35ED609D3D}"/>
              </a:ext>
            </a:extLst>
          </p:cNvPr>
          <p:cNvSpPr txBox="1"/>
          <p:nvPr/>
        </p:nvSpPr>
        <p:spPr>
          <a:xfrm>
            <a:off x="611560" y="1700808"/>
            <a:ext cx="7704856" cy="369332"/>
          </a:xfrm>
          <a:prstGeom prst="rect">
            <a:avLst/>
          </a:prstGeom>
          <a:noFill/>
          <a:ln w="38100">
            <a:solidFill>
              <a:srgbClr val="4F81BD"/>
            </a:solidFill>
          </a:ln>
        </p:spPr>
        <p:txBody>
          <a:bodyPr wrap="square" rtlCol="0">
            <a:spAutoFit/>
          </a:bodyPr>
          <a:lstStyle/>
          <a:p>
            <a:pPr algn="ctr"/>
            <a:r>
              <a:rPr lang="it-IT" b="1" dirty="0">
                <a:latin typeface="+mj-lt"/>
              </a:rPr>
              <a:t>PDTA </a:t>
            </a:r>
            <a:r>
              <a:rPr lang="it-IT" b="1" dirty="0" err="1">
                <a:latin typeface="+mj-lt"/>
              </a:rPr>
              <a:t>level</a:t>
            </a:r>
            <a:r>
              <a:rPr lang="it-IT" b="1" dirty="0">
                <a:latin typeface="+mj-lt"/>
              </a:rPr>
              <a:t> 2-3. «Acute» </a:t>
            </a:r>
            <a:r>
              <a:rPr lang="it-IT" b="1" dirty="0" err="1">
                <a:latin typeface="+mj-lt"/>
              </a:rPr>
              <a:t>diabetic</a:t>
            </a:r>
            <a:r>
              <a:rPr lang="it-IT" b="1" dirty="0">
                <a:latin typeface="+mj-lt"/>
              </a:rPr>
              <a:t> </a:t>
            </a:r>
            <a:r>
              <a:rPr lang="it-IT" b="1" dirty="0" err="1">
                <a:latin typeface="+mj-lt"/>
              </a:rPr>
              <a:t>foot</a:t>
            </a:r>
            <a:r>
              <a:rPr lang="it-IT" b="1" dirty="0">
                <a:latin typeface="+mj-lt"/>
              </a:rPr>
              <a:t> </a:t>
            </a:r>
          </a:p>
        </p:txBody>
      </p:sp>
      <p:sp>
        <p:nvSpPr>
          <p:cNvPr id="2" name="CasellaDiTesto 1">
            <a:extLst>
              <a:ext uri="{FF2B5EF4-FFF2-40B4-BE49-F238E27FC236}">
                <a16:creationId xmlns:a16="http://schemas.microsoft.com/office/drawing/2014/main" id="{145D8C7C-D974-444D-BA3B-EC6ADD5D99B2}"/>
              </a:ext>
            </a:extLst>
          </p:cNvPr>
          <p:cNvSpPr txBox="1"/>
          <p:nvPr/>
        </p:nvSpPr>
        <p:spPr>
          <a:xfrm>
            <a:off x="1043608" y="2852936"/>
            <a:ext cx="6984776" cy="2126864"/>
          </a:xfrm>
          <a:prstGeom prst="rect">
            <a:avLst/>
          </a:prstGeom>
          <a:noFill/>
        </p:spPr>
        <p:txBody>
          <a:bodyPr wrap="square" rtlCol="0">
            <a:spAutoFit/>
          </a:bodyPr>
          <a:lstStyle/>
          <a:p>
            <a:pPr>
              <a:lnSpc>
                <a:spcPct val="150000"/>
              </a:lnSpc>
            </a:pPr>
            <a:r>
              <a:rPr lang="en-US" dirty="0">
                <a:latin typeface="+mj-lt"/>
              </a:rPr>
              <a:t>Patients with diabetic foot complicated by infected lesion at SIRS / SEPSI risk who then end up in intensive care</a:t>
            </a:r>
          </a:p>
          <a:p>
            <a:pPr>
              <a:lnSpc>
                <a:spcPct val="150000"/>
              </a:lnSpc>
            </a:pPr>
            <a:endParaRPr lang="en-US" dirty="0">
              <a:latin typeface="+mj-lt"/>
            </a:endParaRPr>
          </a:p>
          <a:p>
            <a:pPr>
              <a:lnSpc>
                <a:spcPct val="150000"/>
              </a:lnSpc>
            </a:pPr>
            <a:endParaRPr lang="en-US" dirty="0">
              <a:latin typeface="+mj-lt"/>
            </a:endParaRPr>
          </a:p>
          <a:p>
            <a:pPr>
              <a:lnSpc>
                <a:spcPct val="150000"/>
              </a:lnSpc>
            </a:pPr>
            <a:r>
              <a:rPr lang="en-US" dirty="0">
                <a:latin typeface="+mj-lt"/>
              </a:rPr>
              <a:t>Patients with critical ischemia of the lower limbs at risk of limb loss</a:t>
            </a:r>
            <a:endParaRPr lang="it-IT" dirty="0">
              <a:latin typeface="+mj-lt"/>
            </a:endParaRPr>
          </a:p>
        </p:txBody>
      </p:sp>
    </p:spTree>
    <p:extLst>
      <p:ext uri="{BB962C8B-B14F-4D97-AF65-F5344CB8AC3E}">
        <p14:creationId xmlns:p14="http://schemas.microsoft.com/office/powerpoint/2010/main" val="3256939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E06E6FC-C5EC-4D51-B051-B58B5EB6FEEA}"/>
              </a:ext>
            </a:extLst>
          </p:cNvPr>
          <p:cNvPicPr>
            <a:picLocks noChangeAspect="1"/>
          </p:cNvPicPr>
          <p:nvPr/>
        </p:nvPicPr>
        <p:blipFill rotWithShape="1">
          <a:blip r:embed="rId2"/>
          <a:srcRect l="1176" t="11343" r="31080" b="15825"/>
          <a:stretch/>
        </p:blipFill>
        <p:spPr>
          <a:xfrm>
            <a:off x="835142" y="1628800"/>
            <a:ext cx="7473716" cy="4680520"/>
          </a:xfrm>
          <a:prstGeom prst="rect">
            <a:avLst/>
          </a:prstGeom>
        </p:spPr>
      </p:pic>
      <p:sp>
        <p:nvSpPr>
          <p:cNvPr id="5" name="Rettangolo 4">
            <a:extLst>
              <a:ext uri="{FF2B5EF4-FFF2-40B4-BE49-F238E27FC236}">
                <a16:creationId xmlns:a16="http://schemas.microsoft.com/office/drawing/2014/main" id="{5C540E96-8FAD-4EB1-86CE-2C780CA28D35}"/>
              </a:ext>
            </a:extLst>
          </p:cNvPr>
          <p:cNvSpPr/>
          <p:nvPr/>
        </p:nvSpPr>
        <p:spPr>
          <a:xfrm>
            <a:off x="1979712" y="3284984"/>
            <a:ext cx="5112568" cy="30008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3314" name="Picture 6"/>
          <p:cNvPicPr>
            <a:picLocks noChangeAspect="1" noChangeArrowheads="1"/>
          </p:cNvPicPr>
          <p:nvPr/>
        </p:nvPicPr>
        <p:blipFill>
          <a:blip r:embed="rId3">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sp>
        <p:nvSpPr>
          <p:cNvPr id="4" name="CasellaDiTesto 3">
            <a:extLst>
              <a:ext uri="{FF2B5EF4-FFF2-40B4-BE49-F238E27FC236}">
                <a16:creationId xmlns:a16="http://schemas.microsoft.com/office/drawing/2014/main" id="{5BDE6ABD-5D5E-4F0B-A8DE-B98F25A40CE5}"/>
              </a:ext>
            </a:extLst>
          </p:cNvPr>
          <p:cNvSpPr txBox="1"/>
          <p:nvPr/>
        </p:nvSpPr>
        <p:spPr>
          <a:xfrm>
            <a:off x="1907704" y="3356992"/>
            <a:ext cx="5544616" cy="300082"/>
          </a:xfrm>
          <a:prstGeom prst="rect">
            <a:avLst/>
          </a:prstGeom>
          <a:noFill/>
        </p:spPr>
        <p:txBody>
          <a:bodyPr wrap="square" rtlCol="0">
            <a:spAutoFit/>
          </a:bodyPr>
          <a:lstStyle/>
          <a:p>
            <a:r>
              <a:rPr lang="en-US" sz="1350" dirty="0">
                <a:solidFill>
                  <a:srgbClr val="007DB7"/>
                </a:solidFill>
                <a:latin typeface="+mj-lt"/>
              </a:rPr>
              <a:t>Hospitalization for lower limb amputation in patients with diabetes. 2018</a:t>
            </a:r>
            <a:endParaRPr lang="it-IT" sz="1350" dirty="0">
              <a:solidFill>
                <a:srgbClr val="007DB7"/>
              </a:solidFill>
              <a:latin typeface="+mj-lt"/>
            </a:endParaRPr>
          </a:p>
        </p:txBody>
      </p:sp>
      <p:sp>
        <p:nvSpPr>
          <p:cNvPr id="8" name="Rettangolo 7">
            <a:extLst>
              <a:ext uri="{FF2B5EF4-FFF2-40B4-BE49-F238E27FC236}">
                <a16:creationId xmlns:a16="http://schemas.microsoft.com/office/drawing/2014/main" id="{6685F075-5C9F-45CA-9A0D-55E6A7EBBD68}"/>
              </a:ext>
            </a:extLst>
          </p:cNvPr>
          <p:cNvSpPr/>
          <p:nvPr/>
        </p:nvSpPr>
        <p:spPr>
          <a:xfrm>
            <a:off x="3779912" y="1772816"/>
            <a:ext cx="2088232" cy="216024"/>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B9C25D45-39D1-4586-BCD1-597F809B6A7E}"/>
              </a:ext>
            </a:extLst>
          </p:cNvPr>
          <p:cNvSpPr txBox="1"/>
          <p:nvPr/>
        </p:nvSpPr>
        <p:spPr>
          <a:xfrm>
            <a:off x="3779912" y="1736812"/>
            <a:ext cx="2232248" cy="276999"/>
          </a:xfrm>
          <a:prstGeom prst="rect">
            <a:avLst/>
          </a:prstGeom>
          <a:noFill/>
        </p:spPr>
        <p:txBody>
          <a:bodyPr wrap="square" rtlCol="0">
            <a:spAutoFit/>
          </a:bodyPr>
          <a:lstStyle/>
          <a:p>
            <a:r>
              <a:rPr lang="en-US" sz="1200" dirty="0">
                <a:solidFill>
                  <a:schemeClr val="bg1"/>
                </a:solidFill>
                <a:latin typeface="+mj-lt"/>
              </a:rPr>
              <a:t>National Outcomes Plan - 2019</a:t>
            </a:r>
            <a:endParaRPr lang="it-IT" sz="1200" dirty="0">
              <a:solidFill>
                <a:schemeClr val="bg1"/>
              </a:solidFill>
            </a:endParaRPr>
          </a:p>
        </p:txBody>
      </p:sp>
      <p:sp>
        <p:nvSpPr>
          <p:cNvPr id="10" name="Rettangolo 9">
            <a:extLst>
              <a:ext uri="{FF2B5EF4-FFF2-40B4-BE49-F238E27FC236}">
                <a16:creationId xmlns:a16="http://schemas.microsoft.com/office/drawing/2014/main" id="{ED9CAC46-182F-4BD9-A6F1-F0A608EBB7D9}"/>
              </a:ext>
            </a:extLst>
          </p:cNvPr>
          <p:cNvSpPr/>
          <p:nvPr/>
        </p:nvSpPr>
        <p:spPr>
          <a:xfrm>
            <a:off x="1691680" y="2431921"/>
            <a:ext cx="6480720" cy="276999"/>
          </a:xfrm>
          <a:prstGeom prst="rect">
            <a:avLst/>
          </a:prstGeom>
          <a:solidFill>
            <a:srgbClr val="05658B"/>
          </a:solidFill>
          <a:ln>
            <a:solidFill>
              <a:srgbClr val="0565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Rettangolo 10">
            <a:extLst>
              <a:ext uri="{FF2B5EF4-FFF2-40B4-BE49-F238E27FC236}">
                <a16:creationId xmlns:a16="http://schemas.microsoft.com/office/drawing/2014/main" id="{8BBC7889-2696-4C22-8CFE-DC5C2A0DC7EF}"/>
              </a:ext>
            </a:extLst>
          </p:cNvPr>
          <p:cNvSpPr/>
          <p:nvPr/>
        </p:nvSpPr>
        <p:spPr>
          <a:xfrm>
            <a:off x="1547664" y="2780928"/>
            <a:ext cx="4248472" cy="216024"/>
          </a:xfrm>
          <a:prstGeom prst="rect">
            <a:avLst/>
          </a:prstGeom>
          <a:solidFill>
            <a:srgbClr val="009CB4"/>
          </a:solidFill>
          <a:ln>
            <a:solidFill>
              <a:srgbClr val="009C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23338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pic>
        <p:nvPicPr>
          <p:cNvPr id="3" name="Immagine 2">
            <a:extLst>
              <a:ext uri="{FF2B5EF4-FFF2-40B4-BE49-F238E27FC236}">
                <a16:creationId xmlns:a16="http://schemas.microsoft.com/office/drawing/2014/main" id="{157D4E4A-E5B8-4F1C-B694-4DCC0466058B}"/>
              </a:ext>
            </a:extLst>
          </p:cNvPr>
          <p:cNvPicPr>
            <a:picLocks noChangeAspect="1"/>
          </p:cNvPicPr>
          <p:nvPr/>
        </p:nvPicPr>
        <p:blipFill rotWithShape="1">
          <a:blip r:embed="rId3"/>
          <a:srcRect l="10626" t="14778" r="34250" b="8463"/>
          <a:stretch/>
        </p:blipFill>
        <p:spPr>
          <a:xfrm>
            <a:off x="1583668" y="1628801"/>
            <a:ext cx="5976664" cy="4680520"/>
          </a:xfrm>
          <a:prstGeom prst="rect">
            <a:avLst/>
          </a:prstGeom>
        </p:spPr>
      </p:pic>
      <p:sp>
        <p:nvSpPr>
          <p:cNvPr id="5" name="Rettangolo 4">
            <a:extLst>
              <a:ext uri="{FF2B5EF4-FFF2-40B4-BE49-F238E27FC236}">
                <a16:creationId xmlns:a16="http://schemas.microsoft.com/office/drawing/2014/main" id="{C5AC4FAE-144F-4340-B68A-5A7DD7E6AB7E}"/>
              </a:ext>
            </a:extLst>
          </p:cNvPr>
          <p:cNvSpPr/>
          <p:nvPr/>
        </p:nvSpPr>
        <p:spPr>
          <a:xfrm>
            <a:off x="2843808" y="1844824"/>
            <a:ext cx="2736304" cy="216024"/>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41154986-7C7B-4F5E-8922-12D8E384137A}"/>
              </a:ext>
            </a:extLst>
          </p:cNvPr>
          <p:cNvSpPr txBox="1"/>
          <p:nvPr/>
        </p:nvSpPr>
        <p:spPr>
          <a:xfrm>
            <a:off x="2843808" y="1783559"/>
            <a:ext cx="4589780" cy="338554"/>
          </a:xfrm>
          <a:prstGeom prst="rect">
            <a:avLst/>
          </a:prstGeom>
          <a:noFill/>
        </p:spPr>
        <p:txBody>
          <a:bodyPr wrap="square">
            <a:spAutoFit/>
          </a:bodyPr>
          <a:lstStyle/>
          <a:p>
            <a:r>
              <a:rPr lang="en-US" sz="1600" dirty="0">
                <a:solidFill>
                  <a:schemeClr val="bg1"/>
                </a:solidFill>
                <a:latin typeface="+mj-lt"/>
              </a:rPr>
              <a:t>National Outcomes Plan - 2019 </a:t>
            </a:r>
            <a:endParaRPr lang="it-IT" sz="1600" dirty="0">
              <a:solidFill>
                <a:schemeClr val="bg1"/>
              </a:solidFill>
            </a:endParaRPr>
          </a:p>
        </p:txBody>
      </p:sp>
      <p:sp>
        <p:nvSpPr>
          <p:cNvPr id="7" name="Rettangolo 6">
            <a:extLst>
              <a:ext uri="{FF2B5EF4-FFF2-40B4-BE49-F238E27FC236}">
                <a16:creationId xmlns:a16="http://schemas.microsoft.com/office/drawing/2014/main" id="{4D866CD9-C54A-4AC4-8AD1-8BED7E7FF9CF}"/>
              </a:ext>
            </a:extLst>
          </p:cNvPr>
          <p:cNvSpPr/>
          <p:nvPr/>
        </p:nvSpPr>
        <p:spPr>
          <a:xfrm>
            <a:off x="6156176" y="2584432"/>
            <a:ext cx="1224136" cy="13910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F0334AC8-DC06-4CF4-A527-35158152CE14}"/>
              </a:ext>
            </a:extLst>
          </p:cNvPr>
          <p:cNvSpPr txBox="1"/>
          <p:nvPr/>
        </p:nvSpPr>
        <p:spPr>
          <a:xfrm>
            <a:off x="6164263" y="2419772"/>
            <a:ext cx="1440160" cy="300082"/>
          </a:xfrm>
          <a:prstGeom prst="rect">
            <a:avLst/>
          </a:prstGeom>
          <a:noFill/>
        </p:spPr>
        <p:txBody>
          <a:bodyPr wrap="square" rtlCol="0">
            <a:spAutoFit/>
          </a:bodyPr>
          <a:lstStyle/>
          <a:p>
            <a:r>
              <a:rPr lang="it-IT" sz="1350" dirty="0">
                <a:solidFill>
                  <a:srgbClr val="1D1D1E"/>
                </a:solidFill>
                <a:latin typeface="+mj-lt"/>
              </a:rPr>
              <a:t>Rate ADJ X 1000</a:t>
            </a:r>
          </a:p>
        </p:txBody>
      </p:sp>
    </p:spTree>
    <p:extLst>
      <p:ext uri="{BB962C8B-B14F-4D97-AF65-F5344CB8AC3E}">
        <p14:creationId xmlns:p14="http://schemas.microsoft.com/office/powerpoint/2010/main" val="1778590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graphicFrame>
        <p:nvGraphicFramePr>
          <p:cNvPr id="3" name="Tabella 3">
            <a:extLst>
              <a:ext uri="{FF2B5EF4-FFF2-40B4-BE49-F238E27FC236}">
                <a16:creationId xmlns:a16="http://schemas.microsoft.com/office/drawing/2014/main" id="{CB4DD039-E64F-4621-AECF-21AC27E9D7C3}"/>
              </a:ext>
            </a:extLst>
          </p:cNvPr>
          <p:cNvGraphicFramePr>
            <a:graphicFrameLocks noGrp="1"/>
          </p:cNvGraphicFramePr>
          <p:nvPr>
            <p:extLst>
              <p:ext uri="{D42A27DB-BD31-4B8C-83A1-F6EECF244321}">
                <p14:modId xmlns:p14="http://schemas.microsoft.com/office/powerpoint/2010/main" val="1158992621"/>
              </p:ext>
            </p:extLst>
          </p:nvPr>
        </p:nvGraphicFramePr>
        <p:xfrm>
          <a:off x="827584" y="1596722"/>
          <a:ext cx="7560840" cy="4637336"/>
        </p:xfrm>
        <a:graphic>
          <a:graphicData uri="http://schemas.openxmlformats.org/drawingml/2006/table">
            <a:tbl>
              <a:tblPr firstRow="1" bandRow="1">
                <a:tableStyleId>{5C22544A-7EE6-4342-B048-85BDC9FD1C3A}</a:tableStyleId>
              </a:tblPr>
              <a:tblGrid>
                <a:gridCol w="1890210">
                  <a:extLst>
                    <a:ext uri="{9D8B030D-6E8A-4147-A177-3AD203B41FA5}">
                      <a16:colId xmlns:a16="http://schemas.microsoft.com/office/drawing/2014/main" val="1660860264"/>
                    </a:ext>
                  </a:extLst>
                </a:gridCol>
                <a:gridCol w="1890210">
                  <a:extLst>
                    <a:ext uri="{9D8B030D-6E8A-4147-A177-3AD203B41FA5}">
                      <a16:colId xmlns:a16="http://schemas.microsoft.com/office/drawing/2014/main" val="264938458"/>
                    </a:ext>
                  </a:extLst>
                </a:gridCol>
                <a:gridCol w="1890210">
                  <a:extLst>
                    <a:ext uri="{9D8B030D-6E8A-4147-A177-3AD203B41FA5}">
                      <a16:colId xmlns:a16="http://schemas.microsoft.com/office/drawing/2014/main" val="2677387478"/>
                    </a:ext>
                  </a:extLst>
                </a:gridCol>
                <a:gridCol w="1890210">
                  <a:extLst>
                    <a:ext uri="{9D8B030D-6E8A-4147-A177-3AD203B41FA5}">
                      <a16:colId xmlns:a16="http://schemas.microsoft.com/office/drawing/2014/main" val="756577127"/>
                    </a:ext>
                  </a:extLst>
                </a:gridCol>
              </a:tblGrid>
              <a:tr h="350844">
                <a:tc gridSpan="4">
                  <a:txBody>
                    <a:bodyPr/>
                    <a:lstStyle/>
                    <a:p>
                      <a:r>
                        <a:rPr lang="it-IT" dirty="0"/>
                        <a:t>PNE 2018 </a:t>
                      </a:r>
                      <a:r>
                        <a:rPr lang="it-IT" dirty="0" err="1"/>
                        <a:t>Hospitalization</a:t>
                      </a:r>
                      <a:r>
                        <a:rPr lang="it-IT" dirty="0"/>
                        <a:t>/</a:t>
                      </a:r>
                      <a:r>
                        <a:rPr lang="it-IT" dirty="0" err="1"/>
                        <a:t>Diabetes</a:t>
                      </a:r>
                      <a:r>
                        <a:rPr lang="it-IT" dirty="0"/>
                        <a:t>/Lower </a:t>
                      </a:r>
                      <a:r>
                        <a:rPr lang="it-IT" dirty="0" err="1"/>
                        <a:t>limb</a:t>
                      </a:r>
                      <a:r>
                        <a:rPr lang="it-IT" dirty="0"/>
                        <a:t> </a:t>
                      </a:r>
                      <a:r>
                        <a:rPr lang="it-IT" dirty="0" err="1"/>
                        <a:t>amputations</a:t>
                      </a:r>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extLst>
                  <a:ext uri="{0D108BD9-81ED-4DB2-BD59-A6C34878D82A}">
                    <a16:rowId xmlns:a16="http://schemas.microsoft.com/office/drawing/2014/main" val="2771351033"/>
                  </a:ext>
                </a:extLst>
              </a:tr>
              <a:tr h="613976">
                <a:tc>
                  <a:txBody>
                    <a:bodyPr/>
                    <a:lstStyle/>
                    <a:p>
                      <a:pPr algn="ctr"/>
                      <a:r>
                        <a:rPr lang="it-IT" dirty="0"/>
                        <a:t>AREA</a:t>
                      </a:r>
                    </a:p>
                  </a:txBody>
                  <a:tcPr anchor="ctr"/>
                </a:tc>
                <a:tc>
                  <a:txBody>
                    <a:bodyPr/>
                    <a:lstStyle/>
                    <a:p>
                      <a:pPr algn="ctr"/>
                      <a:r>
                        <a:rPr lang="it-IT" dirty="0"/>
                        <a:t>REGION</a:t>
                      </a:r>
                    </a:p>
                  </a:txBody>
                  <a:tcPr anchor="ctr"/>
                </a:tc>
                <a:tc>
                  <a:txBody>
                    <a:bodyPr/>
                    <a:lstStyle/>
                    <a:p>
                      <a:pPr algn="ctr"/>
                      <a:r>
                        <a:rPr lang="it-IT" dirty="0"/>
                        <a:t>Nr</a:t>
                      </a:r>
                    </a:p>
                  </a:txBody>
                  <a:tcPr anchor="ctr"/>
                </a:tc>
                <a:tc>
                  <a:txBody>
                    <a:bodyPr/>
                    <a:lstStyle/>
                    <a:p>
                      <a:pPr algn="ctr"/>
                      <a:r>
                        <a:rPr lang="it-IT" dirty="0"/>
                        <a:t>RAW RATE X 1000</a:t>
                      </a:r>
                    </a:p>
                  </a:txBody>
                  <a:tcPr anchor="ctr"/>
                </a:tc>
                <a:extLst>
                  <a:ext uri="{0D108BD9-81ED-4DB2-BD59-A6C34878D82A}">
                    <a16:rowId xmlns:a16="http://schemas.microsoft.com/office/drawing/2014/main" val="2969644798"/>
                  </a:ext>
                </a:extLst>
              </a:tr>
              <a:tr h="350844">
                <a:tc>
                  <a:txBody>
                    <a:bodyPr/>
                    <a:lstStyle/>
                    <a:p>
                      <a:pPr algn="ctr"/>
                      <a:r>
                        <a:rPr lang="it-IT" dirty="0" err="1"/>
                        <a:t>Italy</a:t>
                      </a:r>
                      <a:endParaRPr lang="it-IT" dirty="0"/>
                    </a:p>
                  </a:txBody>
                  <a:tcPr anchor="ctr"/>
                </a:tc>
                <a:tc>
                  <a:txBody>
                    <a:bodyPr/>
                    <a:lstStyle/>
                    <a:p>
                      <a:pPr algn="ctr"/>
                      <a:endParaRPr lang="it-IT"/>
                    </a:p>
                  </a:txBody>
                  <a:tcPr anchor="ctr"/>
                </a:tc>
                <a:tc>
                  <a:txBody>
                    <a:bodyPr/>
                    <a:lstStyle/>
                    <a:p>
                      <a:pPr algn="ctr"/>
                      <a:r>
                        <a:rPr lang="it-IT" dirty="0"/>
                        <a:t>3667</a:t>
                      </a:r>
                    </a:p>
                  </a:txBody>
                  <a:tcPr anchor="ctr"/>
                </a:tc>
                <a:tc>
                  <a:txBody>
                    <a:bodyPr/>
                    <a:lstStyle/>
                    <a:p>
                      <a:pPr algn="ctr"/>
                      <a:r>
                        <a:rPr lang="it-IT" dirty="0"/>
                        <a:t>0,07</a:t>
                      </a:r>
                    </a:p>
                  </a:txBody>
                  <a:tcPr anchor="ctr"/>
                </a:tc>
                <a:extLst>
                  <a:ext uri="{0D108BD9-81ED-4DB2-BD59-A6C34878D82A}">
                    <a16:rowId xmlns:a16="http://schemas.microsoft.com/office/drawing/2014/main" val="2082659523"/>
                  </a:ext>
                </a:extLst>
              </a:tr>
              <a:tr h="350844">
                <a:tc>
                  <a:txBody>
                    <a:bodyPr/>
                    <a:lstStyle/>
                    <a:p>
                      <a:pPr algn="ctr"/>
                      <a:r>
                        <a:rPr lang="it-IT" dirty="0"/>
                        <a:t>Bologna</a:t>
                      </a:r>
                    </a:p>
                  </a:txBody>
                  <a:tcPr anchor="ctr"/>
                </a:tc>
                <a:tc>
                  <a:txBody>
                    <a:bodyPr/>
                    <a:lstStyle/>
                    <a:p>
                      <a:pPr algn="ctr"/>
                      <a:r>
                        <a:rPr lang="it-IT" dirty="0"/>
                        <a:t>Emilia Romagna</a:t>
                      </a:r>
                    </a:p>
                  </a:txBody>
                  <a:tcPr anchor="ctr"/>
                </a:tc>
                <a:tc>
                  <a:txBody>
                    <a:bodyPr/>
                    <a:lstStyle/>
                    <a:p>
                      <a:pPr algn="ctr"/>
                      <a:r>
                        <a:rPr lang="it-IT" dirty="0"/>
                        <a:t>36</a:t>
                      </a:r>
                    </a:p>
                  </a:txBody>
                  <a:tcPr anchor="ctr"/>
                </a:tc>
                <a:tc>
                  <a:txBody>
                    <a:bodyPr/>
                    <a:lstStyle/>
                    <a:p>
                      <a:pPr algn="ctr"/>
                      <a:r>
                        <a:rPr lang="it-IT" dirty="0"/>
                        <a:t>0,07</a:t>
                      </a:r>
                    </a:p>
                  </a:txBody>
                  <a:tcPr anchor="ctr"/>
                </a:tc>
                <a:extLst>
                  <a:ext uri="{0D108BD9-81ED-4DB2-BD59-A6C34878D82A}">
                    <a16:rowId xmlns:a16="http://schemas.microsoft.com/office/drawing/2014/main" val="2578294852"/>
                  </a:ext>
                </a:extLst>
              </a:tr>
              <a:tr h="350844">
                <a:tc>
                  <a:txBody>
                    <a:bodyPr/>
                    <a:lstStyle/>
                    <a:p>
                      <a:pPr algn="ctr"/>
                      <a:r>
                        <a:rPr lang="it-IT" dirty="0"/>
                        <a:t>Ferrara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Emilia Romagna</a:t>
                      </a:r>
                    </a:p>
                  </a:txBody>
                  <a:tcPr anchor="ctr"/>
                </a:tc>
                <a:tc>
                  <a:txBody>
                    <a:bodyPr/>
                    <a:lstStyle/>
                    <a:p>
                      <a:pPr algn="ctr"/>
                      <a:r>
                        <a:rPr lang="it-IT" dirty="0"/>
                        <a:t>18</a:t>
                      </a:r>
                    </a:p>
                  </a:txBody>
                  <a:tcPr anchor="ctr"/>
                </a:tc>
                <a:tc>
                  <a:txBody>
                    <a:bodyPr/>
                    <a:lstStyle/>
                    <a:p>
                      <a:pPr algn="ctr"/>
                      <a:r>
                        <a:rPr lang="it-IT" dirty="0"/>
                        <a:t>0,06</a:t>
                      </a:r>
                    </a:p>
                  </a:txBody>
                  <a:tcPr anchor="ctr"/>
                </a:tc>
                <a:extLst>
                  <a:ext uri="{0D108BD9-81ED-4DB2-BD59-A6C34878D82A}">
                    <a16:rowId xmlns:a16="http://schemas.microsoft.com/office/drawing/2014/main" val="533372491"/>
                  </a:ext>
                </a:extLst>
              </a:tr>
              <a:tr h="350844">
                <a:tc>
                  <a:txBody>
                    <a:bodyPr/>
                    <a:lstStyle/>
                    <a:p>
                      <a:pPr algn="ctr"/>
                      <a:r>
                        <a:rPr lang="it-IT" dirty="0"/>
                        <a:t>Forlì – Cesena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Emilia Romagna</a:t>
                      </a:r>
                    </a:p>
                  </a:txBody>
                  <a:tcPr anchor="ctr"/>
                </a:tc>
                <a:tc>
                  <a:txBody>
                    <a:bodyPr/>
                    <a:lstStyle/>
                    <a:p>
                      <a:pPr algn="ctr"/>
                      <a:r>
                        <a:rPr lang="it-IT" dirty="0"/>
                        <a:t>35</a:t>
                      </a:r>
                    </a:p>
                  </a:txBody>
                  <a:tcPr anchor="ctr"/>
                </a:tc>
                <a:tc>
                  <a:txBody>
                    <a:bodyPr/>
                    <a:lstStyle/>
                    <a:p>
                      <a:pPr algn="ctr"/>
                      <a:r>
                        <a:rPr lang="it-IT" dirty="0"/>
                        <a:t>0,11</a:t>
                      </a:r>
                    </a:p>
                  </a:txBody>
                  <a:tcPr anchor="ctr"/>
                </a:tc>
                <a:extLst>
                  <a:ext uri="{0D108BD9-81ED-4DB2-BD59-A6C34878D82A}">
                    <a16:rowId xmlns:a16="http://schemas.microsoft.com/office/drawing/2014/main" val="4037153746"/>
                  </a:ext>
                </a:extLst>
              </a:tr>
              <a:tr h="350844">
                <a:tc>
                  <a:txBody>
                    <a:bodyPr/>
                    <a:lstStyle/>
                    <a:p>
                      <a:pPr algn="ctr"/>
                      <a:r>
                        <a:rPr lang="it-IT" dirty="0">
                          <a:highlight>
                            <a:srgbClr val="FFFF00"/>
                          </a:highlight>
                        </a:rPr>
                        <a:t>Modena</a:t>
                      </a: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highlight>
                            <a:srgbClr val="FFFF00"/>
                          </a:highlight>
                        </a:rPr>
                        <a:t>Emilia Romagna</a:t>
                      </a:r>
                    </a:p>
                  </a:txBody>
                  <a:tcPr anchor="ctr">
                    <a:solidFill>
                      <a:srgbClr val="FFFF00"/>
                    </a:solidFill>
                  </a:tcPr>
                </a:tc>
                <a:tc>
                  <a:txBody>
                    <a:bodyPr/>
                    <a:lstStyle/>
                    <a:p>
                      <a:pPr algn="ctr"/>
                      <a:r>
                        <a:rPr lang="it-IT" dirty="0">
                          <a:highlight>
                            <a:srgbClr val="FFFF00"/>
                          </a:highlight>
                        </a:rPr>
                        <a:t>32</a:t>
                      </a:r>
                    </a:p>
                  </a:txBody>
                  <a:tcPr anchor="ctr">
                    <a:solidFill>
                      <a:srgbClr val="FFFF00"/>
                    </a:solidFill>
                  </a:tcPr>
                </a:tc>
                <a:tc>
                  <a:txBody>
                    <a:bodyPr/>
                    <a:lstStyle/>
                    <a:p>
                      <a:pPr algn="ctr"/>
                      <a:r>
                        <a:rPr lang="it-IT" dirty="0">
                          <a:highlight>
                            <a:srgbClr val="FFFF00"/>
                          </a:highlight>
                        </a:rPr>
                        <a:t>0,05</a:t>
                      </a:r>
                    </a:p>
                  </a:txBody>
                  <a:tcPr anchor="ctr">
                    <a:solidFill>
                      <a:srgbClr val="FFFF00"/>
                    </a:solidFill>
                  </a:tcPr>
                </a:tc>
                <a:extLst>
                  <a:ext uri="{0D108BD9-81ED-4DB2-BD59-A6C34878D82A}">
                    <a16:rowId xmlns:a16="http://schemas.microsoft.com/office/drawing/2014/main" val="4073366855"/>
                  </a:ext>
                </a:extLst>
              </a:tr>
              <a:tr h="350844">
                <a:tc>
                  <a:txBody>
                    <a:bodyPr/>
                    <a:lstStyle/>
                    <a:p>
                      <a:pPr algn="ctr"/>
                      <a:r>
                        <a:rPr lang="it-IT" dirty="0"/>
                        <a:t>Parma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Emilia Romagna</a:t>
                      </a:r>
                    </a:p>
                  </a:txBody>
                  <a:tcPr anchor="ctr"/>
                </a:tc>
                <a:tc>
                  <a:txBody>
                    <a:bodyPr/>
                    <a:lstStyle/>
                    <a:p>
                      <a:pPr algn="ctr"/>
                      <a:r>
                        <a:rPr lang="it-IT" dirty="0"/>
                        <a:t>27</a:t>
                      </a:r>
                    </a:p>
                  </a:txBody>
                  <a:tcPr anchor="ctr"/>
                </a:tc>
                <a:tc>
                  <a:txBody>
                    <a:bodyPr/>
                    <a:lstStyle/>
                    <a:p>
                      <a:pPr algn="ctr"/>
                      <a:r>
                        <a:rPr lang="it-IT" dirty="0"/>
                        <a:t>0,07</a:t>
                      </a:r>
                    </a:p>
                  </a:txBody>
                  <a:tcPr anchor="ctr"/>
                </a:tc>
                <a:extLst>
                  <a:ext uri="{0D108BD9-81ED-4DB2-BD59-A6C34878D82A}">
                    <a16:rowId xmlns:a16="http://schemas.microsoft.com/office/drawing/2014/main" val="2173964345"/>
                  </a:ext>
                </a:extLst>
              </a:tr>
              <a:tr h="350844">
                <a:tc>
                  <a:txBody>
                    <a:bodyPr/>
                    <a:lstStyle/>
                    <a:p>
                      <a:pPr algn="ctr"/>
                      <a:r>
                        <a:rPr lang="it-IT" dirty="0"/>
                        <a:t>Piacenza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Emilia Romagna</a:t>
                      </a:r>
                    </a:p>
                  </a:txBody>
                  <a:tcPr anchor="ctr"/>
                </a:tc>
                <a:tc>
                  <a:txBody>
                    <a:bodyPr/>
                    <a:lstStyle/>
                    <a:p>
                      <a:pPr algn="ctr"/>
                      <a:r>
                        <a:rPr lang="it-IT" dirty="0"/>
                        <a:t>22</a:t>
                      </a:r>
                    </a:p>
                  </a:txBody>
                  <a:tcPr anchor="ctr"/>
                </a:tc>
                <a:tc>
                  <a:txBody>
                    <a:bodyPr/>
                    <a:lstStyle/>
                    <a:p>
                      <a:pPr algn="ctr"/>
                      <a:r>
                        <a:rPr lang="it-IT" dirty="0"/>
                        <a:t>0,09</a:t>
                      </a:r>
                    </a:p>
                  </a:txBody>
                  <a:tcPr anchor="ctr"/>
                </a:tc>
                <a:extLst>
                  <a:ext uri="{0D108BD9-81ED-4DB2-BD59-A6C34878D82A}">
                    <a16:rowId xmlns:a16="http://schemas.microsoft.com/office/drawing/2014/main" val="3690377028"/>
                  </a:ext>
                </a:extLst>
              </a:tr>
              <a:tr h="350844">
                <a:tc>
                  <a:txBody>
                    <a:bodyPr/>
                    <a:lstStyle/>
                    <a:p>
                      <a:pPr algn="ctr"/>
                      <a:r>
                        <a:rPr lang="it-IT" dirty="0"/>
                        <a:t>Ravenna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Emilia Romagna</a:t>
                      </a:r>
                    </a:p>
                  </a:txBody>
                  <a:tcPr anchor="ctr"/>
                </a:tc>
                <a:tc>
                  <a:txBody>
                    <a:bodyPr/>
                    <a:lstStyle/>
                    <a:p>
                      <a:pPr algn="ctr"/>
                      <a:r>
                        <a:rPr lang="it-IT" dirty="0"/>
                        <a:t>24</a:t>
                      </a:r>
                    </a:p>
                  </a:txBody>
                  <a:tcPr anchor="ctr"/>
                </a:tc>
                <a:tc>
                  <a:txBody>
                    <a:bodyPr/>
                    <a:lstStyle/>
                    <a:p>
                      <a:pPr algn="ctr"/>
                      <a:r>
                        <a:rPr lang="it-IT" dirty="0"/>
                        <a:t>0,07</a:t>
                      </a:r>
                    </a:p>
                  </a:txBody>
                  <a:tcPr anchor="ctr"/>
                </a:tc>
                <a:extLst>
                  <a:ext uri="{0D108BD9-81ED-4DB2-BD59-A6C34878D82A}">
                    <a16:rowId xmlns:a16="http://schemas.microsoft.com/office/drawing/2014/main" val="2541188805"/>
                  </a:ext>
                </a:extLst>
              </a:tr>
              <a:tr h="350844">
                <a:tc>
                  <a:txBody>
                    <a:bodyPr/>
                    <a:lstStyle/>
                    <a:p>
                      <a:pPr algn="ctr"/>
                      <a:r>
                        <a:rPr lang="it-IT" dirty="0"/>
                        <a:t>Reggio Emilia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Emilia Romagna</a:t>
                      </a:r>
                    </a:p>
                  </a:txBody>
                  <a:tcPr anchor="ctr"/>
                </a:tc>
                <a:tc>
                  <a:txBody>
                    <a:bodyPr/>
                    <a:lstStyle/>
                    <a:p>
                      <a:pPr algn="ctr"/>
                      <a:r>
                        <a:rPr lang="it-IT" dirty="0"/>
                        <a:t>29</a:t>
                      </a:r>
                    </a:p>
                  </a:txBody>
                  <a:tcPr anchor="ctr"/>
                </a:tc>
                <a:tc>
                  <a:txBody>
                    <a:bodyPr/>
                    <a:lstStyle/>
                    <a:p>
                      <a:pPr algn="ctr"/>
                      <a:r>
                        <a:rPr lang="it-IT" dirty="0"/>
                        <a:t>0,07</a:t>
                      </a:r>
                    </a:p>
                  </a:txBody>
                  <a:tcPr anchor="ctr"/>
                </a:tc>
                <a:extLst>
                  <a:ext uri="{0D108BD9-81ED-4DB2-BD59-A6C34878D82A}">
                    <a16:rowId xmlns:a16="http://schemas.microsoft.com/office/drawing/2014/main" val="2777106563"/>
                  </a:ext>
                </a:extLst>
              </a:tr>
              <a:tr h="350844">
                <a:tc>
                  <a:txBody>
                    <a:bodyPr/>
                    <a:lstStyle/>
                    <a:p>
                      <a:pPr algn="ctr"/>
                      <a:r>
                        <a:rPr lang="it-IT" dirty="0"/>
                        <a:t>Rimini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dirty="0"/>
                        <a:t>Emilia Romagna</a:t>
                      </a:r>
                    </a:p>
                  </a:txBody>
                  <a:tcPr anchor="ctr"/>
                </a:tc>
                <a:tc>
                  <a:txBody>
                    <a:bodyPr/>
                    <a:lstStyle/>
                    <a:p>
                      <a:pPr algn="ctr"/>
                      <a:r>
                        <a:rPr lang="it-IT" dirty="0"/>
                        <a:t>29</a:t>
                      </a:r>
                    </a:p>
                  </a:txBody>
                  <a:tcPr anchor="ctr"/>
                </a:tc>
                <a:tc>
                  <a:txBody>
                    <a:bodyPr/>
                    <a:lstStyle/>
                    <a:p>
                      <a:pPr algn="ctr"/>
                      <a:r>
                        <a:rPr lang="it-IT" dirty="0"/>
                        <a:t>0,1</a:t>
                      </a:r>
                    </a:p>
                  </a:txBody>
                  <a:tcPr anchor="ctr"/>
                </a:tc>
                <a:extLst>
                  <a:ext uri="{0D108BD9-81ED-4DB2-BD59-A6C34878D82A}">
                    <a16:rowId xmlns:a16="http://schemas.microsoft.com/office/drawing/2014/main" val="832052181"/>
                  </a:ext>
                </a:extLst>
              </a:tr>
            </a:tbl>
          </a:graphicData>
        </a:graphic>
      </p:graphicFrame>
    </p:spTree>
    <p:extLst>
      <p:ext uri="{BB962C8B-B14F-4D97-AF65-F5344CB8AC3E}">
        <p14:creationId xmlns:p14="http://schemas.microsoft.com/office/powerpoint/2010/main" val="3408081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graphicFrame>
        <p:nvGraphicFramePr>
          <p:cNvPr id="5" name="Grafico 4">
            <a:extLst>
              <a:ext uri="{FF2B5EF4-FFF2-40B4-BE49-F238E27FC236}">
                <a16:creationId xmlns:a16="http://schemas.microsoft.com/office/drawing/2014/main" id="{848A2120-2413-4EC5-ADE5-0DB695EDC384}"/>
              </a:ext>
            </a:extLst>
          </p:cNvPr>
          <p:cNvGraphicFramePr/>
          <p:nvPr>
            <p:extLst>
              <p:ext uri="{D42A27DB-BD31-4B8C-83A1-F6EECF244321}">
                <p14:modId xmlns:p14="http://schemas.microsoft.com/office/powerpoint/2010/main" val="3083828890"/>
              </p:ext>
            </p:extLst>
          </p:nvPr>
        </p:nvGraphicFramePr>
        <p:xfrm>
          <a:off x="1205814" y="1573686"/>
          <a:ext cx="6792416" cy="45084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711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pic>
        <p:nvPicPr>
          <p:cNvPr id="4" name="Immagine 3">
            <a:extLst>
              <a:ext uri="{FF2B5EF4-FFF2-40B4-BE49-F238E27FC236}">
                <a16:creationId xmlns:a16="http://schemas.microsoft.com/office/drawing/2014/main" id="{D647E0F3-7999-4916-AD7E-54ECB6507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800303"/>
            <a:ext cx="3473910" cy="4365547"/>
          </a:xfrm>
          <a:prstGeom prst="rect">
            <a:avLst/>
          </a:prstGeom>
        </p:spPr>
      </p:pic>
      <p:sp>
        <p:nvSpPr>
          <p:cNvPr id="6" name="CasellaDiTesto 5">
            <a:extLst>
              <a:ext uri="{FF2B5EF4-FFF2-40B4-BE49-F238E27FC236}">
                <a16:creationId xmlns:a16="http://schemas.microsoft.com/office/drawing/2014/main" id="{60CD67C6-495D-4820-8EC2-A1EB522022C9}"/>
              </a:ext>
            </a:extLst>
          </p:cNvPr>
          <p:cNvSpPr txBox="1"/>
          <p:nvPr/>
        </p:nvSpPr>
        <p:spPr>
          <a:xfrm>
            <a:off x="5076056" y="1916832"/>
            <a:ext cx="3096344" cy="923330"/>
          </a:xfrm>
          <a:prstGeom prst="rect">
            <a:avLst/>
          </a:prstGeom>
          <a:noFill/>
        </p:spPr>
        <p:txBody>
          <a:bodyPr wrap="square" rtlCol="0">
            <a:spAutoFit/>
          </a:bodyPr>
          <a:lstStyle/>
          <a:p>
            <a:r>
              <a:rPr lang="it-IT" dirty="0">
                <a:latin typeface="+mj-lt"/>
              </a:rPr>
              <a:t>Emilia Romagna</a:t>
            </a:r>
          </a:p>
          <a:p>
            <a:endParaRPr lang="it-IT" dirty="0">
              <a:latin typeface="+mj-lt"/>
            </a:endParaRPr>
          </a:p>
          <a:p>
            <a:r>
              <a:rPr lang="it-IT" dirty="0">
                <a:latin typeface="+mj-lt"/>
              </a:rPr>
              <a:t>4.455.114 </a:t>
            </a:r>
            <a:r>
              <a:rPr lang="it-IT" dirty="0" err="1">
                <a:latin typeface="+mj-lt"/>
              </a:rPr>
              <a:t>inhabitants</a:t>
            </a:r>
            <a:endParaRPr lang="it-IT" dirty="0">
              <a:latin typeface="+mj-lt"/>
            </a:endParaRPr>
          </a:p>
        </p:txBody>
      </p:sp>
      <p:pic>
        <p:nvPicPr>
          <p:cNvPr id="3" name="Immagine 2">
            <a:extLst>
              <a:ext uri="{FF2B5EF4-FFF2-40B4-BE49-F238E27FC236}">
                <a16:creationId xmlns:a16="http://schemas.microsoft.com/office/drawing/2014/main" id="{97E8635C-5441-4791-9951-7F8680208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3117309"/>
            <a:ext cx="3299184" cy="3221425"/>
          </a:xfrm>
          <a:prstGeom prst="rect">
            <a:avLst/>
          </a:prstGeom>
        </p:spPr>
      </p:pic>
    </p:spTree>
    <p:extLst>
      <p:ext uri="{BB962C8B-B14F-4D97-AF65-F5344CB8AC3E}">
        <p14:creationId xmlns:p14="http://schemas.microsoft.com/office/powerpoint/2010/main" val="2651213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sp>
        <p:nvSpPr>
          <p:cNvPr id="3" name="CasellaDiTesto 2">
            <a:extLst>
              <a:ext uri="{FF2B5EF4-FFF2-40B4-BE49-F238E27FC236}">
                <a16:creationId xmlns:a16="http://schemas.microsoft.com/office/drawing/2014/main" id="{FB398F22-5903-4FA5-B2ED-B68164D5D2C0}"/>
              </a:ext>
            </a:extLst>
          </p:cNvPr>
          <p:cNvSpPr txBox="1"/>
          <p:nvPr/>
        </p:nvSpPr>
        <p:spPr>
          <a:xfrm>
            <a:off x="755576" y="1700808"/>
            <a:ext cx="7704856" cy="3788858"/>
          </a:xfrm>
          <a:prstGeom prst="rect">
            <a:avLst/>
          </a:prstGeom>
          <a:noFill/>
        </p:spPr>
        <p:txBody>
          <a:bodyPr wrap="square" rtlCol="0">
            <a:spAutoFit/>
          </a:bodyPr>
          <a:lstStyle/>
          <a:p>
            <a:pPr algn="ctr"/>
            <a:r>
              <a:rPr lang="it-IT" b="1" dirty="0">
                <a:solidFill>
                  <a:schemeClr val="tx2"/>
                </a:solidFill>
                <a:latin typeface="+mj-lt"/>
              </a:rPr>
              <a:t>CONCLUSIONS</a:t>
            </a:r>
          </a:p>
          <a:p>
            <a:pPr algn="ctr"/>
            <a:endParaRPr lang="it-IT" b="1" dirty="0">
              <a:latin typeface="+mj-lt"/>
            </a:endParaRPr>
          </a:p>
          <a:p>
            <a:pPr algn="ctr"/>
            <a:endParaRPr lang="it-IT" b="1" dirty="0">
              <a:latin typeface="+mj-lt"/>
            </a:endParaRPr>
          </a:p>
          <a:p>
            <a:pPr>
              <a:lnSpc>
                <a:spcPct val="150000"/>
              </a:lnSpc>
            </a:pPr>
            <a:r>
              <a:rPr lang="it-IT" dirty="0" err="1">
                <a:latin typeface="+mj-lt"/>
              </a:rPr>
              <a:t>Amputations</a:t>
            </a:r>
            <a:r>
              <a:rPr lang="it-IT" dirty="0">
                <a:latin typeface="+mj-lt"/>
              </a:rPr>
              <a:t> in Modena Province (update </a:t>
            </a:r>
            <a:r>
              <a:rPr lang="it-IT" dirty="0" err="1">
                <a:latin typeface="+mj-lt"/>
              </a:rPr>
              <a:t>October</a:t>
            </a:r>
            <a:r>
              <a:rPr lang="it-IT" dirty="0">
                <a:latin typeface="+mj-lt"/>
              </a:rPr>
              <a:t> 2020):</a:t>
            </a:r>
          </a:p>
          <a:p>
            <a:pPr>
              <a:lnSpc>
                <a:spcPct val="150000"/>
              </a:lnSpc>
            </a:pPr>
            <a:endParaRPr lang="it-IT" dirty="0">
              <a:latin typeface="+mj-lt"/>
            </a:endParaRPr>
          </a:p>
          <a:p>
            <a:pPr marL="285750" indent="-285750">
              <a:lnSpc>
                <a:spcPct val="150000"/>
              </a:lnSpc>
              <a:buFontTx/>
              <a:buChar char="-"/>
            </a:pPr>
            <a:r>
              <a:rPr lang="it-IT" dirty="0">
                <a:latin typeface="+mj-lt"/>
              </a:rPr>
              <a:t>major </a:t>
            </a:r>
            <a:r>
              <a:rPr lang="it-IT" dirty="0" err="1">
                <a:latin typeface="+mj-lt"/>
              </a:rPr>
              <a:t>amputation</a:t>
            </a:r>
            <a:r>
              <a:rPr lang="it-IT" dirty="0">
                <a:latin typeface="+mj-lt"/>
              </a:rPr>
              <a:t> rate: 0.28 per 100,000 </a:t>
            </a:r>
            <a:r>
              <a:rPr lang="it-IT" dirty="0" err="1">
                <a:latin typeface="+mj-lt"/>
              </a:rPr>
              <a:t>inhabitants</a:t>
            </a:r>
            <a:r>
              <a:rPr lang="it-IT" dirty="0">
                <a:latin typeface="+mj-lt"/>
              </a:rPr>
              <a:t>, 2 </a:t>
            </a:r>
            <a:r>
              <a:rPr lang="it-IT" dirty="0" err="1">
                <a:latin typeface="+mj-lt"/>
              </a:rPr>
              <a:t>total</a:t>
            </a:r>
            <a:r>
              <a:rPr lang="it-IT" dirty="0">
                <a:latin typeface="+mj-lt"/>
              </a:rPr>
              <a:t> </a:t>
            </a:r>
            <a:r>
              <a:rPr lang="it-IT" dirty="0" err="1">
                <a:latin typeface="+mj-lt"/>
              </a:rPr>
              <a:t>cases</a:t>
            </a:r>
            <a:endParaRPr lang="it-IT" dirty="0">
              <a:latin typeface="+mj-lt"/>
            </a:endParaRPr>
          </a:p>
          <a:p>
            <a:pPr marL="285750" indent="-285750">
              <a:lnSpc>
                <a:spcPct val="150000"/>
              </a:lnSpc>
              <a:buFontTx/>
              <a:buChar char="-"/>
            </a:pPr>
            <a:r>
              <a:rPr lang="it-IT" dirty="0">
                <a:latin typeface="+mj-lt"/>
              </a:rPr>
              <a:t>minor </a:t>
            </a:r>
            <a:r>
              <a:rPr lang="it-IT" dirty="0" err="1">
                <a:latin typeface="+mj-lt"/>
              </a:rPr>
              <a:t>amputation</a:t>
            </a:r>
            <a:r>
              <a:rPr lang="it-IT" dirty="0">
                <a:latin typeface="+mj-lt"/>
              </a:rPr>
              <a:t> rate: 2.12 per 100,000 </a:t>
            </a:r>
            <a:r>
              <a:rPr lang="it-IT" dirty="0" err="1">
                <a:latin typeface="+mj-lt"/>
              </a:rPr>
              <a:t>inhabitants</a:t>
            </a:r>
            <a:endParaRPr lang="it-IT" dirty="0">
              <a:latin typeface="+mj-lt"/>
            </a:endParaRPr>
          </a:p>
          <a:p>
            <a:pPr>
              <a:lnSpc>
                <a:spcPct val="150000"/>
              </a:lnSpc>
            </a:pPr>
            <a:endParaRPr lang="it-IT" dirty="0">
              <a:latin typeface="+mj-lt"/>
            </a:endParaRPr>
          </a:p>
          <a:p>
            <a:pPr>
              <a:lnSpc>
                <a:spcPct val="150000"/>
              </a:lnSpc>
            </a:pPr>
            <a:r>
              <a:rPr lang="en-US" dirty="0">
                <a:latin typeface="+mj-lt"/>
              </a:rPr>
              <a:t>For both we are below the benchmark of the National Outcomes Plan (Italian rate is 7.0 per 100,000 inhabitants)</a:t>
            </a:r>
            <a:endParaRPr lang="it-IT" dirty="0">
              <a:latin typeface="+mj-lt"/>
            </a:endParaRPr>
          </a:p>
        </p:txBody>
      </p:sp>
    </p:spTree>
    <p:extLst>
      <p:ext uri="{BB962C8B-B14F-4D97-AF65-F5344CB8AC3E}">
        <p14:creationId xmlns:p14="http://schemas.microsoft.com/office/powerpoint/2010/main" val="2413130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sp>
        <p:nvSpPr>
          <p:cNvPr id="3" name="CasellaDiTesto 2">
            <a:extLst>
              <a:ext uri="{FF2B5EF4-FFF2-40B4-BE49-F238E27FC236}">
                <a16:creationId xmlns:a16="http://schemas.microsoft.com/office/drawing/2014/main" id="{FB398F22-5903-4FA5-B2ED-B68164D5D2C0}"/>
              </a:ext>
            </a:extLst>
          </p:cNvPr>
          <p:cNvSpPr txBox="1"/>
          <p:nvPr/>
        </p:nvSpPr>
        <p:spPr>
          <a:xfrm>
            <a:off x="755576" y="1978962"/>
            <a:ext cx="7704856" cy="3970318"/>
          </a:xfrm>
          <a:prstGeom prst="rect">
            <a:avLst/>
          </a:prstGeom>
          <a:noFill/>
        </p:spPr>
        <p:txBody>
          <a:bodyPr wrap="square" rtlCol="0">
            <a:spAutoFit/>
          </a:bodyPr>
          <a:lstStyle/>
          <a:p>
            <a:pPr algn="just"/>
            <a:r>
              <a:rPr lang="it-IT" b="1" dirty="0">
                <a:solidFill>
                  <a:schemeClr val="tx2"/>
                </a:solidFill>
                <a:latin typeface="+mj-lt"/>
              </a:rPr>
              <a:t>PDTA </a:t>
            </a:r>
            <a:r>
              <a:rPr lang="it-IT" b="1" dirty="0" err="1">
                <a:solidFill>
                  <a:schemeClr val="tx2"/>
                </a:solidFill>
                <a:latin typeface="+mj-lt"/>
              </a:rPr>
              <a:t>Strengths</a:t>
            </a:r>
            <a:r>
              <a:rPr lang="it-IT" b="1" dirty="0">
                <a:solidFill>
                  <a:schemeClr val="tx2"/>
                </a:solidFill>
                <a:latin typeface="+mj-lt"/>
              </a:rPr>
              <a:t>:</a:t>
            </a:r>
          </a:p>
          <a:p>
            <a:pPr algn="just"/>
            <a:r>
              <a:rPr lang="it-IT" dirty="0">
                <a:latin typeface="+mj-lt"/>
              </a:rPr>
              <a:t>-    </a:t>
            </a:r>
            <a:r>
              <a:rPr lang="it-IT" dirty="0" err="1">
                <a:latin typeface="+mj-lt"/>
              </a:rPr>
              <a:t>It</a:t>
            </a:r>
            <a:r>
              <a:rPr lang="it-IT" dirty="0">
                <a:latin typeface="+mj-lt"/>
              </a:rPr>
              <a:t> </a:t>
            </a:r>
            <a:r>
              <a:rPr lang="it-IT" dirty="0" err="1">
                <a:latin typeface="+mj-lt"/>
              </a:rPr>
              <a:t>is</a:t>
            </a:r>
            <a:r>
              <a:rPr lang="it-IT" dirty="0">
                <a:latin typeface="+mj-lt"/>
              </a:rPr>
              <a:t> </a:t>
            </a:r>
            <a:r>
              <a:rPr lang="it-IT" dirty="0" err="1">
                <a:latin typeface="+mj-lt"/>
              </a:rPr>
              <a:t>intercompany</a:t>
            </a:r>
            <a:r>
              <a:rPr lang="it-IT" dirty="0">
                <a:latin typeface="+mj-lt"/>
              </a:rPr>
              <a:t>;</a:t>
            </a:r>
          </a:p>
          <a:p>
            <a:pPr marL="285750" indent="-285750" algn="just">
              <a:buFontTx/>
              <a:buChar char="-"/>
            </a:pPr>
            <a:r>
              <a:rPr lang="en-US" dirty="0">
                <a:latin typeface="+mj-lt"/>
              </a:rPr>
              <a:t>involvement of patient representatives in the panel;</a:t>
            </a:r>
          </a:p>
          <a:p>
            <a:pPr marL="285750" indent="-285750" algn="just">
              <a:buFontTx/>
              <a:buChar char="-"/>
            </a:pPr>
            <a:r>
              <a:rPr lang="en-US" dirty="0">
                <a:latin typeface="+mj-lt"/>
              </a:rPr>
              <a:t>commitment of all clinicians (doctors and nurses) to injuries early detection (looking at the feet) and treatment;</a:t>
            </a:r>
          </a:p>
          <a:p>
            <a:pPr marL="285750" indent="-285750" algn="just">
              <a:buFontTx/>
              <a:buChar char="-"/>
            </a:pPr>
            <a:r>
              <a:rPr lang="en-US" dirty="0">
                <a:latin typeface="+mj-lt"/>
              </a:rPr>
              <a:t>“fluid” integration between the 3 levels of assistance and maximum availability between Hub and Spokes;</a:t>
            </a:r>
          </a:p>
          <a:p>
            <a:pPr marL="285750" indent="-285750" algn="just">
              <a:buFontTx/>
              <a:buChar char="-"/>
            </a:pPr>
            <a:r>
              <a:rPr lang="en-US" dirty="0">
                <a:latin typeface="+mj-lt"/>
              </a:rPr>
              <a:t>Early care of the lesion, of the patient and of the family / caregiver.</a:t>
            </a:r>
          </a:p>
          <a:p>
            <a:pPr algn="just"/>
            <a:endParaRPr lang="en-US" dirty="0">
              <a:latin typeface="+mj-lt"/>
            </a:endParaRPr>
          </a:p>
          <a:p>
            <a:pPr algn="just"/>
            <a:r>
              <a:rPr lang="en-US" b="1" dirty="0">
                <a:solidFill>
                  <a:schemeClr val="tx2"/>
                </a:solidFill>
                <a:latin typeface="+mj-lt"/>
              </a:rPr>
              <a:t>PDTA Weaknesses:</a:t>
            </a:r>
          </a:p>
          <a:p>
            <a:pPr marL="285750" indent="-285750" algn="just">
              <a:buFontTx/>
              <a:buChar char="-"/>
            </a:pPr>
            <a:r>
              <a:rPr lang="en-US" dirty="0">
                <a:latin typeface="+mj-lt"/>
              </a:rPr>
              <a:t>computer system and failure to display health records among the 3 provincial companies;</a:t>
            </a:r>
          </a:p>
          <a:p>
            <a:pPr marL="285750" indent="-285750" algn="just">
              <a:buFontTx/>
              <a:buChar char="-"/>
            </a:pPr>
            <a:r>
              <a:rPr lang="en-US" dirty="0">
                <a:latin typeface="+mj-lt"/>
              </a:rPr>
              <a:t>lack of podiatrist paid by the provincial health system. In many cases it is paid by patient associations</a:t>
            </a:r>
            <a:endParaRPr lang="it-IT" dirty="0">
              <a:latin typeface="+mj-lt"/>
            </a:endParaRPr>
          </a:p>
        </p:txBody>
      </p:sp>
    </p:spTree>
    <p:extLst>
      <p:ext uri="{BB962C8B-B14F-4D97-AF65-F5344CB8AC3E}">
        <p14:creationId xmlns:p14="http://schemas.microsoft.com/office/powerpoint/2010/main" val="460221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p:cNvSpPr txBox="1">
            <a:spLocks noChangeArrowheads="1"/>
          </p:cNvSpPr>
          <p:nvPr/>
        </p:nvSpPr>
        <p:spPr bwMode="auto">
          <a:xfrm>
            <a:off x="1476375" y="2205038"/>
            <a:ext cx="6119813" cy="2543966"/>
          </a:xfrm>
          <a:prstGeom prst="rect">
            <a:avLst/>
          </a:prstGeom>
          <a:noFill/>
          <a:ln w="9525">
            <a:noFill/>
            <a:miter lim="800000"/>
            <a:headEnd/>
            <a:tailEnd/>
          </a:ln>
        </p:spPr>
        <p:txBody>
          <a:bodyPr>
            <a:spAutoFit/>
          </a:bodyPr>
          <a:lstStyle/>
          <a:p>
            <a:pPr algn="ctr">
              <a:lnSpc>
                <a:spcPct val="200000"/>
              </a:lnSpc>
            </a:pPr>
            <a:r>
              <a:rPr lang="it-IT" sz="2800" dirty="0">
                <a:solidFill>
                  <a:schemeClr val="tx2"/>
                </a:solidFill>
              </a:rPr>
              <a:t>THANK YOU</a:t>
            </a:r>
          </a:p>
          <a:p>
            <a:pPr algn="ctr">
              <a:lnSpc>
                <a:spcPct val="200000"/>
              </a:lnSpc>
            </a:pPr>
            <a:r>
              <a:rPr lang="it-IT" sz="2800" dirty="0">
                <a:solidFill>
                  <a:schemeClr val="tx2"/>
                </a:solidFill>
              </a:rPr>
              <a:t>FOR</a:t>
            </a:r>
          </a:p>
          <a:p>
            <a:pPr algn="ctr">
              <a:lnSpc>
                <a:spcPct val="200000"/>
              </a:lnSpc>
            </a:pPr>
            <a:r>
              <a:rPr lang="it-IT" sz="2800" dirty="0">
                <a:solidFill>
                  <a:schemeClr val="tx2"/>
                </a:solidFill>
              </a:rPr>
              <a:t>LISTENING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pic>
        <p:nvPicPr>
          <p:cNvPr id="6" name="Immagine 5">
            <a:extLst>
              <a:ext uri="{FF2B5EF4-FFF2-40B4-BE49-F238E27FC236}">
                <a16:creationId xmlns:a16="http://schemas.microsoft.com/office/drawing/2014/main" id="{51D37D6D-E108-456B-8F01-66F669380C2B}"/>
              </a:ext>
            </a:extLst>
          </p:cNvPr>
          <p:cNvPicPr>
            <a:picLocks noChangeAspect="1"/>
          </p:cNvPicPr>
          <p:nvPr/>
        </p:nvPicPr>
        <p:blipFill rotWithShape="1">
          <a:blip r:embed="rId3">
            <a:extLst>
              <a:ext uri="{28A0092B-C50C-407E-A947-70E740481C1C}">
                <a14:useLocalDpi xmlns:a14="http://schemas.microsoft.com/office/drawing/2010/main" val="0"/>
              </a:ext>
            </a:extLst>
          </a:blip>
          <a:srcRect l="927" t="1801" r="766" b="1505"/>
          <a:stretch/>
        </p:blipFill>
        <p:spPr>
          <a:xfrm>
            <a:off x="899592" y="1700808"/>
            <a:ext cx="7632848" cy="4465042"/>
          </a:xfrm>
          <a:prstGeom prst="rect">
            <a:avLst/>
          </a:prstGeom>
          <a:ln>
            <a:noFill/>
          </a:ln>
        </p:spPr>
      </p:pic>
      <p:sp>
        <p:nvSpPr>
          <p:cNvPr id="7" name="CasellaDiTesto 6">
            <a:extLst>
              <a:ext uri="{FF2B5EF4-FFF2-40B4-BE49-F238E27FC236}">
                <a16:creationId xmlns:a16="http://schemas.microsoft.com/office/drawing/2014/main" id="{EF24D86A-90B8-4D59-B442-A213582064E3}"/>
              </a:ext>
            </a:extLst>
          </p:cNvPr>
          <p:cNvSpPr txBox="1"/>
          <p:nvPr/>
        </p:nvSpPr>
        <p:spPr>
          <a:xfrm>
            <a:off x="683568" y="4653136"/>
            <a:ext cx="2880320" cy="1477328"/>
          </a:xfrm>
          <a:prstGeom prst="rect">
            <a:avLst/>
          </a:prstGeom>
          <a:noFill/>
        </p:spPr>
        <p:txBody>
          <a:bodyPr wrap="square" rtlCol="0">
            <a:spAutoFit/>
          </a:bodyPr>
          <a:lstStyle/>
          <a:p>
            <a:r>
              <a:rPr lang="it-IT" dirty="0">
                <a:latin typeface="+mj-lt"/>
              </a:rPr>
              <a:t>MODENA</a:t>
            </a:r>
          </a:p>
          <a:p>
            <a:r>
              <a:rPr lang="it-IT" dirty="0">
                <a:latin typeface="+mj-lt"/>
              </a:rPr>
              <a:t>702.949 	</a:t>
            </a:r>
            <a:r>
              <a:rPr lang="it-IT" dirty="0" err="1">
                <a:latin typeface="+mj-lt"/>
              </a:rPr>
              <a:t>inhabitants</a:t>
            </a:r>
            <a:endParaRPr lang="it-IT" dirty="0">
              <a:latin typeface="+mj-lt"/>
            </a:endParaRPr>
          </a:p>
          <a:p>
            <a:endParaRPr lang="it-IT" dirty="0">
              <a:latin typeface="+mj-lt"/>
            </a:endParaRPr>
          </a:p>
          <a:p>
            <a:r>
              <a:rPr lang="it-IT" dirty="0">
                <a:latin typeface="+mj-lt"/>
              </a:rPr>
              <a:t>49.909 	</a:t>
            </a:r>
            <a:r>
              <a:rPr lang="it-IT" dirty="0" err="1">
                <a:latin typeface="+mj-lt"/>
              </a:rPr>
              <a:t>diabetics</a:t>
            </a:r>
            <a:endParaRPr lang="it-IT" dirty="0">
              <a:latin typeface="+mj-lt"/>
            </a:endParaRPr>
          </a:p>
          <a:p>
            <a:r>
              <a:rPr lang="it-IT" dirty="0">
                <a:latin typeface="+mj-lt"/>
              </a:rPr>
              <a:t>1.508 	</a:t>
            </a:r>
            <a:r>
              <a:rPr lang="it-IT" dirty="0" err="1">
                <a:latin typeface="+mj-lt"/>
              </a:rPr>
              <a:t>Type</a:t>
            </a:r>
            <a:r>
              <a:rPr lang="it-IT" dirty="0">
                <a:latin typeface="+mj-lt"/>
              </a:rPr>
              <a:t> 1</a:t>
            </a:r>
          </a:p>
        </p:txBody>
      </p:sp>
    </p:spTree>
    <p:extLst>
      <p:ext uri="{BB962C8B-B14F-4D97-AF65-F5344CB8AC3E}">
        <p14:creationId xmlns:p14="http://schemas.microsoft.com/office/powerpoint/2010/main" val="198341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sp>
        <p:nvSpPr>
          <p:cNvPr id="3" name="CasellaDiTesto 2">
            <a:extLst>
              <a:ext uri="{FF2B5EF4-FFF2-40B4-BE49-F238E27FC236}">
                <a16:creationId xmlns:a16="http://schemas.microsoft.com/office/drawing/2014/main" id="{5B266F16-F5EE-4D6A-A324-1EED8F0FACE6}"/>
              </a:ext>
            </a:extLst>
          </p:cNvPr>
          <p:cNvSpPr txBox="1"/>
          <p:nvPr/>
        </p:nvSpPr>
        <p:spPr>
          <a:xfrm>
            <a:off x="899592" y="1988840"/>
            <a:ext cx="7272808" cy="3646960"/>
          </a:xfrm>
          <a:prstGeom prst="rect">
            <a:avLst/>
          </a:prstGeom>
          <a:noFill/>
        </p:spPr>
        <p:txBody>
          <a:bodyPr wrap="square" rtlCol="0">
            <a:spAutoFit/>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t>
            </a:r>
            <a:r>
              <a:rPr lang="en-GB" sz="1800" b="1" i="1" dirty="0">
                <a:solidFill>
                  <a:srgbClr val="007DB7"/>
                </a:solidFill>
                <a:effectLst/>
                <a:latin typeface="Calibri" panose="020F0502020204030204" pitchFamily="34" charset="0"/>
                <a:ea typeface="Calibri" panose="020F0502020204030204" pitchFamily="34" charset="0"/>
                <a:cs typeface="Times New Roman" panose="02020603050405020304" pitchFamily="18" charset="0"/>
              </a:rPr>
              <a:t>mission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of the project was to improve and make homogeneous the early care of patients with diabetic foot throughout the provincial territory, through the active involvement of the person, the close collaboration between the territory and </a:t>
            </a:r>
            <a:r>
              <a:rPr lang="en-GB" dirty="0">
                <a:latin typeface="Calibri" panose="020F0502020204030204" pitchFamily="34" charset="0"/>
                <a:ea typeface="Calibri" panose="020F0502020204030204" pitchFamily="34" charset="0"/>
                <a:cs typeface="Times New Roman" panose="02020603050405020304" pitchFamily="18" charset="0"/>
              </a:rPr>
              <a:t>the provincial network hospitals practitioners</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addition to the participation of voluntary associations as stakeholders.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Finally</a:t>
            </a:r>
            <a:r>
              <a:rPr lang="it-IT" sz="1800" dirty="0">
                <a:effectLst/>
                <a:latin typeface="Calibri" panose="020F0502020204030204" pitchFamily="34" charset="0"/>
                <a:ea typeface="Calibri" panose="020F0502020204030204" pitchFamily="34" charset="0"/>
                <a:cs typeface="Times New Roman" panose="02020603050405020304" pitchFamily="18" charset="0"/>
              </a:rPr>
              <a:t>, the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possibility</a:t>
            </a:r>
            <a:r>
              <a:rPr lang="it-IT" sz="1800" dirty="0">
                <a:effectLst/>
                <a:latin typeface="Calibri" panose="020F0502020204030204" pitchFamily="34" charset="0"/>
                <a:ea typeface="Calibri" panose="020F0502020204030204" pitchFamily="34" charset="0"/>
                <a:cs typeface="Times New Roman" panose="02020603050405020304" pitchFamily="18" charset="0"/>
              </a:rPr>
              <a:t> of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developing</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clinical</a:t>
            </a:r>
            <a:r>
              <a:rPr lang="it-IT" sz="1800" dirty="0">
                <a:effectLst/>
                <a:latin typeface="Calibri" panose="020F0502020204030204" pitchFamily="34" charset="0"/>
                <a:ea typeface="Calibri" panose="020F0502020204030204" pitchFamily="34" charset="0"/>
                <a:cs typeface="Times New Roman" panose="02020603050405020304" pitchFamily="18" charset="0"/>
              </a:rPr>
              <a:t> and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organizational</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research</a:t>
            </a:r>
            <a:r>
              <a:rPr lang="it-IT" sz="1800" dirty="0">
                <a:effectLst/>
                <a:latin typeface="Calibri" panose="020F0502020204030204" pitchFamily="34" charset="0"/>
                <a:ea typeface="Calibri" panose="020F0502020204030204" pitchFamily="34" charset="0"/>
                <a:cs typeface="Times New Roman" panose="02020603050405020304" pitchFamily="18" charset="0"/>
              </a:rPr>
              <a:t> lines in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cooperation</a:t>
            </a:r>
            <a:r>
              <a:rPr lang="it-IT" sz="1800" dirty="0">
                <a:effectLst/>
                <a:latin typeface="Calibri" panose="020F0502020204030204" pitchFamily="34" charset="0"/>
                <a:ea typeface="Calibri" panose="020F0502020204030204" pitchFamily="34" charset="0"/>
                <a:cs typeface="Times New Roman" panose="02020603050405020304" pitchFamily="18" charset="0"/>
              </a:rPr>
              <a:t> with the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university</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it-IT"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t>
            </a:r>
            <a:r>
              <a:rPr lang="en-GB" sz="1800" b="1" i="1" dirty="0">
                <a:solidFill>
                  <a:srgbClr val="007DB7"/>
                </a:solidFill>
                <a:effectLst/>
                <a:latin typeface="Calibri" panose="020F0502020204030204" pitchFamily="34" charset="0"/>
                <a:ea typeface="Calibri" panose="020F0502020204030204" pitchFamily="34" charset="0"/>
                <a:cs typeface="Times New Roman" panose="02020603050405020304" pitchFamily="18" charset="0"/>
              </a:rPr>
              <a:t>vision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to reduce the number of major and minor amputations through the early care model.</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559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graphicFrame>
        <p:nvGraphicFramePr>
          <p:cNvPr id="3" name="Tabella 3">
            <a:extLst>
              <a:ext uri="{FF2B5EF4-FFF2-40B4-BE49-F238E27FC236}">
                <a16:creationId xmlns:a16="http://schemas.microsoft.com/office/drawing/2014/main" id="{EF1D4479-7A56-4E90-A8CA-53D7D8FC5C2A}"/>
              </a:ext>
            </a:extLst>
          </p:cNvPr>
          <p:cNvGraphicFramePr>
            <a:graphicFrameLocks noGrp="1"/>
          </p:cNvGraphicFramePr>
          <p:nvPr>
            <p:extLst>
              <p:ext uri="{D42A27DB-BD31-4B8C-83A1-F6EECF244321}">
                <p14:modId xmlns:p14="http://schemas.microsoft.com/office/powerpoint/2010/main" val="3752013795"/>
              </p:ext>
            </p:extLst>
          </p:nvPr>
        </p:nvGraphicFramePr>
        <p:xfrm>
          <a:off x="611560" y="1583443"/>
          <a:ext cx="8064897" cy="4745911"/>
        </p:xfrm>
        <a:graphic>
          <a:graphicData uri="http://schemas.openxmlformats.org/drawingml/2006/table">
            <a:tbl>
              <a:tblPr firstRow="1" bandRow="1">
                <a:tableStyleId>{5C22544A-7EE6-4342-B048-85BDC9FD1C3A}</a:tableStyleId>
              </a:tblPr>
              <a:tblGrid>
                <a:gridCol w="2688299">
                  <a:extLst>
                    <a:ext uri="{9D8B030D-6E8A-4147-A177-3AD203B41FA5}">
                      <a16:colId xmlns:a16="http://schemas.microsoft.com/office/drawing/2014/main" val="3650111393"/>
                    </a:ext>
                  </a:extLst>
                </a:gridCol>
                <a:gridCol w="2688299">
                  <a:extLst>
                    <a:ext uri="{9D8B030D-6E8A-4147-A177-3AD203B41FA5}">
                      <a16:colId xmlns:a16="http://schemas.microsoft.com/office/drawing/2014/main" val="224808435"/>
                    </a:ext>
                  </a:extLst>
                </a:gridCol>
                <a:gridCol w="2688299">
                  <a:extLst>
                    <a:ext uri="{9D8B030D-6E8A-4147-A177-3AD203B41FA5}">
                      <a16:colId xmlns:a16="http://schemas.microsoft.com/office/drawing/2014/main" val="1679156938"/>
                    </a:ext>
                  </a:extLst>
                </a:gridCol>
              </a:tblGrid>
              <a:tr h="351699">
                <a:tc>
                  <a:txBody>
                    <a:bodyPr/>
                    <a:lstStyle/>
                    <a:p>
                      <a:pPr algn="ctr"/>
                      <a:r>
                        <a:rPr lang="it-IT" dirty="0"/>
                        <a:t>Local </a:t>
                      </a:r>
                      <a:r>
                        <a:rPr lang="it-IT" dirty="0" err="1"/>
                        <a:t>health</a:t>
                      </a:r>
                      <a:r>
                        <a:rPr lang="it-IT" dirty="0"/>
                        <a:t> </a:t>
                      </a:r>
                      <a:r>
                        <a:rPr lang="it-IT" dirty="0" err="1"/>
                        <a:t>unit</a:t>
                      </a:r>
                      <a:r>
                        <a:rPr lang="it-IT" dirty="0"/>
                        <a:t> company</a:t>
                      </a:r>
                    </a:p>
                  </a:txBody>
                  <a:tcPr/>
                </a:tc>
                <a:tc>
                  <a:txBody>
                    <a:bodyPr/>
                    <a:lstStyle/>
                    <a:p>
                      <a:pPr algn="ctr"/>
                      <a:r>
                        <a:rPr lang="it-IT" dirty="0"/>
                        <a:t>Hospital agency</a:t>
                      </a:r>
                    </a:p>
                  </a:txBody>
                  <a:tcPr/>
                </a:tc>
                <a:tc>
                  <a:txBody>
                    <a:bodyPr/>
                    <a:lstStyle/>
                    <a:p>
                      <a:pPr algn="ctr"/>
                      <a:r>
                        <a:rPr lang="it-IT" dirty="0"/>
                        <a:t>Sassuolo New Hospital</a:t>
                      </a:r>
                    </a:p>
                  </a:txBody>
                  <a:tcPr/>
                </a:tc>
                <a:extLst>
                  <a:ext uri="{0D108BD9-81ED-4DB2-BD59-A6C34878D82A}">
                    <a16:rowId xmlns:a16="http://schemas.microsoft.com/office/drawing/2014/main" val="3303361923"/>
                  </a:ext>
                </a:extLst>
              </a:tr>
              <a:tr h="3751452">
                <a:tc>
                  <a:txBody>
                    <a:bodyPr/>
                    <a:lstStyle/>
                    <a:p>
                      <a:r>
                        <a:rPr lang="it-IT" sz="1400" dirty="0" err="1"/>
                        <a:t>Health</a:t>
                      </a:r>
                      <a:r>
                        <a:rPr lang="it-IT" sz="1400" dirty="0"/>
                        <a:t> Director</a:t>
                      </a:r>
                    </a:p>
                    <a:p>
                      <a:endParaRPr lang="it-IT" sz="600" dirty="0"/>
                    </a:p>
                    <a:p>
                      <a:r>
                        <a:rPr lang="it-IT" sz="1400" dirty="0" err="1"/>
                        <a:t>Operational</a:t>
                      </a:r>
                      <a:r>
                        <a:rPr lang="it-IT" sz="1400" dirty="0"/>
                        <a:t> Management</a:t>
                      </a:r>
                    </a:p>
                    <a:p>
                      <a:endParaRPr lang="it-IT" sz="600" dirty="0"/>
                    </a:p>
                    <a:p>
                      <a:r>
                        <a:rPr lang="en-US" sz="1400" dirty="0"/>
                        <a:t>Health Professions Director</a:t>
                      </a:r>
                    </a:p>
                    <a:p>
                      <a:endParaRPr lang="en-US" sz="600" dirty="0"/>
                    </a:p>
                    <a:p>
                      <a:r>
                        <a:rPr lang="it-IT" sz="1400" dirty="0" err="1"/>
                        <a:t>Primary</a:t>
                      </a:r>
                      <a:r>
                        <a:rPr lang="it-IT" sz="1400" dirty="0"/>
                        <a:t> Care Department Director</a:t>
                      </a:r>
                    </a:p>
                    <a:p>
                      <a:endParaRPr lang="it-IT" sz="600" dirty="0"/>
                    </a:p>
                    <a:p>
                      <a:r>
                        <a:rPr lang="en-US" sz="1400" dirty="0"/>
                        <a:t>Contact person for General Practitioners</a:t>
                      </a:r>
                    </a:p>
                    <a:p>
                      <a:endParaRPr lang="en-US" sz="600" dirty="0"/>
                    </a:p>
                    <a:p>
                      <a:r>
                        <a:rPr lang="it-IT" sz="1400" dirty="0" err="1"/>
                        <a:t>Diabetes</a:t>
                      </a:r>
                      <a:r>
                        <a:rPr lang="it-IT" sz="1400" dirty="0"/>
                        <a:t> Services Director</a:t>
                      </a:r>
                    </a:p>
                    <a:p>
                      <a:endParaRPr lang="it-IT" sz="600" dirty="0"/>
                    </a:p>
                    <a:p>
                      <a:r>
                        <a:rPr lang="it-IT" sz="1400" dirty="0" err="1"/>
                        <a:t>Vascular</a:t>
                      </a:r>
                      <a:r>
                        <a:rPr lang="it-IT" sz="1400" dirty="0"/>
                        <a:t> Surgery </a:t>
                      </a:r>
                      <a:r>
                        <a:rPr lang="it-IT" sz="1400" dirty="0" err="1"/>
                        <a:t>Chief</a:t>
                      </a:r>
                      <a:endParaRPr lang="it-IT" sz="1400" dirty="0"/>
                    </a:p>
                    <a:p>
                      <a:endParaRPr lang="it-IT" sz="600" dirty="0"/>
                    </a:p>
                    <a:p>
                      <a:r>
                        <a:rPr lang="en-US" sz="1400" dirty="0"/>
                        <a:t>Department of Internal Medicine Director</a:t>
                      </a:r>
                    </a:p>
                    <a:p>
                      <a:endParaRPr lang="en-US" sz="600" dirty="0"/>
                    </a:p>
                    <a:p>
                      <a:r>
                        <a:rPr lang="en-US" sz="1400" dirty="0"/>
                        <a:t>Department of </a:t>
                      </a:r>
                      <a:r>
                        <a:rPr lang="en-US" sz="1400" dirty="0" err="1"/>
                        <a:t>Radiodiagnostics</a:t>
                      </a:r>
                      <a:r>
                        <a:rPr lang="en-US" sz="1400" dirty="0"/>
                        <a:t> Director</a:t>
                      </a:r>
                    </a:p>
                    <a:p>
                      <a:endParaRPr lang="en-US" sz="600" dirty="0"/>
                    </a:p>
                    <a:p>
                      <a:r>
                        <a:rPr lang="en-US" sz="1400" dirty="0"/>
                        <a:t>Department of Surgery / Orthopedics / Critic Area Director</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Health</a:t>
                      </a:r>
                      <a:r>
                        <a:rPr lang="it-IT" sz="1400" dirty="0"/>
                        <a:t> Director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600" dirty="0"/>
                    </a:p>
                    <a:p>
                      <a:r>
                        <a:rPr lang="it-IT" sz="1400" dirty="0" err="1"/>
                        <a:t>Vascular</a:t>
                      </a:r>
                      <a:r>
                        <a:rPr lang="it-IT" sz="1400" dirty="0"/>
                        <a:t> Surgery Director</a:t>
                      </a:r>
                    </a:p>
                    <a:p>
                      <a:endParaRPr lang="it-IT" sz="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Department of </a:t>
                      </a:r>
                      <a:r>
                        <a:rPr lang="en-US" sz="1400" dirty="0" err="1"/>
                        <a:t>Radiodiagnostics</a:t>
                      </a:r>
                      <a:r>
                        <a:rPr lang="en-US" sz="1400" dirty="0"/>
                        <a:t> Director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dirty="0"/>
                    </a:p>
                    <a:p>
                      <a:r>
                        <a:rPr lang="it-IT" sz="1400" dirty="0"/>
                        <a:t>Surgery Director</a:t>
                      </a:r>
                    </a:p>
                    <a:p>
                      <a:endParaRPr lang="it-IT" sz="600" dirty="0"/>
                    </a:p>
                    <a:p>
                      <a:r>
                        <a:rPr lang="it-IT" sz="1400" dirty="0" err="1"/>
                        <a:t>Infectious</a:t>
                      </a:r>
                      <a:r>
                        <a:rPr lang="it-IT" sz="1400" dirty="0"/>
                        <a:t> </a:t>
                      </a:r>
                      <a:r>
                        <a:rPr lang="it-IT" sz="1400" dirty="0" err="1"/>
                        <a:t>Diseases</a:t>
                      </a:r>
                      <a:r>
                        <a:rPr lang="it-IT" sz="1400" dirty="0"/>
                        <a:t> Director</a:t>
                      </a:r>
                    </a:p>
                    <a:p>
                      <a:endParaRPr lang="it-IT" sz="600" dirty="0"/>
                    </a:p>
                    <a:p>
                      <a:r>
                        <a:rPr lang="en-US" sz="1400" dirty="0"/>
                        <a:t>Rehabilitation Medicine and Long-term Care Director</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Health</a:t>
                      </a:r>
                      <a:r>
                        <a:rPr lang="it-IT" sz="1400" dirty="0"/>
                        <a:t> Director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600" dirty="0"/>
                    </a:p>
                    <a:p>
                      <a:r>
                        <a:rPr lang="en-US" sz="1400" dirty="0"/>
                        <a:t>Internal Medicine Director</a:t>
                      </a:r>
                    </a:p>
                    <a:p>
                      <a:endParaRPr lang="en-US" sz="600" dirty="0"/>
                    </a:p>
                    <a:p>
                      <a:r>
                        <a:rPr lang="en-US" sz="1400" dirty="0"/>
                        <a:t>General Surgery Director</a:t>
                      </a:r>
                    </a:p>
                    <a:p>
                      <a:endParaRPr lang="en-US" sz="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Vascular Surgery Director</a:t>
                      </a:r>
                    </a:p>
                    <a:p>
                      <a:endParaRPr lang="it-IT" dirty="0"/>
                    </a:p>
                  </a:txBody>
                  <a:tcPr/>
                </a:tc>
                <a:extLst>
                  <a:ext uri="{0D108BD9-81ED-4DB2-BD59-A6C34878D82A}">
                    <a16:rowId xmlns:a16="http://schemas.microsoft.com/office/drawing/2014/main" val="909427949"/>
                  </a:ext>
                </a:extLst>
              </a:tr>
              <a:tr h="478711">
                <a:tc gridSpan="3">
                  <a:txBody>
                    <a:bodyPr/>
                    <a:lstStyle/>
                    <a:p>
                      <a:pPr algn="ctr"/>
                      <a:r>
                        <a:rPr lang="it-IT" sz="1600" b="1" dirty="0" err="1"/>
                        <a:t>Patient</a:t>
                      </a:r>
                      <a:r>
                        <a:rPr lang="it-IT" sz="1600" b="1" dirty="0"/>
                        <a:t> </a:t>
                      </a:r>
                      <a:r>
                        <a:rPr lang="it-IT" sz="1600" b="1" dirty="0" err="1"/>
                        <a:t>Representative</a:t>
                      </a:r>
                      <a:r>
                        <a:rPr lang="it-IT" sz="1600" b="1" dirty="0"/>
                        <a:t>: Fe.D.ER </a:t>
                      </a:r>
                      <a:r>
                        <a:rPr lang="it-IT" sz="1600" b="1" dirty="0" err="1"/>
                        <a:t>President</a:t>
                      </a:r>
                      <a:r>
                        <a:rPr lang="it-IT" sz="1600" b="1" dirty="0"/>
                        <a:t> Rita Stara</a:t>
                      </a:r>
                    </a:p>
                  </a:txBody>
                  <a:tcPr anchor="ctr"/>
                </a:tc>
                <a:tc hMerge="1">
                  <a:txBody>
                    <a:bodyPr/>
                    <a:lstStyle/>
                    <a:p>
                      <a:endParaRPr lang="it-IT" sz="1400" dirty="0"/>
                    </a:p>
                  </a:txBody>
                  <a:tcPr/>
                </a:tc>
                <a:tc hMerge="1">
                  <a:txBody>
                    <a:bodyPr/>
                    <a:lstStyle/>
                    <a:p>
                      <a:endParaRPr lang="it-IT" dirty="0"/>
                    </a:p>
                  </a:txBody>
                  <a:tcPr/>
                </a:tc>
                <a:extLst>
                  <a:ext uri="{0D108BD9-81ED-4DB2-BD59-A6C34878D82A}">
                    <a16:rowId xmlns:a16="http://schemas.microsoft.com/office/drawing/2014/main" val="3584016937"/>
                  </a:ext>
                </a:extLst>
              </a:tr>
            </a:tbl>
          </a:graphicData>
        </a:graphic>
      </p:graphicFrame>
    </p:spTree>
    <p:extLst>
      <p:ext uri="{BB962C8B-B14F-4D97-AF65-F5344CB8AC3E}">
        <p14:creationId xmlns:p14="http://schemas.microsoft.com/office/powerpoint/2010/main" val="96246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Nuvola 65">
            <a:extLst>
              <a:ext uri="{FF2B5EF4-FFF2-40B4-BE49-F238E27FC236}">
                <a16:creationId xmlns:a16="http://schemas.microsoft.com/office/drawing/2014/main" id="{47521D9D-C3A3-4896-8A51-55D06848BF6E}"/>
              </a:ext>
            </a:extLst>
          </p:cNvPr>
          <p:cNvSpPr/>
          <p:nvPr/>
        </p:nvSpPr>
        <p:spPr>
          <a:xfrm>
            <a:off x="5288247" y="5397290"/>
            <a:ext cx="1442637" cy="839883"/>
          </a:xfrm>
          <a:prstGeom prst="cloud">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Nuvola 64">
            <a:extLst>
              <a:ext uri="{FF2B5EF4-FFF2-40B4-BE49-F238E27FC236}">
                <a16:creationId xmlns:a16="http://schemas.microsoft.com/office/drawing/2014/main" id="{AA98C7C0-59D0-4B00-9463-88DB9A61DBA6}"/>
              </a:ext>
            </a:extLst>
          </p:cNvPr>
          <p:cNvSpPr/>
          <p:nvPr/>
        </p:nvSpPr>
        <p:spPr>
          <a:xfrm>
            <a:off x="5275757" y="3513404"/>
            <a:ext cx="1442637" cy="839883"/>
          </a:xfrm>
          <a:prstGeom prst="cloud">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cxnSp>
        <p:nvCxnSpPr>
          <p:cNvPr id="7" name="Connettore diritto 6">
            <a:extLst>
              <a:ext uri="{FF2B5EF4-FFF2-40B4-BE49-F238E27FC236}">
                <a16:creationId xmlns:a16="http://schemas.microsoft.com/office/drawing/2014/main" id="{419044C3-3E54-4225-9F54-ABB67CA220DE}"/>
              </a:ext>
            </a:extLst>
          </p:cNvPr>
          <p:cNvCxnSpPr>
            <a:cxnSpLocks/>
          </p:cNvCxnSpPr>
          <p:nvPr/>
        </p:nvCxnSpPr>
        <p:spPr>
          <a:xfrm flipV="1">
            <a:off x="683568" y="1710286"/>
            <a:ext cx="7526485" cy="10268"/>
          </a:xfrm>
          <a:prstGeom prst="line">
            <a:avLst/>
          </a:prstGeom>
          <a:ln w="158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8BE1A07C-A6D3-4230-B6F9-FB0C14CD41BF}"/>
              </a:ext>
            </a:extLst>
          </p:cNvPr>
          <p:cNvSpPr txBox="1"/>
          <p:nvPr/>
        </p:nvSpPr>
        <p:spPr>
          <a:xfrm>
            <a:off x="1043608" y="1412776"/>
            <a:ext cx="7488832" cy="307777"/>
          </a:xfrm>
          <a:prstGeom prst="rect">
            <a:avLst/>
          </a:prstGeom>
          <a:noFill/>
        </p:spPr>
        <p:txBody>
          <a:bodyPr wrap="square" rtlCol="0">
            <a:spAutoFit/>
          </a:bodyPr>
          <a:lstStyle/>
          <a:p>
            <a:r>
              <a:rPr lang="it-IT" sz="1400" b="1" dirty="0">
                <a:solidFill>
                  <a:srgbClr val="007DB7"/>
                </a:solidFill>
                <a:latin typeface="+mj-lt"/>
              </a:rPr>
              <a:t>WHO		         WHAT	                                              WHEN                             WHERE</a:t>
            </a:r>
          </a:p>
        </p:txBody>
      </p:sp>
      <p:sp>
        <p:nvSpPr>
          <p:cNvPr id="9" name="Rettangolo 8">
            <a:extLst>
              <a:ext uri="{FF2B5EF4-FFF2-40B4-BE49-F238E27FC236}">
                <a16:creationId xmlns:a16="http://schemas.microsoft.com/office/drawing/2014/main" id="{560F4EC0-0CF3-455D-A78C-29E75663EE28}"/>
              </a:ext>
            </a:extLst>
          </p:cNvPr>
          <p:cNvSpPr/>
          <p:nvPr/>
        </p:nvSpPr>
        <p:spPr>
          <a:xfrm>
            <a:off x="694647" y="1771715"/>
            <a:ext cx="1293045" cy="418970"/>
          </a:xfrm>
          <a:prstGeom prst="rect">
            <a:avLst/>
          </a:prstGeom>
          <a:solidFill>
            <a:srgbClr val="F2F2F2"/>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a:extLst>
              <a:ext uri="{FF2B5EF4-FFF2-40B4-BE49-F238E27FC236}">
                <a16:creationId xmlns:a16="http://schemas.microsoft.com/office/drawing/2014/main" id="{E606BA84-EF0F-4EFF-9F12-E970B0549351}"/>
              </a:ext>
            </a:extLst>
          </p:cNvPr>
          <p:cNvSpPr/>
          <p:nvPr/>
        </p:nvSpPr>
        <p:spPr>
          <a:xfrm>
            <a:off x="694647" y="2266782"/>
            <a:ext cx="1305655" cy="418970"/>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CF524EFD-0D87-4594-839E-F17445C6DAC9}"/>
              </a:ext>
            </a:extLst>
          </p:cNvPr>
          <p:cNvSpPr/>
          <p:nvPr/>
        </p:nvSpPr>
        <p:spPr>
          <a:xfrm>
            <a:off x="694648" y="2835042"/>
            <a:ext cx="1294022" cy="418970"/>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CD97DA66-EA93-41A6-84F2-6C7330806D35}"/>
              </a:ext>
            </a:extLst>
          </p:cNvPr>
          <p:cNvSpPr/>
          <p:nvPr/>
        </p:nvSpPr>
        <p:spPr>
          <a:xfrm>
            <a:off x="694647" y="3689483"/>
            <a:ext cx="1294023" cy="937608"/>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B3E8409A-7501-450B-BD00-556D8D683E3E}"/>
              </a:ext>
            </a:extLst>
          </p:cNvPr>
          <p:cNvSpPr/>
          <p:nvPr/>
        </p:nvSpPr>
        <p:spPr>
          <a:xfrm>
            <a:off x="700883" y="5642828"/>
            <a:ext cx="1286126" cy="418970"/>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con angoli arrotondati 10">
            <a:extLst>
              <a:ext uri="{FF2B5EF4-FFF2-40B4-BE49-F238E27FC236}">
                <a16:creationId xmlns:a16="http://schemas.microsoft.com/office/drawing/2014/main" id="{26323610-CA2C-4478-B64E-3C743F1FE05F}"/>
              </a:ext>
            </a:extLst>
          </p:cNvPr>
          <p:cNvSpPr/>
          <p:nvPr/>
        </p:nvSpPr>
        <p:spPr>
          <a:xfrm>
            <a:off x="3131841" y="1837259"/>
            <a:ext cx="1152128" cy="557583"/>
          </a:xfrm>
          <a:prstGeom prst="roundRect">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con angoli arrotondati 23">
            <a:extLst>
              <a:ext uri="{FF2B5EF4-FFF2-40B4-BE49-F238E27FC236}">
                <a16:creationId xmlns:a16="http://schemas.microsoft.com/office/drawing/2014/main" id="{AFA6D08D-C923-436C-A11D-8A2363A76D34}"/>
              </a:ext>
            </a:extLst>
          </p:cNvPr>
          <p:cNvSpPr/>
          <p:nvPr/>
        </p:nvSpPr>
        <p:spPr>
          <a:xfrm>
            <a:off x="3131841" y="2765735"/>
            <a:ext cx="1152128" cy="557583"/>
          </a:xfrm>
          <a:prstGeom prst="roundRect">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a:extLst>
              <a:ext uri="{FF2B5EF4-FFF2-40B4-BE49-F238E27FC236}">
                <a16:creationId xmlns:a16="http://schemas.microsoft.com/office/drawing/2014/main" id="{CF9B86BD-3221-419B-9DCF-FBEED8870257}"/>
              </a:ext>
            </a:extLst>
          </p:cNvPr>
          <p:cNvSpPr/>
          <p:nvPr/>
        </p:nvSpPr>
        <p:spPr>
          <a:xfrm>
            <a:off x="3733073" y="4776260"/>
            <a:ext cx="1490860" cy="668964"/>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con angoli arrotondati 25">
            <a:extLst>
              <a:ext uri="{FF2B5EF4-FFF2-40B4-BE49-F238E27FC236}">
                <a16:creationId xmlns:a16="http://schemas.microsoft.com/office/drawing/2014/main" id="{1D1864B6-D4FB-47C6-8D7E-E0947C8E5545}"/>
              </a:ext>
            </a:extLst>
          </p:cNvPr>
          <p:cNvSpPr/>
          <p:nvPr/>
        </p:nvSpPr>
        <p:spPr>
          <a:xfrm>
            <a:off x="3059832" y="5573521"/>
            <a:ext cx="1335419" cy="800114"/>
          </a:xfrm>
          <a:prstGeom prst="roundRect">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ombo 11">
            <a:extLst>
              <a:ext uri="{FF2B5EF4-FFF2-40B4-BE49-F238E27FC236}">
                <a16:creationId xmlns:a16="http://schemas.microsoft.com/office/drawing/2014/main" id="{2AAD391F-BD66-4DB2-A9BB-F28FFD24D0D7}"/>
              </a:ext>
            </a:extLst>
          </p:cNvPr>
          <p:cNvSpPr/>
          <p:nvPr/>
        </p:nvSpPr>
        <p:spPr>
          <a:xfrm>
            <a:off x="2843809" y="3496650"/>
            <a:ext cx="1152128" cy="597912"/>
          </a:xfrm>
          <a:prstGeom prst="diamond">
            <a:avLst/>
          </a:prstGeom>
          <a:solidFill>
            <a:srgbClr val="F2F2F2"/>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C7AEF122-AF75-4656-B592-FA457B4073D4}"/>
              </a:ext>
            </a:extLst>
          </p:cNvPr>
          <p:cNvSpPr/>
          <p:nvPr/>
        </p:nvSpPr>
        <p:spPr>
          <a:xfrm>
            <a:off x="2339752" y="3613108"/>
            <a:ext cx="360040" cy="360039"/>
          </a:xfrm>
          <a:prstGeom prst="ellipse">
            <a:avLst/>
          </a:prstGeom>
          <a:solidFill>
            <a:srgbClr val="F2F2F2"/>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e 28">
            <a:extLst>
              <a:ext uri="{FF2B5EF4-FFF2-40B4-BE49-F238E27FC236}">
                <a16:creationId xmlns:a16="http://schemas.microsoft.com/office/drawing/2014/main" id="{572C072F-679A-490C-A282-74BDB99FAD6F}"/>
              </a:ext>
            </a:extLst>
          </p:cNvPr>
          <p:cNvSpPr/>
          <p:nvPr/>
        </p:nvSpPr>
        <p:spPr>
          <a:xfrm>
            <a:off x="4139952" y="3616611"/>
            <a:ext cx="360040" cy="360039"/>
          </a:xfrm>
          <a:prstGeom prst="ellipse">
            <a:avLst/>
          </a:prstGeom>
          <a:solidFill>
            <a:srgbClr val="F2F2F2"/>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953CF19D-316F-4E31-8B0F-9155B30925ED}"/>
              </a:ext>
            </a:extLst>
          </p:cNvPr>
          <p:cNvSpPr/>
          <p:nvPr/>
        </p:nvSpPr>
        <p:spPr>
          <a:xfrm>
            <a:off x="3729954" y="4200517"/>
            <a:ext cx="1224777" cy="516559"/>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ettangolo 30">
            <a:extLst>
              <a:ext uri="{FF2B5EF4-FFF2-40B4-BE49-F238E27FC236}">
                <a16:creationId xmlns:a16="http://schemas.microsoft.com/office/drawing/2014/main" id="{20CC1351-AFEE-4534-B72D-BD31B595AEAC}"/>
              </a:ext>
            </a:extLst>
          </p:cNvPr>
          <p:cNvSpPr/>
          <p:nvPr/>
        </p:nvSpPr>
        <p:spPr>
          <a:xfrm>
            <a:off x="6984033" y="1837259"/>
            <a:ext cx="1226020" cy="557583"/>
          </a:xfrm>
          <a:prstGeom prst="rect">
            <a:avLst/>
          </a:prstGeom>
          <a:solidFill>
            <a:srgbClr val="F2F2F2"/>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D6B61B5E-CBAF-4B2C-B201-913CD9449A36}"/>
              </a:ext>
            </a:extLst>
          </p:cNvPr>
          <p:cNvSpPr/>
          <p:nvPr/>
        </p:nvSpPr>
        <p:spPr>
          <a:xfrm>
            <a:off x="6984032" y="5397291"/>
            <a:ext cx="1173884" cy="853260"/>
          </a:xfrm>
          <a:prstGeom prst="rect">
            <a:avLst/>
          </a:prstGeom>
          <a:solidFill>
            <a:srgbClr val="F2F2F2"/>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Nuvola 22">
            <a:extLst>
              <a:ext uri="{FF2B5EF4-FFF2-40B4-BE49-F238E27FC236}">
                <a16:creationId xmlns:a16="http://schemas.microsoft.com/office/drawing/2014/main" id="{664ECD5C-9700-431C-AA19-D2152EDFD489}"/>
              </a:ext>
            </a:extLst>
          </p:cNvPr>
          <p:cNvSpPr/>
          <p:nvPr/>
        </p:nvSpPr>
        <p:spPr>
          <a:xfrm>
            <a:off x="5217595" y="1920084"/>
            <a:ext cx="1442637" cy="839883"/>
          </a:xfrm>
          <a:prstGeom prst="cloud">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406EC9CB-A4C5-4036-8380-777929025E01}"/>
              </a:ext>
            </a:extLst>
          </p:cNvPr>
          <p:cNvSpPr/>
          <p:nvPr/>
        </p:nvSpPr>
        <p:spPr>
          <a:xfrm>
            <a:off x="2195736" y="4365104"/>
            <a:ext cx="1008112" cy="782610"/>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B8AA4A4F-4137-4303-8962-59E7EBB80438}"/>
              </a:ext>
            </a:extLst>
          </p:cNvPr>
          <p:cNvSpPr txBox="1"/>
          <p:nvPr/>
        </p:nvSpPr>
        <p:spPr>
          <a:xfrm>
            <a:off x="683568" y="1757583"/>
            <a:ext cx="1368152" cy="430887"/>
          </a:xfrm>
          <a:prstGeom prst="rect">
            <a:avLst/>
          </a:prstGeom>
          <a:noFill/>
        </p:spPr>
        <p:txBody>
          <a:bodyPr wrap="square" rtlCol="0">
            <a:spAutoFit/>
          </a:bodyPr>
          <a:lstStyle/>
          <a:p>
            <a:r>
              <a:rPr lang="it-IT" sz="1100" dirty="0">
                <a:latin typeface="+mj-lt"/>
              </a:rPr>
              <a:t>GENERAL PRACTITIONER</a:t>
            </a:r>
          </a:p>
        </p:txBody>
      </p:sp>
      <p:sp>
        <p:nvSpPr>
          <p:cNvPr id="41" name="CasellaDiTesto 40">
            <a:extLst>
              <a:ext uri="{FF2B5EF4-FFF2-40B4-BE49-F238E27FC236}">
                <a16:creationId xmlns:a16="http://schemas.microsoft.com/office/drawing/2014/main" id="{3D2B6E9D-3FBA-4754-A559-97B344BD8DD4}"/>
              </a:ext>
            </a:extLst>
          </p:cNvPr>
          <p:cNvSpPr txBox="1"/>
          <p:nvPr/>
        </p:nvSpPr>
        <p:spPr>
          <a:xfrm>
            <a:off x="694647" y="2252971"/>
            <a:ext cx="902757" cy="430887"/>
          </a:xfrm>
          <a:prstGeom prst="rect">
            <a:avLst/>
          </a:prstGeom>
          <a:noFill/>
        </p:spPr>
        <p:txBody>
          <a:bodyPr wrap="square" rtlCol="0">
            <a:spAutoFit/>
          </a:bodyPr>
          <a:lstStyle/>
          <a:p>
            <a:r>
              <a:rPr lang="it-IT" sz="1100" dirty="0">
                <a:latin typeface="+mj-lt"/>
              </a:rPr>
              <a:t>OTHER </a:t>
            </a:r>
          </a:p>
          <a:p>
            <a:r>
              <a:rPr lang="it-IT" sz="1100" dirty="0">
                <a:latin typeface="+mj-lt"/>
              </a:rPr>
              <a:t>SPECIALISTS</a:t>
            </a:r>
          </a:p>
        </p:txBody>
      </p:sp>
      <p:sp>
        <p:nvSpPr>
          <p:cNvPr id="42" name="CasellaDiTesto 41">
            <a:extLst>
              <a:ext uri="{FF2B5EF4-FFF2-40B4-BE49-F238E27FC236}">
                <a16:creationId xmlns:a16="http://schemas.microsoft.com/office/drawing/2014/main" id="{E34905DC-9942-4CD1-AB58-BEF6396A9894}"/>
              </a:ext>
            </a:extLst>
          </p:cNvPr>
          <p:cNvSpPr txBox="1"/>
          <p:nvPr/>
        </p:nvSpPr>
        <p:spPr>
          <a:xfrm>
            <a:off x="685137" y="2829084"/>
            <a:ext cx="1404235" cy="430887"/>
          </a:xfrm>
          <a:prstGeom prst="rect">
            <a:avLst/>
          </a:prstGeom>
          <a:noFill/>
        </p:spPr>
        <p:txBody>
          <a:bodyPr wrap="square" rtlCol="0">
            <a:spAutoFit/>
          </a:bodyPr>
          <a:lstStyle/>
          <a:p>
            <a:r>
              <a:rPr lang="it-IT" sz="1100" dirty="0">
                <a:latin typeface="+mj-lt"/>
              </a:rPr>
              <a:t>DIABETOLOGICAL TEAM</a:t>
            </a:r>
          </a:p>
        </p:txBody>
      </p:sp>
      <p:sp>
        <p:nvSpPr>
          <p:cNvPr id="43" name="CasellaDiTesto 42">
            <a:extLst>
              <a:ext uri="{FF2B5EF4-FFF2-40B4-BE49-F238E27FC236}">
                <a16:creationId xmlns:a16="http://schemas.microsoft.com/office/drawing/2014/main" id="{8C7150B1-291F-4695-873C-2C07C9CB5D48}"/>
              </a:ext>
            </a:extLst>
          </p:cNvPr>
          <p:cNvSpPr txBox="1"/>
          <p:nvPr/>
        </p:nvSpPr>
        <p:spPr>
          <a:xfrm>
            <a:off x="694648" y="3768644"/>
            <a:ext cx="1345993" cy="600164"/>
          </a:xfrm>
          <a:prstGeom prst="rect">
            <a:avLst/>
          </a:prstGeom>
          <a:noFill/>
        </p:spPr>
        <p:txBody>
          <a:bodyPr wrap="square" rtlCol="0">
            <a:spAutoFit/>
          </a:bodyPr>
          <a:lstStyle/>
          <a:p>
            <a:r>
              <a:rPr lang="it-IT" sz="1100" dirty="0">
                <a:latin typeface="+mj-lt"/>
              </a:rPr>
              <a:t>WOUND CARE</a:t>
            </a:r>
          </a:p>
          <a:p>
            <a:r>
              <a:rPr lang="it-IT" sz="1100" dirty="0">
                <a:latin typeface="+mj-lt"/>
              </a:rPr>
              <a:t>MULTIDISCIPLINARY TEAM</a:t>
            </a:r>
          </a:p>
        </p:txBody>
      </p:sp>
      <p:sp>
        <p:nvSpPr>
          <p:cNvPr id="44" name="CasellaDiTesto 43">
            <a:extLst>
              <a:ext uri="{FF2B5EF4-FFF2-40B4-BE49-F238E27FC236}">
                <a16:creationId xmlns:a16="http://schemas.microsoft.com/office/drawing/2014/main" id="{EA55B5EC-81F7-41FB-976B-BA9D311A4945}"/>
              </a:ext>
            </a:extLst>
          </p:cNvPr>
          <p:cNvSpPr txBox="1"/>
          <p:nvPr/>
        </p:nvSpPr>
        <p:spPr>
          <a:xfrm>
            <a:off x="798565" y="5736601"/>
            <a:ext cx="1597677" cy="261610"/>
          </a:xfrm>
          <a:prstGeom prst="rect">
            <a:avLst/>
          </a:prstGeom>
          <a:noFill/>
        </p:spPr>
        <p:txBody>
          <a:bodyPr wrap="square" rtlCol="0">
            <a:spAutoFit/>
          </a:bodyPr>
          <a:lstStyle/>
          <a:p>
            <a:r>
              <a:rPr lang="it-IT" sz="1100" dirty="0">
                <a:latin typeface="+mj-lt"/>
              </a:rPr>
              <a:t>DIABETOLOGIST</a:t>
            </a:r>
          </a:p>
        </p:txBody>
      </p:sp>
      <p:sp>
        <p:nvSpPr>
          <p:cNvPr id="45" name="CasellaDiTesto 44">
            <a:extLst>
              <a:ext uri="{FF2B5EF4-FFF2-40B4-BE49-F238E27FC236}">
                <a16:creationId xmlns:a16="http://schemas.microsoft.com/office/drawing/2014/main" id="{986702D5-6346-40BF-ADD7-4750707B1CEB}"/>
              </a:ext>
            </a:extLst>
          </p:cNvPr>
          <p:cNvSpPr txBox="1"/>
          <p:nvPr/>
        </p:nvSpPr>
        <p:spPr>
          <a:xfrm>
            <a:off x="3087909" y="1849377"/>
            <a:ext cx="1368152" cy="600164"/>
          </a:xfrm>
          <a:prstGeom prst="rect">
            <a:avLst/>
          </a:prstGeom>
          <a:noFill/>
        </p:spPr>
        <p:txBody>
          <a:bodyPr wrap="square" rtlCol="0">
            <a:spAutoFit/>
          </a:bodyPr>
          <a:lstStyle/>
          <a:p>
            <a:r>
              <a:rPr lang="en-US" sz="1100" dirty="0">
                <a:latin typeface="+mj-lt"/>
              </a:rPr>
              <a:t>Urgent visit request to be booked at the diabetes service</a:t>
            </a:r>
            <a:endParaRPr lang="it-IT" sz="1100" dirty="0">
              <a:latin typeface="+mj-lt"/>
            </a:endParaRPr>
          </a:p>
        </p:txBody>
      </p:sp>
      <p:sp>
        <p:nvSpPr>
          <p:cNvPr id="46" name="CasellaDiTesto 45">
            <a:extLst>
              <a:ext uri="{FF2B5EF4-FFF2-40B4-BE49-F238E27FC236}">
                <a16:creationId xmlns:a16="http://schemas.microsoft.com/office/drawing/2014/main" id="{03E0D745-AB31-41C5-8184-FA9A0265789F}"/>
              </a:ext>
            </a:extLst>
          </p:cNvPr>
          <p:cNvSpPr txBox="1"/>
          <p:nvPr/>
        </p:nvSpPr>
        <p:spPr>
          <a:xfrm>
            <a:off x="3094597" y="2763899"/>
            <a:ext cx="1368152" cy="430887"/>
          </a:xfrm>
          <a:prstGeom prst="rect">
            <a:avLst/>
          </a:prstGeom>
          <a:noFill/>
        </p:spPr>
        <p:txBody>
          <a:bodyPr wrap="square" rtlCol="0">
            <a:spAutoFit/>
          </a:bodyPr>
          <a:lstStyle/>
          <a:p>
            <a:r>
              <a:rPr lang="en-US" sz="1100" dirty="0">
                <a:latin typeface="+mj-lt"/>
              </a:rPr>
              <a:t>Wound assessment</a:t>
            </a:r>
          </a:p>
          <a:p>
            <a:r>
              <a:rPr lang="en-US" sz="1100" dirty="0">
                <a:latin typeface="+mj-lt"/>
              </a:rPr>
              <a:t>and glycemia</a:t>
            </a:r>
            <a:endParaRPr lang="it-IT" sz="1100" dirty="0">
              <a:latin typeface="+mj-lt"/>
            </a:endParaRPr>
          </a:p>
        </p:txBody>
      </p:sp>
      <p:sp>
        <p:nvSpPr>
          <p:cNvPr id="47" name="CasellaDiTesto 46">
            <a:extLst>
              <a:ext uri="{FF2B5EF4-FFF2-40B4-BE49-F238E27FC236}">
                <a16:creationId xmlns:a16="http://schemas.microsoft.com/office/drawing/2014/main" id="{C023671D-AE14-4371-95A5-FF7922EFA220}"/>
              </a:ext>
            </a:extLst>
          </p:cNvPr>
          <p:cNvSpPr txBox="1"/>
          <p:nvPr/>
        </p:nvSpPr>
        <p:spPr>
          <a:xfrm>
            <a:off x="2934764" y="3616611"/>
            <a:ext cx="935099" cy="430887"/>
          </a:xfrm>
          <a:prstGeom prst="rect">
            <a:avLst/>
          </a:prstGeom>
          <a:noFill/>
        </p:spPr>
        <p:txBody>
          <a:bodyPr wrap="square" rtlCol="0">
            <a:spAutoFit/>
          </a:bodyPr>
          <a:lstStyle/>
          <a:p>
            <a:pPr algn="ctr"/>
            <a:r>
              <a:rPr lang="en-US" sz="1100" dirty="0">
                <a:latin typeface="+mj-lt"/>
              </a:rPr>
              <a:t>Complicated </a:t>
            </a:r>
          </a:p>
          <a:p>
            <a:pPr algn="ctr"/>
            <a:r>
              <a:rPr lang="en-US" sz="1100" dirty="0">
                <a:latin typeface="+mj-lt"/>
              </a:rPr>
              <a:t>wound</a:t>
            </a:r>
            <a:endParaRPr lang="it-IT" sz="1100" dirty="0">
              <a:latin typeface="+mj-lt"/>
            </a:endParaRPr>
          </a:p>
        </p:txBody>
      </p:sp>
      <p:sp>
        <p:nvSpPr>
          <p:cNvPr id="48" name="CasellaDiTesto 47">
            <a:extLst>
              <a:ext uri="{FF2B5EF4-FFF2-40B4-BE49-F238E27FC236}">
                <a16:creationId xmlns:a16="http://schemas.microsoft.com/office/drawing/2014/main" id="{8F64BCC2-DE7C-4330-9A08-C8BE2208EA57}"/>
              </a:ext>
            </a:extLst>
          </p:cNvPr>
          <p:cNvSpPr txBox="1"/>
          <p:nvPr/>
        </p:nvSpPr>
        <p:spPr>
          <a:xfrm>
            <a:off x="2051720" y="3661480"/>
            <a:ext cx="959191" cy="261610"/>
          </a:xfrm>
          <a:prstGeom prst="rect">
            <a:avLst/>
          </a:prstGeom>
          <a:noFill/>
        </p:spPr>
        <p:txBody>
          <a:bodyPr wrap="square" rtlCol="0">
            <a:spAutoFit/>
          </a:bodyPr>
          <a:lstStyle/>
          <a:p>
            <a:pPr algn="ctr"/>
            <a:r>
              <a:rPr lang="en-US" sz="1100" dirty="0">
                <a:latin typeface="+mj-lt"/>
              </a:rPr>
              <a:t>Yes</a:t>
            </a:r>
            <a:endParaRPr lang="it-IT" sz="1100" dirty="0">
              <a:latin typeface="+mj-lt"/>
            </a:endParaRPr>
          </a:p>
        </p:txBody>
      </p:sp>
      <p:sp>
        <p:nvSpPr>
          <p:cNvPr id="49" name="CasellaDiTesto 48">
            <a:extLst>
              <a:ext uri="{FF2B5EF4-FFF2-40B4-BE49-F238E27FC236}">
                <a16:creationId xmlns:a16="http://schemas.microsoft.com/office/drawing/2014/main" id="{26A8B18F-7C56-468A-A1EC-01C42B5BEF81}"/>
              </a:ext>
            </a:extLst>
          </p:cNvPr>
          <p:cNvSpPr txBox="1"/>
          <p:nvPr/>
        </p:nvSpPr>
        <p:spPr>
          <a:xfrm>
            <a:off x="3828833" y="3671951"/>
            <a:ext cx="959191" cy="261610"/>
          </a:xfrm>
          <a:prstGeom prst="rect">
            <a:avLst/>
          </a:prstGeom>
          <a:noFill/>
        </p:spPr>
        <p:txBody>
          <a:bodyPr wrap="square" rtlCol="0">
            <a:spAutoFit/>
          </a:bodyPr>
          <a:lstStyle/>
          <a:p>
            <a:pPr algn="ctr"/>
            <a:r>
              <a:rPr lang="en-US" sz="1100" dirty="0">
                <a:latin typeface="+mj-lt"/>
              </a:rPr>
              <a:t>No</a:t>
            </a:r>
            <a:endParaRPr lang="it-IT" sz="1100" dirty="0">
              <a:latin typeface="+mj-lt"/>
            </a:endParaRPr>
          </a:p>
        </p:txBody>
      </p:sp>
      <p:sp>
        <p:nvSpPr>
          <p:cNvPr id="50" name="CasellaDiTesto 49">
            <a:extLst>
              <a:ext uri="{FF2B5EF4-FFF2-40B4-BE49-F238E27FC236}">
                <a16:creationId xmlns:a16="http://schemas.microsoft.com/office/drawing/2014/main" id="{75DE8AE8-4CF7-4E03-A381-486F6DE404FE}"/>
              </a:ext>
            </a:extLst>
          </p:cNvPr>
          <p:cNvSpPr txBox="1"/>
          <p:nvPr/>
        </p:nvSpPr>
        <p:spPr>
          <a:xfrm>
            <a:off x="2200001" y="4372518"/>
            <a:ext cx="1152128" cy="769441"/>
          </a:xfrm>
          <a:prstGeom prst="rect">
            <a:avLst/>
          </a:prstGeom>
          <a:noFill/>
        </p:spPr>
        <p:txBody>
          <a:bodyPr wrap="square" rtlCol="0">
            <a:spAutoFit/>
          </a:bodyPr>
          <a:lstStyle/>
          <a:p>
            <a:r>
              <a:rPr lang="en-US" sz="1000" dirty="0">
                <a:latin typeface="+mj-lt"/>
              </a:rPr>
              <a:t>Specialist consultations</a:t>
            </a:r>
          </a:p>
          <a:p>
            <a:endParaRPr lang="en-US" sz="400" dirty="0">
              <a:latin typeface="+mj-lt"/>
            </a:endParaRPr>
          </a:p>
          <a:p>
            <a:r>
              <a:rPr lang="it-IT" sz="1000" dirty="0">
                <a:latin typeface="+mj-lt"/>
              </a:rPr>
              <a:t>Telemedicine </a:t>
            </a:r>
            <a:r>
              <a:rPr lang="it-IT" sz="1000" dirty="0" err="1">
                <a:latin typeface="+mj-lt"/>
              </a:rPr>
              <a:t>implementation</a:t>
            </a:r>
            <a:endParaRPr lang="it-IT" sz="1000" dirty="0">
              <a:latin typeface="+mj-lt"/>
            </a:endParaRPr>
          </a:p>
        </p:txBody>
      </p:sp>
      <p:sp>
        <p:nvSpPr>
          <p:cNvPr id="51" name="CasellaDiTesto 50">
            <a:extLst>
              <a:ext uri="{FF2B5EF4-FFF2-40B4-BE49-F238E27FC236}">
                <a16:creationId xmlns:a16="http://schemas.microsoft.com/office/drawing/2014/main" id="{53C36934-D430-4E5F-B5C4-D72430E3FD8F}"/>
              </a:ext>
            </a:extLst>
          </p:cNvPr>
          <p:cNvSpPr txBox="1"/>
          <p:nvPr/>
        </p:nvSpPr>
        <p:spPr>
          <a:xfrm>
            <a:off x="3707904" y="4190234"/>
            <a:ext cx="1331797" cy="553998"/>
          </a:xfrm>
          <a:prstGeom prst="rect">
            <a:avLst/>
          </a:prstGeom>
          <a:noFill/>
        </p:spPr>
        <p:txBody>
          <a:bodyPr wrap="square" rtlCol="0">
            <a:spAutoFit/>
          </a:bodyPr>
          <a:lstStyle/>
          <a:p>
            <a:r>
              <a:rPr lang="it-IT" sz="1000" dirty="0" err="1">
                <a:latin typeface="+mj-lt"/>
              </a:rPr>
              <a:t>Diabetological</a:t>
            </a:r>
            <a:r>
              <a:rPr lang="it-IT" sz="1000" dirty="0">
                <a:latin typeface="+mj-lt"/>
              </a:rPr>
              <a:t> Team / General </a:t>
            </a:r>
            <a:r>
              <a:rPr lang="it-IT" sz="1000" dirty="0" err="1">
                <a:latin typeface="+mj-lt"/>
              </a:rPr>
              <a:t>Practitioner</a:t>
            </a:r>
            <a:r>
              <a:rPr lang="it-IT" sz="1000" dirty="0">
                <a:latin typeface="+mj-lt"/>
              </a:rPr>
              <a:t> management</a:t>
            </a:r>
          </a:p>
        </p:txBody>
      </p:sp>
      <p:sp>
        <p:nvSpPr>
          <p:cNvPr id="55" name="CasellaDiTesto 54">
            <a:extLst>
              <a:ext uri="{FF2B5EF4-FFF2-40B4-BE49-F238E27FC236}">
                <a16:creationId xmlns:a16="http://schemas.microsoft.com/office/drawing/2014/main" id="{A12028B6-72FC-44A9-B457-D44E36EC0B0F}"/>
              </a:ext>
            </a:extLst>
          </p:cNvPr>
          <p:cNvSpPr txBox="1"/>
          <p:nvPr/>
        </p:nvSpPr>
        <p:spPr>
          <a:xfrm>
            <a:off x="3678868" y="4733462"/>
            <a:ext cx="1596889" cy="707886"/>
          </a:xfrm>
          <a:prstGeom prst="rect">
            <a:avLst/>
          </a:prstGeom>
          <a:noFill/>
        </p:spPr>
        <p:txBody>
          <a:bodyPr wrap="square" rtlCol="0">
            <a:spAutoFit/>
          </a:bodyPr>
          <a:lstStyle/>
          <a:p>
            <a:r>
              <a:rPr lang="en-US" sz="1000" dirty="0">
                <a:latin typeface="+mj-lt"/>
              </a:rPr>
              <a:t>Multidisciplinary team meetings for the discussion of cases organized by the diabetes service</a:t>
            </a:r>
            <a:endParaRPr lang="it-IT" sz="1000" dirty="0">
              <a:latin typeface="+mj-lt"/>
            </a:endParaRPr>
          </a:p>
        </p:txBody>
      </p:sp>
      <p:sp>
        <p:nvSpPr>
          <p:cNvPr id="56" name="CasellaDiTesto 55">
            <a:extLst>
              <a:ext uri="{FF2B5EF4-FFF2-40B4-BE49-F238E27FC236}">
                <a16:creationId xmlns:a16="http://schemas.microsoft.com/office/drawing/2014/main" id="{1B48C83D-A717-4188-811D-B987A52A3981}"/>
              </a:ext>
            </a:extLst>
          </p:cNvPr>
          <p:cNvSpPr txBox="1"/>
          <p:nvPr/>
        </p:nvSpPr>
        <p:spPr>
          <a:xfrm>
            <a:off x="3063564" y="5591562"/>
            <a:ext cx="1436428" cy="861774"/>
          </a:xfrm>
          <a:prstGeom prst="rect">
            <a:avLst/>
          </a:prstGeom>
          <a:noFill/>
        </p:spPr>
        <p:txBody>
          <a:bodyPr wrap="square" rtlCol="0">
            <a:spAutoFit/>
          </a:bodyPr>
          <a:lstStyle/>
          <a:p>
            <a:r>
              <a:rPr lang="en-US" sz="1000" dirty="0">
                <a:latin typeface="+mj-lt"/>
              </a:rPr>
              <a:t>He prescribes orthoses for deformities or Charcot and </a:t>
            </a:r>
            <a:r>
              <a:rPr lang="fr-FR" sz="1000" dirty="0" err="1">
                <a:latin typeface="+mj-lt"/>
              </a:rPr>
              <a:t>discharge</a:t>
            </a:r>
            <a:r>
              <a:rPr lang="fr-FR" sz="1000" dirty="0">
                <a:latin typeface="+mj-lt"/>
              </a:rPr>
              <a:t> </a:t>
            </a:r>
            <a:r>
              <a:rPr lang="fr-FR" sz="1000" dirty="0" err="1">
                <a:latin typeface="+mj-lt"/>
              </a:rPr>
              <a:t>braces</a:t>
            </a:r>
            <a:r>
              <a:rPr lang="fr-FR" sz="1000" dirty="0">
                <a:latin typeface="+mj-lt"/>
              </a:rPr>
              <a:t> for </a:t>
            </a:r>
            <a:r>
              <a:rPr lang="fr-FR" sz="1000" dirty="0" err="1">
                <a:latin typeface="+mj-lt"/>
              </a:rPr>
              <a:t>neuropathic</a:t>
            </a:r>
            <a:r>
              <a:rPr lang="fr-FR" sz="1000" dirty="0">
                <a:latin typeface="+mj-lt"/>
              </a:rPr>
              <a:t> </a:t>
            </a:r>
            <a:r>
              <a:rPr lang="fr-FR" sz="1000" dirty="0" err="1">
                <a:latin typeface="+mj-lt"/>
              </a:rPr>
              <a:t>lesions</a:t>
            </a:r>
            <a:endParaRPr lang="it-IT" sz="1000" dirty="0">
              <a:latin typeface="+mj-lt"/>
            </a:endParaRPr>
          </a:p>
        </p:txBody>
      </p:sp>
      <p:sp>
        <p:nvSpPr>
          <p:cNvPr id="58" name="CasellaDiTesto 57">
            <a:extLst>
              <a:ext uri="{FF2B5EF4-FFF2-40B4-BE49-F238E27FC236}">
                <a16:creationId xmlns:a16="http://schemas.microsoft.com/office/drawing/2014/main" id="{50BADFB9-68FD-4804-A571-66DEC9CA9D29}"/>
              </a:ext>
            </a:extLst>
          </p:cNvPr>
          <p:cNvSpPr txBox="1"/>
          <p:nvPr/>
        </p:nvSpPr>
        <p:spPr>
          <a:xfrm>
            <a:off x="5305897" y="2025914"/>
            <a:ext cx="1504225" cy="600164"/>
          </a:xfrm>
          <a:prstGeom prst="rect">
            <a:avLst/>
          </a:prstGeom>
          <a:noFill/>
        </p:spPr>
        <p:txBody>
          <a:bodyPr wrap="square" rtlCol="0">
            <a:spAutoFit/>
          </a:bodyPr>
          <a:lstStyle/>
          <a:p>
            <a:r>
              <a:rPr lang="en-US" sz="1100" dirty="0">
                <a:latin typeface="+mj-lt"/>
              </a:rPr>
              <a:t>complicated diabetic foot suspected diagnosis</a:t>
            </a:r>
            <a:endParaRPr lang="it-IT" sz="1100" dirty="0">
              <a:latin typeface="+mj-lt"/>
            </a:endParaRPr>
          </a:p>
        </p:txBody>
      </p:sp>
      <p:sp>
        <p:nvSpPr>
          <p:cNvPr id="59" name="CasellaDiTesto 58">
            <a:extLst>
              <a:ext uri="{FF2B5EF4-FFF2-40B4-BE49-F238E27FC236}">
                <a16:creationId xmlns:a16="http://schemas.microsoft.com/office/drawing/2014/main" id="{C007D2C7-2DE5-4789-9F24-294CC16309D3}"/>
              </a:ext>
            </a:extLst>
          </p:cNvPr>
          <p:cNvSpPr txBox="1"/>
          <p:nvPr/>
        </p:nvSpPr>
        <p:spPr>
          <a:xfrm>
            <a:off x="5517110" y="3698402"/>
            <a:ext cx="1368152" cy="430887"/>
          </a:xfrm>
          <a:prstGeom prst="rect">
            <a:avLst/>
          </a:prstGeom>
          <a:noFill/>
        </p:spPr>
        <p:txBody>
          <a:bodyPr wrap="square" rtlCol="0">
            <a:spAutoFit/>
          </a:bodyPr>
          <a:lstStyle/>
          <a:p>
            <a:r>
              <a:rPr lang="en-US" sz="1100" dirty="0">
                <a:latin typeface="+mj-lt"/>
              </a:rPr>
              <a:t>Diabetic Service examination</a:t>
            </a:r>
            <a:endParaRPr lang="it-IT" sz="1100" dirty="0">
              <a:latin typeface="+mj-lt"/>
            </a:endParaRPr>
          </a:p>
        </p:txBody>
      </p:sp>
      <p:sp>
        <p:nvSpPr>
          <p:cNvPr id="61" name="CasellaDiTesto 60">
            <a:extLst>
              <a:ext uri="{FF2B5EF4-FFF2-40B4-BE49-F238E27FC236}">
                <a16:creationId xmlns:a16="http://schemas.microsoft.com/office/drawing/2014/main" id="{E4EB4A68-2CC7-4452-82A0-EBF5931DC399}"/>
              </a:ext>
            </a:extLst>
          </p:cNvPr>
          <p:cNvSpPr txBox="1"/>
          <p:nvPr/>
        </p:nvSpPr>
        <p:spPr>
          <a:xfrm>
            <a:off x="5563744" y="5622055"/>
            <a:ext cx="1368152" cy="430887"/>
          </a:xfrm>
          <a:prstGeom prst="rect">
            <a:avLst/>
          </a:prstGeom>
          <a:noFill/>
        </p:spPr>
        <p:txBody>
          <a:bodyPr wrap="square" rtlCol="0">
            <a:spAutoFit/>
          </a:bodyPr>
          <a:lstStyle/>
          <a:p>
            <a:r>
              <a:rPr lang="en-US" sz="1100" dirty="0">
                <a:latin typeface="+mj-lt"/>
              </a:rPr>
              <a:t>Diabetic Service examination</a:t>
            </a:r>
            <a:endParaRPr lang="it-IT" sz="1100" dirty="0">
              <a:latin typeface="+mj-lt"/>
            </a:endParaRPr>
          </a:p>
        </p:txBody>
      </p:sp>
      <p:sp>
        <p:nvSpPr>
          <p:cNvPr id="62" name="CasellaDiTesto 61">
            <a:extLst>
              <a:ext uri="{FF2B5EF4-FFF2-40B4-BE49-F238E27FC236}">
                <a16:creationId xmlns:a16="http://schemas.microsoft.com/office/drawing/2014/main" id="{0C25DEFA-D42B-4632-B7CC-1686CD134030}"/>
              </a:ext>
            </a:extLst>
          </p:cNvPr>
          <p:cNvSpPr txBox="1"/>
          <p:nvPr/>
        </p:nvSpPr>
        <p:spPr>
          <a:xfrm>
            <a:off x="6931896" y="1889778"/>
            <a:ext cx="1368152" cy="430887"/>
          </a:xfrm>
          <a:prstGeom prst="rect">
            <a:avLst/>
          </a:prstGeom>
          <a:noFill/>
        </p:spPr>
        <p:txBody>
          <a:bodyPr wrap="square" rtlCol="0">
            <a:spAutoFit/>
          </a:bodyPr>
          <a:lstStyle/>
          <a:p>
            <a:pPr algn="ctr"/>
            <a:r>
              <a:rPr lang="it-IT" sz="1100" dirty="0">
                <a:latin typeface="+mj-lt"/>
              </a:rPr>
              <a:t>TERRITORIAL DIABETES SERVICE</a:t>
            </a:r>
          </a:p>
        </p:txBody>
      </p:sp>
      <p:sp>
        <p:nvSpPr>
          <p:cNvPr id="64" name="CasellaDiTesto 63">
            <a:extLst>
              <a:ext uri="{FF2B5EF4-FFF2-40B4-BE49-F238E27FC236}">
                <a16:creationId xmlns:a16="http://schemas.microsoft.com/office/drawing/2014/main" id="{ED686A38-F85C-4463-9A82-A603590F4E95}"/>
              </a:ext>
            </a:extLst>
          </p:cNvPr>
          <p:cNvSpPr txBox="1"/>
          <p:nvPr/>
        </p:nvSpPr>
        <p:spPr>
          <a:xfrm>
            <a:off x="6886898" y="5418562"/>
            <a:ext cx="1368152" cy="769441"/>
          </a:xfrm>
          <a:prstGeom prst="rect">
            <a:avLst/>
          </a:prstGeom>
          <a:noFill/>
        </p:spPr>
        <p:txBody>
          <a:bodyPr wrap="square" rtlCol="0">
            <a:spAutoFit/>
          </a:bodyPr>
          <a:lstStyle/>
          <a:p>
            <a:pPr algn="ctr"/>
            <a:r>
              <a:rPr lang="it-IT" sz="1100" dirty="0">
                <a:latin typeface="+mj-lt"/>
              </a:rPr>
              <a:t>DIABETES SERVICE</a:t>
            </a:r>
          </a:p>
          <a:p>
            <a:pPr algn="ctr"/>
            <a:r>
              <a:rPr lang="it-IT" sz="1100" dirty="0">
                <a:latin typeface="+mj-lt"/>
              </a:rPr>
              <a:t>+</a:t>
            </a:r>
          </a:p>
          <a:p>
            <a:pPr algn="ctr"/>
            <a:r>
              <a:rPr lang="it-IT" sz="1100" dirty="0">
                <a:latin typeface="+mj-lt"/>
              </a:rPr>
              <a:t>DIABETIC FOOT TASK FORCE</a:t>
            </a:r>
          </a:p>
        </p:txBody>
      </p:sp>
      <p:sp>
        <p:nvSpPr>
          <p:cNvPr id="67" name="Rettangolo 66">
            <a:extLst>
              <a:ext uri="{FF2B5EF4-FFF2-40B4-BE49-F238E27FC236}">
                <a16:creationId xmlns:a16="http://schemas.microsoft.com/office/drawing/2014/main" id="{4B134928-81C5-4DED-84A7-4FE20B8C2E5B}"/>
              </a:ext>
            </a:extLst>
          </p:cNvPr>
          <p:cNvSpPr/>
          <p:nvPr/>
        </p:nvSpPr>
        <p:spPr>
          <a:xfrm>
            <a:off x="6959747" y="3792356"/>
            <a:ext cx="1226020" cy="557583"/>
          </a:xfrm>
          <a:prstGeom prst="rect">
            <a:avLst/>
          </a:prstGeom>
          <a:solidFill>
            <a:srgbClr val="F2F2F2"/>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CasellaDiTesto 67">
            <a:extLst>
              <a:ext uri="{FF2B5EF4-FFF2-40B4-BE49-F238E27FC236}">
                <a16:creationId xmlns:a16="http://schemas.microsoft.com/office/drawing/2014/main" id="{3E4CD9BB-6AEF-4C68-B93B-5A03A7A0E63E}"/>
              </a:ext>
            </a:extLst>
          </p:cNvPr>
          <p:cNvSpPr txBox="1"/>
          <p:nvPr/>
        </p:nvSpPr>
        <p:spPr>
          <a:xfrm>
            <a:off x="6907610" y="3844875"/>
            <a:ext cx="1368152" cy="430887"/>
          </a:xfrm>
          <a:prstGeom prst="rect">
            <a:avLst/>
          </a:prstGeom>
          <a:noFill/>
        </p:spPr>
        <p:txBody>
          <a:bodyPr wrap="square" rtlCol="0">
            <a:spAutoFit/>
          </a:bodyPr>
          <a:lstStyle/>
          <a:p>
            <a:pPr algn="ctr"/>
            <a:r>
              <a:rPr lang="it-IT" sz="1100" dirty="0">
                <a:latin typeface="+mj-lt"/>
              </a:rPr>
              <a:t>TERRITORIAL DIABETES SERVICE</a:t>
            </a:r>
          </a:p>
        </p:txBody>
      </p:sp>
      <p:cxnSp>
        <p:nvCxnSpPr>
          <p:cNvPr id="39" name="Connettore 2 38">
            <a:extLst>
              <a:ext uri="{FF2B5EF4-FFF2-40B4-BE49-F238E27FC236}">
                <a16:creationId xmlns:a16="http://schemas.microsoft.com/office/drawing/2014/main" id="{390A48AC-5641-4A59-A1D4-886BB1628B9B}"/>
              </a:ext>
            </a:extLst>
          </p:cNvPr>
          <p:cNvCxnSpPr>
            <a:cxnSpLocks/>
          </p:cNvCxnSpPr>
          <p:nvPr/>
        </p:nvCxnSpPr>
        <p:spPr>
          <a:xfrm>
            <a:off x="3990540" y="3792285"/>
            <a:ext cx="1453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Connettore 2 71">
            <a:extLst>
              <a:ext uri="{FF2B5EF4-FFF2-40B4-BE49-F238E27FC236}">
                <a16:creationId xmlns:a16="http://schemas.microsoft.com/office/drawing/2014/main" id="{CFD3ACD6-5728-4C2F-BF03-6A63E2B9CF5A}"/>
              </a:ext>
            </a:extLst>
          </p:cNvPr>
          <p:cNvCxnSpPr>
            <a:cxnSpLocks/>
          </p:cNvCxnSpPr>
          <p:nvPr/>
        </p:nvCxnSpPr>
        <p:spPr>
          <a:xfrm flipH="1">
            <a:off x="2699793" y="3792285"/>
            <a:ext cx="1529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nettore 2 74">
            <a:extLst>
              <a:ext uri="{FF2B5EF4-FFF2-40B4-BE49-F238E27FC236}">
                <a16:creationId xmlns:a16="http://schemas.microsoft.com/office/drawing/2014/main" id="{26AD26C2-9007-495D-B08B-889F15396B84}"/>
              </a:ext>
            </a:extLst>
          </p:cNvPr>
          <p:cNvCxnSpPr>
            <a:cxnSpLocks/>
          </p:cNvCxnSpPr>
          <p:nvPr/>
        </p:nvCxnSpPr>
        <p:spPr>
          <a:xfrm>
            <a:off x="2552094" y="3988522"/>
            <a:ext cx="0" cy="370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ttore 2 78">
            <a:extLst>
              <a:ext uri="{FF2B5EF4-FFF2-40B4-BE49-F238E27FC236}">
                <a16:creationId xmlns:a16="http://schemas.microsoft.com/office/drawing/2014/main" id="{1B0226B6-483C-423B-BAC4-DC183D0655D7}"/>
              </a:ext>
            </a:extLst>
          </p:cNvPr>
          <p:cNvCxnSpPr>
            <a:cxnSpLocks/>
            <a:stCxn id="29" idx="4"/>
          </p:cNvCxnSpPr>
          <p:nvPr/>
        </p:nvCxnSpPr>
        <p:spPr>
          <a:xfrm>
            <a:off x="4319972" y="3976650"/>
            <a:ext cx="0" cy="226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78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graphicFrame>
        <p:nvGraphicFramePr>
          <p:cNvPr id="3" name="Tabella 3">
            <a:extLst>
              <a:ext uri="{FF2B5EF4-FFF2-40B4-BE49-F238E27FC236}">
                <a16:creationId xmlns:a16="http://schemas.microsoft.com/office/drawing/2014/main" id="{8010746E-EE93-4498-BCA6-49D18E9F7E07}"/>
              </a:ext>
            </a:extLst>
          </p:cNvPr>
          <p:cNvGraphicFramePr>
            <a:graphicFrameLocks noGrp="1"/>
          </p:cNvGraphicFramePr>
          <p:nvPr>
            <p:extLst>
              <p:ext uri="{D42A27DB-BD31-4B8C-83A1-F6EECF244321}">
                <p14:modId xmlns:p14="http://schemas.microsoft.com/office/powerpoint/2010/main" val="3725958899"/>
              </p:ext>
            </p:extLst>
          </p:nvPr>
        </p:nvGraphicFramePr>
        <p:xfrm>
          <a:off x="497726" y="1586831"/>
          <a:ext cx="8208591" cy="4531360"/>
        </p:xfrm>
        <a:graphic>
          <a:graphicData uri="http://schemas.openxmlformats.org/drawingml/2006/table">
            <a:tbl>
              <a:tblPr firstRow="1" bandRow="1">
                <a:tableStyleId>{5C22544A-7EE6-4342-B048-85BDC9FD1C3A}</a:tableStyleId>
              </a:tblPr>
              <a:tblGrid>
                <a:gridCol w="2736197">
                  <a:extLst>
                    <a:ext uri="{9D8B030D-6E8A-4147-A177-3AD203B41FA5}">
                      <a16:colId xmlns:a16="http://schemas.microsoft.com/office/drawing/2014/main" val="88808379"/>
                    </a:ext>
                  </a:extLst>
                </a:gridCol>
                <a:gridCol w="2736197">
                  <a:extLst>
                    <a:ext uri="{9D8B030D-6E8A-4147-A177-3AD203B41FA5}">
                      <a16:colId xmlns:a16="http://schemas.microsoft.com/office/drawing/2014/main" val="1897861393"/>
                    </a:ext>
                  </a:extLst>
                </a:gridCol>
                <a:gridCol w="2736197">
                  <a:extLst>
                    <a:ext uri="{9D8B030D-6E8A-4147-A177-3AD203B41FA5}">
                      <a16:colId xmlns:a16="http://schemas.microsoft.com/office/drawing/2014/main" val="2998089079"/>
                    </a:ext>
                  </a:extLst>
                </a:gridCol>
              </a:tblGrid>
              <a:tr h="370840">
                <a:tc>
                  <a:txBody>
                    <a:bodyPr/>
                    <a:lstStyle/>
                    <a:p>
                      <a:pPr algn="ctr"/>
                      <a:r>
                        <a:rPr lang="it-IT" dirty="0"/>
                        <a:t>Assistance Level</a:t>
                      </a:r>
                    </a:p>
                  </a:txBody>
                  <a:tcPr/>
                </a:tc>
                <a:tc>
                  <a:txBody>
                    <a:bodyPr/>
                    <a:lstStyle/>
                    <a:p>
                      <a:pPr algn="ctr"/>
                      <a:r>
                        <a:rPr lang="it-IT" dirty="0"/>
                        <a:t>Activity</a:t>
                      </a:r>
                    </a:p>
                  </a:txBody>
                  <a:tcPr/>
                </a:tc>
                <a:tc>
                  <a:txBody>
                    <a:bodyPr/>
                    <a:lstStyle/>
                    <a:p>
                      <a:pPr algn="ctr"/>
                      <a:r>
                        <a:rPr lang="it-IT" dirty="0"/>
                        <a:t>Team</a:t>
                      </a:r>
                    </a:p>
                  </a:txBody>
                  <a:tcPr/>
                </a:tc>
                <a:extLst>
                  <a:ext uri="{0D108BD9-81ED-4DB2-BD59-A6C34878D82A}">
                    <a16:rowId xmlns:a16="http://schemas.microsoft.com/office/drawing/2014/main" val="3448096470"/>
                  </a:ext>
                </a:extLst>
              </a:tr>
              <a:tr h="370840">
                <a:tc>
                  <a:txBody>
                    <a:bodyPr/>
                    <a:lstStyle/>
                    <a:p>
                      <a:r>
                        <a:rPr lang="it-IT" sz="1500" dirty="0"/>
                        <a:t>Level 1. </a:t>
                      </a:r>
                      <a:r>
                        <a:rPr lang="it-IT" sz="1500" dirty="0" err="1"/>
                        <a:t>District</a:t>
                      </a:r>
                      <a:r>
                        <a:rPr lang="it-IT" sz="1500" dirty="0"/>
                        <a:t>, </a:t>
                      </a:r>
                      <a:r>
                        <a:rPr lang="it-IT" sz="1500" dirty="0" err="1"/>
                        <a:t>Primary</a:t>
                      </a:r>
                      <a:r>
                        <a:rPr lang="it-IT" sz="1500" dirty="0"/>
                        <a:t> Care, </a:t>
                      </a:r>
                      <a:r>
                        <a:rPr lang="it-IT" sz="1500" dirty="0" err="1"/>
                        <a:t>outpatient</a:t>
                      </a:r>
                      <a:r>
                        <a:rPr lang="it-IT" sz="1500" dirty="0"/>
                        <a:t>.</a:t>
                      </a:r>
                    </a:p>
                  </a:txBody>
                  <a:tcPr/>
                </a:tc>
                <a:tc>
                  <a:txBody>
                    <a:bodyPr/>
                    <a:lstStyle/>
                    <a:p>
                      <a:r>
                        <a:rPr lang="it-IT" sz="1500" dirty="0" err="1"/>
                        <a:t>Early</a:t>
                      </a:r>
                      <a:r>
                        <a:rPr lang="it-IT" sz="1500" dirty="0"/>
                        <a:t> screening and </a:t>
                      </a:r>
                      <a:r>
                        <a:rPr lang="it-IT" sz="1500" dirty="0" err="1"/>
                        <a:t>diagnosis</a:t>
                      </a:r>
                      <a:endParaRPr lang="it-IT" sz="1500" dirty="0"/>
                    </a:p>
                  </a:txBody>
                  <a:tcPr/>
                </a:tc>
                <a:tc>
                  <a:txBody>
                    <a:bodyPr/>
                    <a:lstStyle/>
                    <a:p>
                      <a:r>
                        <a:rPr lang="it-IT" sz="1500" dirty="0"/>
                        <a:t>General </a:t>
                      </a:r>
                      <a:r>
                        <a:rPr lang="it-IT" sz="1500" dirty="0" err="1"/>
                        <a:t>practitioner</a:t>
                      </a:r>
                      <a:r>
                        <a:rPr lang="it-IT" sz="1500" dirty="0"/>
                        <a:t>, nurse with </a:t>
                      </a:r>
                      <a:r>
                        <a:rPr lang="it-IT" sz="1500" dirty="0" err="1"/>
                        <a:t>diabetes</a:t>
                      </a:r>
                      <a:r>
                        <a:rPr lang="it-IT" sz="1500" dirty="0"/>
                        <a:t> training and </a:t>
                      </a:r>
                      <a:r>
                        <a:rPr lang="it-IT" sz="1500" dirty="0" err="1"/>
                        <a:t>diabetologist</a:t>
                      </a:r>
                      <a:endParaRPr lang="it-IT" sz="1500" dirty="0"/>
                    </a:p>
                  </a:txBody>
                  <a:tcPr/>
                </a:tc>
                <a:extLst>
                  <a:ext uri="{0D108BD9-81ED-4DB2-BD59-A6C34878D82A}">
                    <a16:rowId xmlns:a16="http://schemas.microsoft.com/office/drawing/2014/main" val="988585908"/>
                  </a:ext>
                </a:extLst>
              </a:tr>
              <a:tr h="370840">
                <a:tc>
                  <a:txBody>
                    <a:bodyPr/>
                    <a:lstStyle/>
                    <a:p>
                      <a:r>
                        <a:rPr lang="en-US" sz="1500" dirty="0"/>
                        <a:t>Level 2. </a:t>
                      </a:r>
                      <a:r>
                        <a:rPr lang="it-IT" sz="1500" dirty="0" err="1"/>
                        <a:t>District</a:t>
                      </a:r>
                      <a:r>
                        <a:rPr lang="it-IT" sz="1500" dirty="0"/>
                        <a:t>, </a:t>
                      </a:r>
                      <a:r>
                        <a:rPr lang="it-IT" sz="1500" dirty="0" err="1"/>
                        <a:t>Primary</a:t>
                      </a:r>
                      <a:r>
                        <a:rPr lang="it-IT" sz="1500" dirty="0"/>
                        <a:t> Care, </a:t>
                      </a:r>
                      <a:r>
                        <a:rPr lang="it-IT" sz="1500" dirty="0" err="1"/>
                        <a:t>outpatient</a:t>
                      </a:r>
                      <a:r>
                        <a:rPr lang="en-US" sz="1500" dirty="0"/>
                        <a:t>, Day Service, Hospital, Day Surgery.</a:t>
                      </a:r>
                      <a:endParaRPr lang="it-IT" sz="1500" dirty="0"/>
                    </a:p>
                  </a:txBody>
                  <a:tcPr/>
                </a:tc>
                <a:tc>
                  <a:txBody>
                    <a:bodyPr/>
                    <a:lstStyle/>
                    <a:p>
                      <a:r>
                        <a:rPr lang="en-US" sz="1500" dirty="0"/>
                        <a:t>Prevention, diagnosis and treatment of acute and chronic pathology of the diabetic foot:</a:t>
                      </a:r>
                    </a:p>
                    <a:p>
                      <a:pPr marL="285750" indent="-285750">
                        <a:buFontTx/>
                        <a:buChar char="-"/>
                      </a:pPr>
                      <a:r>
                        <a:rPr lang="en-US" sz="1500" dirty="0"/>
                        <a:t>dressings;</a:t>
                      </a:r>
                    </a:p>
                    <a:p>
                      <a:pPr marL="285750" indent="-285750">
                        <a:buFontTx/>
                        <a:buChar char="-"/>
                      </a:pPr>
                      <a:r>
                        <a:rPr lang="it-IT" sz="1500" dirty="0"/>
                        <a:t>minor surgery;</a:t>
                      </a:r>
                    </a:p>
                    <a:p>
                      <a:pPr marL="285750" indent="-285750">
                        <a:buFontTx/>
                        <a:buChar char="-"/>
                      </a:pPr>
                      <a:r>
                        <a:rPr lang="it-IT" sz="1500" dirty="0" err="1"/>
                        <a:t>discharge</a:t>
                      </a:r>
                      <a:r>
                        <a:rPr lang="it-IT" sz="1500" dirty="0"/>
                        <a:t> of </a:t>
                      </a:r>
                      <a:r>
                        <a:rPr lang="it-IT" sz="1500" dirty="0" err="1"/>
                        <a:t>plantar</a:t>
                      </a:r>
                      <a:r>
                        <a:rPr lang="it-IT" sz="1500" dirty="0"/>
                        <a:t> </a:t>
                      </a:r>
                      <a:r>
                        <a:rPr lang="it-IT" sz="1500" dirty="0" err="1"/>
                        <a:t>neuropathic</a:t>
                      </a:r>
                      <a:r>
                        <a:rPr lang="it-IT" sz="1500" dirty="0"/>
                        <a:t> </a:t>
                      </a:r>
                      <a:r>
                        <a:rPr lang="it-IT" sz="1500" dirty="0" err="1"/>
                        <a:t>lesions</a:t>
                      </a:r>
                      <a:r>
                        <a:rPr lang="it-IT" sz="1500" dirty="0"/>
                        <a:t>.</a:t>
                      </a:r>
                    </a:p>
                  </a:txBody>
                  <a:tcPr/>
                </a:tc>
                <a:tc>
                  <a:txBody>
                    <a:bodyPr/>
                    <a:lstStyle/>
                    <a:p>
                      <a:r>
                        <a:rPr lang="it-IT" sz="1500" dirty="0" err="1"/>
                        <a:t>Diabetologist</a:t>
                      </a:r>
                      <a:r>
                        <a:rPr lang="it-IT" sz="1500" dirty="0"/>
                        <a:t>, </a:t>
                      </a:r>
                      <a:r>
                        <a:rPr lang="it-IT" sz="1500" dirty="0" err="1"/>
                        <a:t>surgeon</a:t>
                      </a:r>
                      <a:r>
                        <a:rPr lang="it-IT" sz="1500" dirty="0"/>
                        <a:t> (general and / or </a:t>
                      </a:r>
                      <a:r>
                        <a:rPr lang="it-IT" sz="1500" dirty="0" err="1"/>
                        <a:t>vascular</a:t>
                      </a:r>
                      <a:r>
                        <a:rPr lang="it-IT" sz="1500" dirty="0"/>
                        <a:t> and / or </a:t>
                      </a:r>
                      <a:r>
                        <a:rPr lang="it-IT" sz="1500" dirty="0" err="1"/>
                        <a:t>orthopedic</a:t>
                      </a:r>
                      <a:r>
                        <a:rPr lang="it-IT" sz="1500" dirty="0"/>
                        <a:t>), General </a:t>
                      </a:r>
                      <a:r>
                        <a:rPr lang="it-IT" sz="1500" dirty="0" err="1"/>
                        <a:t>practitioner</a:t>
                      </a:r>
                      <a:r>
                        <a:rPr lang="it-IT" sz="1500" dirty="0"/>
                        <a:t>, nurse, </a:t>
                      </a:r>
                      <a:r>
                        <a:rPr lang="it-IT" sz="1500" dirty="0" err="1"/>
                        <a:t>podiatrist</a:t>
                      </a:r>
                      <a:r>
                        <a:rPr lang="it-IT" sz="1500" dirty="0"/>
                        <a:t> </a:t>
                      </a:r>
                      <a:r>
                        <a:rPr lang="it-IT" sz="1500" dirty="0" err="1"/>
                        <a:t>if</a:t>
                      </a:r>
                      <a:r>
                        <a:rPr lang="it-IT" sz="1500" dirty="0"/>
                        <a:t> </a:t>
                      </a:r>
                      <a:r>
                        <a:rPr lang="it-IT" sz="1500" dirty="0" err="1"/>
                        <a:t>present</a:t>
                      </a:r>
                      <a:r>
                        <a:rPr lang="it-IT" sz="1500" dirty="0"/>
                        <a:t> / </a:t>
                      </a:r>
                      <a:r>
                        <a:rPr lang="it-IT" sz="1500" dirty="0" err="1"/>
                        <a:t>orthopedic</a:t>
                      </a:r>
                      <a:r>
                        <a:rPr lang="it-IT" sz="1500" dirty="0"/>
                        <a:t> </a:t>
                      </a:r>
                      <a:r>
                        <a:rPr lang="it-IT" sz="1500" dirty="0" err="1"/>
                        <a:t>technician</a:t>
                      </a:r>
                      <a:r>
                        <a:rPr lang="it-IT" sz="1500" dirty="0"/>
                        <a:t>, </a:t>
                      </a:r>
                      <a:r>
                        <a:rPr lang="en-US" sz="1500" dirty="0"/>
                        <a:t>the patient and his family</a:t>
                      </a:r>
                      <a:endParaRPr lang="it-IT" sz="1500" dirty="0"/>
                    </a:p>
                  </a:txBody>
                  <a:tcPr/>
                </a:tc>
                <a:extLst>
                  <a:ext uri="{0D108BD9-81ED-4DB2-BD59-A6C34878D82A}">
                    <a16:rowId xmlns:a16="http://schemas.microsoft.com/office/drawing/2014/main" val="2119010302"/>
                  </a:ext>
                </a:extLst>
              </a:tr>
              <a:tr h="370840">
                <a:tc>
                  <a:txBody>
                    <a:bodyPr/>
                    <a:lstStyle/>
                    <a:p>
                      <a:r>
                        <a:rPr lang="en-US" sz="1500" dirty="0"/>
                        <a:t>Level 3. Hospital with continuity of care and case manager, Day Surgery, ordinary hospitalization.</a:t>
                      </a:r>
                      <a:endParaRPr lang="it-IT" sz="1500" dirty="0"/>
                    </a:p>
                  </a:txBody>
                  <a:tcPr/>
                </a:tc>
                <a:tc>
                  <a:txBody>
                    <a:bodyPr/>
                    <a:lstStyle/>
                    <a:p>
                      <a:r>
                        <a:rPr lang="en-US" sz="1500" dirty="0"/>
                        <a:t>Revascularization procedures, orthopedic operations and / or amputations, both urgent or not</a:t>
                      </a:r>
                      <a:endParaRPr lang="it-IT"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dirty="0" err="1"/>
                        <a:t>Diabetologist</a:t>
                      </a:r>
                      <a:r>
                        <a:rPr lang="it-IT" sz="1500" dirty="0"/>
                        <a:t>, </a:t>
                      </a:r>
                      <a:r>
                        <a:rPr lang="it-IT" sz="1500" dirty="0" err="1"/>
                        <a:t>surgeon</a:t>
                      </a:r>
                      <a:r>
                        <a:rPr lang="it-IT" sz="1500" dirty="0"/>
                        <a:t> (general and / or </a:t>
                      </a:r>
                      <a:r>
                        <a:rPr lang="it-IT" sz="1500" dirty="0" err="1"/>
                        <a:t>vascular</a:t>
                      </a:r>
                      <a:r>
                        <a:rPr lang="it-IT" sz="1500" dirty="0"/>
                        <a:t> and / or </a:t>
                      </a:r>
                      <a:r>
                        <a:rPr lang="it-IT" sz="1500" dirty="0" err="1"/>
                        <a:t>orthopedic</a:t>
                      </a:r>
                      <a:r>
                        <a:rPr lang="it-IT" sz="1500" dirty="0"/>
                        <a:t>), </a:t>
                      </a:r>
                      <a:r>
                        <a:rPr lang="it-IT" sz="1500" dirty="0" err="1"/>
                        <a:t>radiologist</a:t>
                      </a:r>
                      <a:r>
                        <a:rPr lang="it-IT" sz="1500" dirty="0"/>
                        <a:t>, </a:t>
                      </a:r>
                      <a:r>
                        <a:rPr lang="it-IT" sz="1500" dirty="0" err="1"/>
                        <a:t>nephrologist</a:t>
                      </a:r>
                      <a:r>
                        <a:rPr lang="it-IT" sz="1500" dirty="0"/>
                        <a:t>, General </a:t>
                      </a:r>
                      <a:r>
                        <a:rPr lang="it-IT" sz="1500" dirty="0" err="1"/>
                        <a:t>practitioner</a:t>
                      </a:r>
                      <a:r>
                        <a:rPr lang="it-IT" sz="1500" dirty="0"/>
                        <a:t>, nurse, </a:t>
                      </a:r>
                      <a:r>
                        <a:rPr lang="en-US" sz="1500" dirty="0"/>
                        <a:t>the patient and his family</a:t>
                      </a:r>
                      <a:endParaRPr lang="it-IT" sz="1500" dirty="0"/>
                    </a:p>
                    <a:p>
                      <a:endParaRPr lang="it-IT" sz="1500" dirty="0"/>
                    </a:p>
                  </a:txBody>
                  <a:tcPr/>
                </a:tc>
                <a:extLst>
                  <a:ext uri="{0D108BD9-81ED-4DB2-BD59-A6C34878D82A}">
                    <a16:rowId xmlns:a16="http://schemas.microsoft.com/office/drawing/2014/main" val="3637343597"/>
                  </a:ext>
                </a:extLst>
              </a:tr>
            </a:tbl>
          </a:graphicData>
        </a:graphic>
      </p:graphicFrame>
    </p:spTree>
    <p:extLst>
      <p:ext uri="{BB962C8B-B14F-4D97-AF65-F5344CB8AC3E}">
        <p14:creationId xmlns:p14="http://schemas.microsoft.com/office/powerpoint/2010/main" val="356110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2DA96288-BA61-4582-8A31-23ABE36878A9}"/>
              </a:ext>
            </a:extLst>
          </p:cNvPr>
          <p:cNvSpPr/>
          <p:nvPr/>
        </p:nvSpPr>
        <p:spPr>
          <a:xfrm>
            <a:off x="3995936" y="4705995"/>
            <a:ext cx="259228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id="{56A457FE-A957-4330-874C-202EE00C2057}"/>
              </a:ext>
            </a:extLst>
          </p:cNvPr>
          <p:cNvSpPr/>
          <p:nvPr/>
        </p:nvSpPr>
        <p:spPr>
          <a:xfrm>
            <a:off x="1979712" y="2492896"/>
            <a:ext cx="38164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sp>
        <p:nvSpPr>
          <p:cNvPr id="2" name="CasellaDiTesto 1">
            <a:extLst>
              <a:ext uri="{FF2B5EF4-FFF2-40B4-BE49-F238E27FC236}">
                <a16:creationId xmlns:a16="http://schemas.microsoft.com/office/drawing/2014/main" id="{9DB32967-EA16-4EE4-AAD0-FB2F7274D21F}"/>
              </a:ext>
            </a:extLst>
          </p:cNvPr>
          <p:cNvSpPr txBox="1"/>
          <p:nvPr/>
        </p:nvSpPr>
        <p:spPr>
          <a:xfrm>
            <a:off x="2051720" y="2492896"/>
            <a:ext cx="6912768" cy="2585323"/>
          </a:xfrm>
          <a:prstGeom prst="rect">
            <a:avLst/>
          </a:prstGeom>
          <a:noFill/>
        </p:spPr>
        <p:txBody>
          <a:bodyPr wrap="square" rtlCol="0">
            <a:spAutoFit/>
          </a:bodyPr>
          <a:lstStyle/>
          <a:p>
            <a:r>
              <a:rPr lang="it-IT" dirty="0">
                <a:solidFill>
                  <a:schemeClr val="bg1"/>
                </a:solidFill>
                <a:latin typeface="+mj-lt"/>
              </a:rPr>
              <a:t>In 2017 </a:t>
            </a:r>
            <a:r>
              <a:rPr lang="it-IT" b="1" dirty="0">
                <a:solidFill>
                  <a:schemeClr val="bg1"/>
                </a:solidFill>
                <a:latin typeface="+mj-lt"/>
              </a:rPr>
              <a:t>PDTA</a:t>
            </a:r>
            <a:r>
              <a:rPr lang="it-IT" dirty="0">
                <a:solidFill>
                  <a:schemeClr val="bg1"/>
                </a:solidFill>
                <a:latin typeface="+mj-lt"/>
              </a:rPr>
              <a:t> </a:t>
            </a:r>
            <a:r>
              <a:rPr lang="it-IT" dirty="0" err="1">
                <a:solidFill>
                  <a:schemeClr val="bg1"/>
                </a:solidFill>
                <a:latin typeface="+mj-lt"/>
              </a:rPr>
              <a:t>drafting</a:t>
            </a:r>
            <a:r>
              <a:rPr lang="it-IT" dirty="0">
                <a:solidFill>
                  <a:schemeClr val="bg1"/>
                </a:solidFill>
                <a:latin typeface="+mj-lt"/>
              </a:rPr>
              <a:t> </a:t>
            </a:r>
            <a:r>
              <a:rPr lang="it-IT" dirty="0" err="1">
                <a:solidFill>
                  <a:schemeClr val="bg1"/>
                </a:solidFill>
                <a:latin typeface="+mj-lt"/>
              </a:rPr>
              <a:t>was</a:t>
            </a:r>
            <a:r>
              <a:rPr lang="it-IT" dirty="0">
                <a:solidFill>
                  <a:schemeClr val="bg1"/>
                </a:solidFill>
                <a:latin typeface="+mj-lt"/>
              </a:rPr>
              <a:t> </a:t>
            </a:r>
            <a:r>
              <a:rPr lang="it-IT" dirty="0" err="1">
                <a:solidFill>
                  <a:schemeClr val="bg1"/>
                </a:solidFill>
                <a:latin typeface="+mj-lt"/>
              </a:rPr>
              <a:t>completed</a:t>
            </a:r>
            <a:r>
              <a:rPr lang="it-IT" dirty="0">
                <a:solidFill>
                  <a:schemeClr val="bg1"/>
                </a:solidFill>
                <a:latin typeface="+mj-lt"/>
              </a:rPr>
              <a:t>.</a:t>
            </a:r>
          </a:p>
          <a:p>
            <a:endParaRPr lang="it-IT" dirty="0">
              <a:solidFill>
                <a:schemeClr val="bg1"/>
              </a:solidFill>
              <a:latin typeface="+mj-lt"/>
            </a:endParaRPr>
          </a:p>
          <a:p>
            <a:endParaRPr lang="it-IT" dirty="0">
              <a:solidFill>
                <a:schemeClr val="bg1"/>
              </a:solidFill>
              <a:latin typeface="+mj-lt"/>
            </a:endParaRPr>
          </a:p>
          <a:p>
            <a:endParaRPr lang="it-IT" dirty="0">
              <a:solidFill>
                <a:schemeClr val="bg1"/>
              </a:solidFill>
              <a:latin typeface="+mj-lt"/>
            </a:endParaRPr>
          </a:p>
          <a:p>
            <a:endParaRPr lang="it-IT" dirty="0">
              <a:solidFill>
                <a:schemeClr val="bg1"/>
              </a:solidFill>
              <a:latin typeface="+mj-lt"/>
            </a:endParaRPr>
          </a:p>
          <a:p>
            <a:r>
              <a:rPr lang="it-IT" dirty="0">
                <a:solidFill>
                  <a:schemeClr val="bg1"/>
                </a:solidFill>
                <a:latin typeface="+mj-lt"/>
              </a:rPr>
              <a:t>			</a:t>
            </a:r>
          </a:p>
          <a:p>
            <a:endParaRPr lang="it-IT" dirty="0">
              <a:solidFill>
                <a:schemeClr val="bg1"/>
              </a:solidFill>
              <a:latin typeface="+mj-lt"/>
            </a:endParaRPr>
          </a:p>
          <a:p>
            <a:endParaRPr lang="it-IT" dirty="0">
              <a:solidFill>
                <a:schemeClr val="bg1"/>
              </a:solidFill>
              <a:latin typeface="+mj-lt"/>
            </a:endParaRPr>
          </a:p>
          <a:p>
            <a:r>
              <a:rPr lang="it-IT" dirty="0">
                <a:solidFill>
                  <a:schemeClr val="bg1"/>
                </a:solidFill>
                <a:latin typeface="+mj-lt"/>
              </a:rPr>
              <a:t>		   In 2018 </a:t>
            </a:r>
            <a:r>
              <a:rPr lang="it-IT" dirty="0" err="1">
                <a:solidFill>
                  <a:schemeClr val="bg1"/>
                </a:solidFill>
                <a:latin typeface="+mj-lt"/>
              </a:rPr>
              <a:t>it</a:t>
            </a:r>
            <a:r>
              <a:rPr lang="it-IT" dirty="0">
                <a:solidFill>
                  <a:schemeClr val="bg1"/>
                </a:solidFill>
                <a:latin typeface="+mj-lt"/>
              </a:rPr>
              <a:t> </a:t>
            </a:r>
            <a:r>
              <a:rPr lang="it-IT" dirty="0" err="1">
                <a:solidFill>
                  <a:schemeClr val="bg1"/>
                </a:solidFill>
                <a:latin typeface="+mj-lt"/>
              </a:rPr>
              <a:t>was</a:t>
            </a:r>
            <a:r>
              <a:rPr lang="it-IT" dirty="0">
                <a:solidFill>
                  <a:schemeClr val="bg1"/>
                </a:solidFill>
                <a:latin typeface="+mj-lt"/>
              </a:rPr>
              <a:t> </a:t>
            </a:r>
            <a:r>
              <a:rPr lang="it-IT" dirty="0" err="1">
                <a:solidFill>
                  <a:schemeClr val="bg1"/>
                </a:solidFill>
                <a:latin typeface="+mj-lt"/>
              </a:rPr>
              <a:t>accredited</a:t>
            </a:r>
            <a:r>
              <a:rPr lang="it-IT" dirty="0">
                <a:solidFill>
                  <a:schemeClr val="bg1"/>
                </a:solidFill>
                <a:latin typeface="+mj-lt"/>
              </a:rPr>
              <a:t>.</a:t>
            </a:r>
          </a:p>
        </p:txBody>
      </p:sp>
    </p:spTree>
    <p:extLst>
      <p:ext uri="{BB962C8B-B14F-4D97-AF65-F5344CB8AC3E}">
        <p14:creationId xmlns:p14="http://schemas.microsoft.com/office/powerpoint/2010/main" val="217483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p:cNvPicPr>
            <a:picLocks noChangeAspect="1" noChangeArrowheads="1"/>
          </p:cNvPicPr>
          <p:nvPr/>
        </p:nvPicPr>
        <p:blipFill>
          <a:blip r:embed="rId2">
            <a:extLst>
              <a:ext uri="{28A0092B-C50C-407E-A947-70E740481C1C}">
                <a14:useLocalDpi xmlns:a14="http://schemas.microsoft.com/office/drawing/2010/main" val="0"/>
              </a:ext>
            </a:extLst>
          </a:blip>
          <a:srcRect l="175111" t="-178113" r="-126732" b="228748"/>
          <a:stretch>
            <a:fillRect/>
          </a:stretch>
        </p:blipFill>
        <p:spPr bwMode="auto">
          <a:xfrm>
            <a:off x="6164263" y="-1808163"/>
            <a:ext cx="3016250" cy="2989263"/>
          </a:xfrm>
          <a:prstGeom prst="rect">
            <a:avLst/>
          </a:prstGeom>
          <a:noFill/>
          <a:ln w="9525">
            <a:noFill/>
            <a:miter lim="800000"/>
            <a:headEnd/>
            <a:tailEnd/>
          </a:ln>
        </p:spPr>
      </p:pic>
      <p:sp>
        <p:nvSpPr>
          <p:cNvPr id="3" name="CasellaDiTesto 2">
            <a:extLst>
              <a:ext uri="{FF2B5EF4-FFF2-40B4-BE49-F238E27FC236}">
                <a16:creationId xmlns:a16="http://schemas.microsoft.com/office/drawing/2014/main" id="{0ADBEF36-9ADC-4D71-AC67-ED35ED609D3D}"/>
              </a:ext>
            </a:extLst>
          </p:cNvPr>
          <p:cNvSpPr txBox="1"/>
          <p:nvPr/>
        </p:nvSpPr>
        <p:spPr>
          <a:xfrm>
            <a:off x="729084" y="1700808"/>
            <a:ext cx="7587332" cy="369332"/>
          </a:xfrm>
          <a:prstGeom prst="rect">
            <a:avLst/>
          </a:prstGeom>
          <a:noFill/>
          <a:ln w="38100">
            <a:solidFill>
              <a:srgbClr val="4F81BD"/>
            </a:solidFill>
          </a:ln>
        </p:spPr>
        <p:txBody>
          <a:bodyPr wrap="square" rtlCol="0">
            <a:spAutoFit/>
          </a:bodyPr>
          <a:lstStyle/>
          <a:p>
            <a:pPr algn="ctr"/>
            <a:r>
              <a:rPr lang="it-IT" b="1" dirty="0">
                <a:latin typeface="+mj-lt"/>
              </a:rPr>
              <a:t>1st Scenario: </a:t>
            </a:r>
            <a:r>
              <a:rPr lang="it-IT" b="1" dirty="0" err="1">
                <a:latin typeface="+mj-lt"/>
              </a:rPr>
              <a:t>Normal</a:t>
            </a:r>
            <a:r>
              <a:rPr lang="it-IT" b="1" dirty="0">
                <a:latin typeface="+mj-lt"/>
              </a:rPr>
              <a:t> </a:t>
            </a:r>
            <a:r>
              <a:rPr lang="it-IT" b="1" dirty="0" err="1">
                <a:latin typeface="+mj-lt"/>
              </a:rPr>
              <a:t>Foot</a:t>
            </a:r>
            <a:r>
              <a:rPr lang="it-IT" b="1" dirty="0">
                <a:latin typeface="+mj-lt"/>
              </a:rPr>
              <a:t>, </a:t>
            </a:r>
            <a:r>
              <a:rPr lang="it-IT" b="1" dirty="0" err="1">
                <a:latin typeface="+mj-lt"/>
              </a:rPr>
              <a:t>lesion</a:t>
            </a:r>
            <a:r>
              <a:rPr lang="it-IT" b="1" dirty="0">
                <a:latin typeface="+mj-lt"/>
              </a:rPr>
              <a:t> </a:t>
            </a:r>
            <a:r>
              <a:rPr lang="it-IT" b="1" dirty="0" err="1">
                <a:latin typeface="+mj-lt"/>
              </a:rPr>
              <a:t>absent</a:t>
            </a:r>
            <a:r>
              <a:rPr lang="it-IT" b="1" dirty="0">
                <a:latin typeface="+mj-lt"/>
              </a:rPr>
              <a:t> (PDTA </a:t>
            </a:r>
            <a:r>
              <a:rPr lang="it-IT" b="1" dirty="0" err="1">
                <a:latin typeface="+mj-lt"/>
              </a:rPr>
              <a:t>level</a:t>
            </a:r>
            <a:r>
              <a:rPr lang="it-IT" b="1" dirty="0">
                <a:latin typeface="+mj-lt"/>
              </a:rPr>
              <a:t> 1a)</a:t>
            </a:r>
          </a:p>
        </p:txBody>
      </p:sp>
      <p:sp>
        <p:nvSpPr>
          <p:cNvPr id="4" name="CasellaDiTesto 3">
            <a:extLst>
              <a:ext uri="{FF2B5EF4-FFF2-40B4-BE49-F238E27FC236}">
                <a16:creationId xmlns:a16="http://schemas.microsoft.com/office/drawing/2014/main" id="{77E441DE-25D4-4175-8105-A192DF4F61AA}"/>
              </a:ext>
            </a:extLst>
          </p:cNvPr>
          <p:cNvSpPr txBox="1"/>
          <p:nvPr/>
        </p:nvSpPr>
        <p:spPr>
          <a:xfrm>
            <a:off x="729084" y="2326501"/>
            <a:ext cx="1944216" cy="2308324"/>
          </a:xfrm>
          <a:prstGeom prst="rect">
            <a:avLst/>
          </a:prstGeom>
          <a:noFill/>
          <a:ln>
            <a:solidFill>
              <a:srgbClr val="C00000"/>
            </a:solidFill>
          </a:ln>
        </p:spPr>
        <p:txBody>
          <a:bodyPr wrap="square" rtlCol="0">
            <a:spAutoFit/>
          </a:bodyPr>
          <a:lstStyle/>
          <a:p>
            <a:r>
              <a:rPr lang="it-IT" sz="1600" b="1" dirty="0">
                <a:latin typeface="+mj-lt"/>
              </a:rPr>
              <a:t>PRACTITIONER INVOLVED</a:t>
            </a:r>
          </a:p>
          <a:p>
            <a:pPr marL="285750" indent="-285750">
              <a:buFontTx/>
              <a:buChar char="-"/>
            </a:pPr>
            <a:r>
              <a:rPr lang="it-IT" sz="1600" dirty="0">
                <a:latin typeface="+mj-lt"/>
              </a:rPr>
              <a:t>GENERAL PRACTITIONER;</a:t>
            </a:r>
          </a:p>
          <a:p>
            <a:pPr marL="285750" indent="-285750">
              <a:buFontTx/>
              <a:buChar char="-"/>
            </a:pPr>
            <a:r>
              <a:rPr lang="it-IT" sz="1600" dirty="0">
                <a:latin typeface="+mj-lt"/>
              </a:rPr>
              <a:t>NURSE (CRONICH, DIABETES SERVICE, HOSPITAL ONE)</a:t>
            </a:r>
          </a:p>
        </p:txBody>
      </p:sp>
      <p:sp>
        <p:nvSpPr>
          <p:cNvPr id="9" name="CasellaDiTesto 8">
            <a:extLst>
              <a:ext uri="{FF2B5EF4-FFF2-40B4-BE49-F238E27FC236}">
                <a16:creationId xmlns:a16="http://schemas.microsoft.com/office/drawing/2014/main" id="{8D21E223-6102-4C14-96AB-41678099F0AE}"/>
              </a:ext>
            </a:extLst>
          </p:cNvPr>
          <p:cNvSpPr txBox="1"/>
          <p:nvPr/>
        </p:nvSpPr>
        <p:spPr>
          <a:xfrm>
            <a:off x="3469586" y="2362145"/>
            <a:ext cx="2106327" cy="3046988"/>
          </a:xfrm>
          <a:prstGeom prst="rect">
            <a:avLst/>
          </a:prstGeom>
          <a:noFill/>
          <a:ln>
            <a:solidFill>
              <a:srgbClr val="C00000"/>
            </a:solidFill>
          </a:ln>
        </p:spPr>
        <p:txBody>
          <a:bodyPr wrap="square" rtlCol="0">
            <a:spAutoFit/>
          </a:bodyPr>
          <a:lstStyle/>
          <a:p>
            <a:pPr algn="ctr"/>
            <a:r>
              <a:rPr lang="it-IT" sz="1600" b="1" dirty="0">
                <a:latin typeface="+mj-lt"/>
              </a:rPr>
              <a:t>PRELIMINARY ACTIONS</a:t>
            </a:r>
          </a:p>
          <a:p>
            <a:pPr algn="ctr"/>
            <a:r>
              <a:rPr lang="it-IT" sz="1600" dirty="0" err="1">
                <a:latin typeface="+mj-lt"/>
              </a:rPr>
              <a:t>Individual</a:t>
            </a:r>
            <a:r>
              <a:rPr lang="it-IT" sz="1600" dirty="0">
                <a:latin typeface="+mj-lt"/>
              </a:rPr>
              <a:t> and / or group </a:t>
            </a:r>
            <a:r>
              <a:rPr lang="it-IT" sz="1600" dirty="0" err="1">
                <a:latin typeface="+mj-lt"/>
              </a:rPr>
              <a:t>therapeutic</a:t>
            </a:r>
            <a:r>
              <a:rPr lang="it-IT" sz="1600" dirty="0">
                <a:latin typeface="+mj-lt"/>
              </a:rPr>
              <a:t> </a:t>
            </a:r>
            <a:r>
              <a:rPr lang="it-IT" sz="1600" dirty="0" err="1">
                <a:latin typeface="+mj-lt"/>
              </a:rPr>
              <a:t>education</a:t>
            </a:r>
            <a:r>
              <a:rPr lang="it-IT" sz="1600" dirty="0">
                <a:latin typeface="+mj-lt"/>
              </a:rPr>
              <a:t>:</a:t>
            </a:r>
          </a:p>
          <a:p>
            <a:pPr algn="ctr"/>
            <a:r>
              <a:rPr lang="en-US" sz="1600" dirty="0">
                <a:latin typeface="+mj-lt"/>
              </a:rPr>
              <a:t>how to cut nails, correct use of cleansers and creams, informative material etc.</a:t>
            </a:r>
          </a:p>
          <a:p>
            <a:pPr algn="ctr"/>
            <a:r>
              <a:rPr lang="it-IT" sz="1600" b="1" dirty="0">
                <a:latin typeface="+mj-lt"/>
              </a:rPr>
              <a:t>PRIMARY PREVENTION</a:t>
            </a:r>
          </a:p>
        </p:txBody>
      </p:sp>
      <p:sp>
        <p:nvSpPr>
          <p:cNvPr id="10" name="CasellaDiTesto 9">
            <a:extLst>
              <a:ext uri="{FF2B5EF4-FFF2-40B4-BE49-F238E27FC236}">
                <a16:creationId xmlns:a16="http://schemas.microsoft.com/office/drawing/2014/main" id="{DB3822C0-DC77-4A10-AE6E-EBDF121A9441}"/>
              </a:ext>
            </a:extLst>
          </p:cNvPr>
          <p:cNvSpPr txBox="1"/>
          <p:nvPr/>
        </p:nvSpPr>
        <p:spPr>
          <a:xfrm>
            <a:off x="6365773" y="2355845"/>
            <a:ext cx="1944216" cy="1569660"/>
          </a:xfrm>
          <a:prstGeom prst="rect">
            <a:avLst/>
          </a:prstGeom>
          <a:noFill/>
          <a:ln>
            <a:solidFill>
              <a:srgbClr val="C00000"/>
            </a:solidFill>
          </a:ln>
        </p:spPr>
        <p:txBody>
          <a:bodyPr wrap="square" rtlCol="0">
            <a:spAutoFit/>
          </a:bodyPr>
          <a:lstStyle/>
          <a:p>
            <a:pPr algn="ctr"/>
            <a:r>
              <a:rPr lang="it-IT" sz="1600" b="1" dirty="0">
                <a:latin typeface="+mj-lt"/>
              </a:rPr>
              <a:t>SUBSEQUENT ACTIONS AND FURTHER PATH ACTIVITY PLANNING</a:t>
            </a:r>
          </a:p>
          <a:p>
            <a:pPr algn="ctr"/>
            <a:r>
              <a:rPr lang="en-US" sz="1600" dirty="0">
                <a:latin typeface="+mj-lt"/>
              </a:rPr>
              <a:t>Next follow up as individual care plan</a:t>
            </a:r>
            <a:endParaRPr lang="it-IT" sz="1600" dirty="0">
              <a:latin typeface="+mj-lt"/>
            </a:endParaRPr>
          </a:p>
        </p:txBody>
      </p:sp>
      <p:pic>
        <p:nvPicPr>
          <p:cNvPr id="5" name="Immagine 4">
            <a:extLst>
              <a:ext uri="{FF2B5EF4-FFF2-40B4-BE49-F238E27FC236}">
                <a16:creationId xmlns:a16="http://schemas.microsoft.com/office/drawing/2014/main" id="{52FD8536-6812-4BAC-81C9-910A56810F00}"/>
              </a:ext>
            </a:extLst>
          </p:cNvPr>
          <p:cNvPicPr>
            <a:picLocks noChangeAspect="1"/>
          </p:cNvPicPr>
          <p:nvPr/>
        </p:nvPicPr>
        <p:blipFill rotWithShape="1">
          <a:blip r:embed="rId3"/>
          <a:srcRect l="19059" t="67543" r="62239"/>
          <a:stretch/>
        </p:blipFill>
        <p:spPr>
          <a:xfrm>
            <a:off x="1350206" y="4725144"/>
            <a:ext cx="1710097" cy="1599732"/>
          </a:xfrm>
          <a:prstGeom prst="rect">
            <a:avLst/>
          </a:prstGeom>
        </p:spPr>
      </p:pic>
      <p:pic>
        <p:nvPicPr>
          <p:cNvPr id="6" name="Immagine 5">
            <a:extLst>
              <a:ext uri="{FF2B5EF4-FFF2-40B4-BE49-F238E27FC236}">
                <a16:creationId xmlns:a16="http://schemas.microsoft.com/office/drawing/2014/main" id="{71C80AA1-BAD4-42BF-B5C1-33B7190F0214}"/>
              </a:ext>
            </a:extLst>
          </p:cNvPr>
          <p:cNvPicPr>
            <a:picLocks noChangeAspect="1"/>
          </p:cNvPicPr>
          <p:nvPr/>
        </p:nvPicPr>
        <p:blipFill rotWithShape="1">
          <a:blip r:embed="rId4"/>
          <a:srcRect l="57087" t="67205" r="24212"/>
          <a:stretch/>
        </p:blipFill>
        <p:spPr>
          <a:xfrm>
            <a:off x="6082521" y="4371131"/>
            <a:ext cx="1710097" cy="1615332"/>
          </a:xfrm>
          <a:prstGeom prst="rect">
            <a:avLst/>
          </a:prstGeom>
        </p:spPr>
      </p:pic>
      <p:sp>
        <p:nvSpPr>
          <p:cNvPr id="7" name="Freccia a destra 6">
            <a:extLst>
              <a:ext uri="{FF2B5EF4-FFF2-40B4-BE49-F238E27FC236}">
                <a16:creationId xmlns:a16="http://schemas.microsoft.com/office/drawing/2014/main" id="{D73F4001-4A64-435A-8B6A-D85A34462D06}"/>
              </a:ext>
            </a:extLst>
          </p:cNvPr>
          <p:cNvSpPr/>
          <p:nvPr/>
        </p:nvSpPr>
        <p:spPr>
          <a:xfrm>
            <a:off x="2844279" y="3712984"/>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a:extLst>
              <a:ext uri="{FF2B5EF4-FFF2-40B4-BE49-F238E27FC236}">
                <a16:creationId xmlns:a16="http://schemas.microsoft.com/office/drawing/2014/main" id="{55C6764B-4380-4235-9B99-E1E1A36B9ED7}"/>
              </a:ext>
            </a:extLst>
          </p:cNvPr>
          <p:cNvSpPr/>
          <p:nvPr/>
        </p:nvSpPr>
        <p:spPr>
          <a:xfrm>
            <a:off x="5754819" y="3697384"/>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80010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TotalTime>
  <Words>1209</Words>
  <Application>Microsoft Office PowerPoint</Application>
  <PresentationFormat>Presentazione su schermo (4:3)</PresentationFormat>
  <Paragraphs>274</Paragraphs>
  <Slides>22</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22</vt:i4>
      </vt:variant>
    </vt:vector>
  </HeadingPairs>
  <TitlesOfParts>
    <vt:vector size="25" baseType="lpstr">
      <vt:lpstr>Arial</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Daniela Quaggia</cp:lastModifiedBy>
  <cp:revision>200</cp:revision>
  <cp:lastPrinted>2014-11-12T21:52:59Z</cp:lastPrinted>
  <dcterms:created xsi:type="dcterms:W3CDTF">2014-11-02T16:03:01Z</dcterms:created>
  <dcterms:modified xsi:type="dcterms:W3CDTF">2021-01-25T08:42:15Z</dcterms:modified>
</cp:coreProperties>
</file>