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6" r:id="rId3"/>
    <p:sldId id="257" r:id="rId4"/>
    <p:sldId id="349" r:id="rId5"/>
    <p:sldId id="360" r:id="rId6"/>
    <p:sldId id="353" r:id="rId7"/>
    <p:sldId id="354" r:id="rId8"/>
    <p:sldId id="355" r:id="rId9"/>
    <p:sldId id="356" r:id="rId10"/>
    <p:sldId id="357" r:id="rId11"/>
    <p:sldId id="358" r:id="rId12"/>
    <p:sldId id="359" r:id="rId13"/>
    <p:sldId id="361" r:id="rId14"/>
    <p:sldId id="362" r:id="rId15"/>
    <p:sldId id="363" r:id="rId16"/>
    <p:sldId id="364" r:id="rId17"/>
    <p:sldId id="365" r:id="rId18"/>
    <p:sldId id="367" r:id="rId19"/>
    <p:sldId id="366" r:id="rId20"/>
    <p:sldId id="368" r:id="rId21"/>
    <p:sldId id="369" r:id="rId22"/>
    <p:sldId id="371" r:id="rId23"/>
    <p:sldId id="372" r:id="rId24"/>
    <p:sldId id="373" r:id="rId25"/>
    <p:sldId id="374"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7E194-1939-4EAA-9A0B-F5E5D81DFDA6}" v="192" dt="2020-12-12T15:25:54.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6" autoAdjust="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A0EB1-360E-40C4-AB5C-62F24E61ABE6}" type="datetimeFigureOut">
              <a:rPr lang="it-IT" smtClean="0"/>
              <a:t>14/12/2020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A7D31-4E55-4493-B5F3-9DC18A32BD35}" type="slidenum">
              <a:rPr lang="it-IT" smtClean="0"/>
              <a:t>‹N›</a:t>
            </a:fld>
            <a:endParaRPr lang="it-IT"/>
          </a:p>
        </p:txBody>
      </p:sp>
    </p:spTree>
    <p:extLst>
      <p:ext uri="{BB962C8B-B14F-4D97-AF65-F5344CB8AC3E}">
        <p14:creationId xmlns:p14="http://schemas.microsoft.com/office/powerpoint/2010/main" val="24918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mc/articles/PMC4927079/#R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45A7D31-4E55-4493-B5F3-9DC18A32BD35}" type="slidenum">
              <a:rPr lang="it-IT" smtClean="0"/>
              <a:t>3</a:t>
            </a:fld>
            <a:endParaRPr lang="it-IT"/>
          </a:p>
        </p:txBody>
      </p:sp>
    </p:spTree>
    <p:extLst>
      <p:ext uri="{BB962C8B-B14F-4D97-AF65-F5344CB8AC3E}">
        <p14:creationId xmlns:p14="http://schemas.microsoft.com/office/powerpoint/2010/main" val="4066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Although both vaccines aim to induce immunity against the most common serotypes to cause clinical disease, there is substantial overlap in the antigens contained within each vaccine. Twelve of the thirteen serotypes included in PCV13 are common to PPSV23.</a:t>
            </a:r>
            <a:r>
              <a:rPr lang="en-US" sz="1200" b="0" i="0" kern="1200" baseline="30000" dirty="0">
                <a:solidFill>
                  <a:schemeClr val="tx1"/>
                </a:solidFill>
                <a:effectLst/>
                <a:latin typeface="+mn-lt"/>
                <a:ea typeface="+mn-ea"/>
                <a:cs typeface="+mn-cs"/>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other major difference between PPSV23 and PCV13 is the design of the vaccine itself. PPSV23 contains capsular polysaccharide antigens. These antigens elicit a T-cell independent antibody response. The antibodies produced boost activity of phagocytic cells and thereby induce killing of pneumococcus.</a:t>
            </a:r>
            <a:r>
              <a:rPr lang="en-US" sz="1200" b="0" i="0" kern="1200" baseline="30000" dirty="0">
                <a:solidFill>
                  <a:schemeClr val="tx1"/>
                </a:solidFill>
                <a:effectLst/>
                <a:latin typeface="+mn-lt"/>
                <a:ea typeface="+mn-ea"/>
                <a:cs typeface="+mn-cs"/>
                <a:hlinkClick r:id="rId3"/>
              </a:rPr>
              <a:t>3</a:t>
            </a:r>
            <a:r>
              <a:rPr lang="en-US" sz="1200" b="0" i="0" kern="1200" dirty="0">
                <a:solidFill>
                  <a:schemeClr val="tx1"/>
                </a:solidFill>
                <a:effectLst/>
                <a:latin typeface="+mn-lt"/>
                <a:ea typeface="+mn-ea"/>
                <a:cs typeface="+mn-cs"/>
              </a:rPr>
              <a:t> PCV13 is a conjugate vaccine that combines these capsular polysaccharides with a protein carrier. With the addition of the protein, PCV13 produces a T-cell dependent immune response with antibody production and the potential for immune memory</a:t>
            </a:r>
          </a:p>
          <a:p>
            <a:endParaRPr lang="it-IT" dirty="0"/>
          </a:p>
        </p:txBody>
      </p:sp>
      <p:sp>
        <p:nvSpPr>
          <p:cNvPr id="4" name="Segnaposto numero diapositiva 3"/>
          <p:cNvSpPr>
            <a:spLocks noGrp="1"/>
          </p:cNvSpPr>
          <p:nvPr>
            <p:ph type="sldNum" sz="quarter" idx="5"/>
          </p:nvPr>
        </p:nvSpPr>
        <p:spPr/>
        <p:txBody>
          <a:bodyPr/>
          <a:lstStyle/>
          <a:p>
            <a:fld id="{F45A7D31-4E55-4493-B5F3-9DC18A32BD35}" type="slidenum">
              <a:rPr lang="it-IT" smtClean="0"/>
              <a:t>6</a:t>
            </a:fld>
            <a:endParaRPr lang="it-IT"/>
          </a:p>
        </p:txBody>
      </p:sp>
    </p:spTree>
    <p:extLst>
      <p:ext uri="{BB962C8B-B14F-4D97-AF65-F5344CB8AC3E}">
        <p14:creationId xmlns:p14="http://schemas.microsoft.com/office/powerpoint/2010/main" val="60501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45A7D31-4E55-4493-B5F3-9DC18A32BD35}" type="slidenum">
              <a:rPr lang="it-IT" smtClean="0"/>
              <a:t>16</a:t>
            </a:fld>
            <a:endParaRPr lang="it-IT"/>
          </a:p>
        </p:txBody>
      </p:sp>
    </p:spTree>
    <p:extLst>
      <p:ext uri="{BB962C8B-B14F-4D97-AF65-F5344CB8AC3E}">
        <p14:creationId xmlns:p14="http://schemas.microsoft.com/office/powerpoint/2010/main" val="367325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err="1">
                <a:latin typeface="Arial" panose="020B0604020202020204" pitchFamily="34" charset="0"/>
                <a:ea typeface="Microsoft YaHei" panose="020B0503020204020204" pitchFamily="34" charset="-122"/>
              </a:rPr>
              <a:t>Proportion</a:t>
            </a:r>
            <a:r>
              <a:rPr lang="it-IT" altLang="it-IT" sz="1200" dirty="0">
                <a:latin typeface="Arial" panose="020B0604020202020204" pitchFamily="34" charset="0"/>
                <a:ea typeface="Microsoft YaHei" panose="020B0503020204020204" pitchFamily="34" charset="-122"/>
              </a:rPr>
              <a:t> of </a:t>
            </a:r>
            <a:r>
              <a:rPr lang="it-IT" altLang="it-IT" sz="1200" dirty="0" err="1">
                <a:latin typeface="Arial" panose="020B0604020202020204" pitchFamily="34" charset="0"/>
                <a:ea typeface="Microsoft YaHei" panose="020B0503020204020204" pitchFamily="34" charset="-122"/>
              </a:rPr>
              <a:t>excess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mortality</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that</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occurred</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among</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persons</a:t>
            </a:r>
            <a:r>
              <a:rPr lang="it-IT" altLang="it-IT" sz="1200" dirty="0">
                <a:latin typeface="Arial" panose="020B0604020202020204" pitchFamily="34" charset="0"/>
                <a:ea typeface="Microsoft YaHei" panose="020B0503020204020204" pitchFamily="34" charset="-122"/>
              </a:rPr>
              <a:t> under 75 </a:t>
            </a:r>
            <a:r>
              <a:rPr lang="it-IT" altLang="it-IT" sz="1200" dirty="0" err="1">
                <a:latin typeface="Arial" panose="020B0604020202020204" pitchFamily="34" charset="0"/>
                <a:ea typeface="Microsoft YaHei" panose="020B0503020204020204" pitchFamily="34" charset="-122"/>
              </a:rPr>
              <a:t>years</a:t>
            </a:r>
            <a:r>
              <a:rPr lang="it-IT" altLang="it-IT" sz="1200" dirty="0">
                <a:latin typeface="Arial" panose="020B0604020202020204" pitchFamily="34" charset="0"/>
                <a:ea typeface="Microsoft YaHei" panose="020B0503020204020204" pitchFamily="34" charset="-122"/>
              </a:rPr>
              <a:t> of </a:t>
            </a:r>
            <a:r>
              <a:rPr lang="it-IT" altLang="it-IT" sz="1200" dirty="0" err="1">
                <a:latin typeface="Arial" panose="020B0604020202020204" pitchFamily="34" charset="0"/>
                <a:ea typeface="Microsoft YaHei" panose="020B0503020204020204" pitchFamily="34" charset="-122"/>
              </a:rPr>
              <a:t>age</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mortality</a:t>
            </a:r>
            <a:r>
              <a:rPr lang="it-IT" altLang="it-IT" sz="1200" dirty="0">
                <a:latin typeface="Arial" panose="020B0604020202020204" pitchFamily="34" charset="0"/>
                <a:ea typeface="Microsoft YaHei" panose="020B0503020204020204" pitchFamily="34" charset="-122"/>
              </a:rPr>
              <a:t> due to </a:t>
            </a:r>
            <a:r>
              <a:rPr lang="it-IT" altLang="it-IT" sz="1200" dirty="0" err="1">
                <a:latin typeface="Arial" panose="020B0604020202020204" pitchFamily="34" charset="0"/>
                <a:ea typeface="Microsoft YaHei" panose="020B0503020204020204" pitchFamily="34" charset="-122"/>
              </a:rPr>
              <a:t>all</a:t>
            </a:r>
            <a:endParaRPr lang="it-IT" altLang="it-IT" sz="1200" dirty="0">
              <a:latin typeface="Arial" panose="020B0604020202020204" pitchFamily="34" charset="0"/>
              <a:ea typeface="Microsoft YaHei" panose="020B0503020204020204" pitchFamily="34" charset="-122"/>
            </a:endParaRP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a:latin typeface="Arial" panose="020B0604020202020204" pitchFamily="34" charset="0"/>
                <a:ea typeface="Microsoft YaHei" panose="020B0503020204020204" pitchFamily="34" charset="-122"/>
              </a:rPr>
              <a:t>cause and </a:t>
            </a:r>
            <a:r>
              <a:rPr lang="it-IT" altLang="it-IT" sz="1200" dirty="0" err="1">
                <a:latin typeface="Arial" panose="020B0604020202020204" pitchFamily="34" charset="0"/>
                <a:ea typeface="Microsoft YaHei" panose="020B0503020204020204" pitchFamily="34" charset="-122"/>
              </a:rPr>
              <a:t>four</a:t>
            </a:r>
            <a:r>
              <a:rPr lang="it-IT" altLang="it-IT" sz="1200" dirty="0">
                <a:latin typeface="Arial" panose="020B0604020202020204" pitchFamily="34" charset="0"/>
                <a:ea typeface="Microsoft YaHei" panose="020B0503020204020204" pitchFamily="34" charset="-122"/>
              </a:rPr>
              <a:t> classes of </a:t>
            </a:r>
            <a:r>
              <a:rPr lang="it-IT" altLang="it-IT" sz="1200" dirty="0" err="1">
                <a:latin typeface="Arial" panose="020B0604020202020204" pitchFamily="34" charset="0"/>
                <a:ea typeface="Microsoft YaHei" panose="020B0503020204020204" pitchFamily="34" charset="-122"/>
              </a:rPr>
              <a:t>diseases</a:t>
            </a:r>
            <a:r>
              <a:rPr lang="it-IT" altLang="it-IT" sz="1200" dirty="0">
                <a:latin typeface="Arial" panose="020B0604020202020204" pitchFamily="34" charset="0"/>
                <a:ea typeface="Microsoft YaHei" panose="020B0503020204020204" pitchFamily="34" charset="-122"/>
              </a:rPr>
              <a:t>: pneumonia and influenza, </a:t>
            </a:r>
            <a:r>
              <a:rPr lang="it-IT" altLang="it-IT" sz="1200" dirty="0" err="1">
                <a:latin typeface="Arial" panose="020B0604020202020204" pitchFamily="34" charset="0"/>
                <a:ea typeface="Microsoft YaHei" panose="020B0503020204020204" pitchFamily="34" charset="-122"/>
              </a:rPr>
              <a:t>ischemic</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heart</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disease</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cerebrovascular</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disease</a:t>
            </a:r>
            <a:endParaRPr lang="it-IT" altLang="it-IT" sz="1200" dirty="0">
              <a:latin typeface="Arial" panose="020B0604020202020204" pitchFamily="34" charset="0"/>
              <a:ea typeface="Microsoft YaHei" panose="020B0503020204020204" pitchFamily="34" charset="-122"/>
            </a:endParaRP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a:latin typeface="Arial" panose="020B0604020202020204" pitchFamily="34" charset="0"/>
                <a:ea typeface="Microsoft YaHei" panose="020B0503020204020204" pitchFamily="34" charset="-122"/>
              </a:rPr>
              <a:t>and </a:t>
            </a:r>
            <a:r>
              <a:rPr lang="it-IT" altLang="it-IT" sz="1200" dirty="0" err="1">
                <a:latin typeface="Arial" panose="020B0604020202020204" pitchFamily="34" charset="0"/>
                <a:ea typeface="Microsoft YaHei" panose="020B0503020204020204" pitchFamily="34" charset="-122"/>
              </a:rPr>
              <a:t>diabetes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estimated</a:t>
            </a:r>
            <a:r>
              <a:rPr lang="it-IT" altLang="it-IT" sz="1200" dirty="0">
                <a:latin typeface="Arial" panose="020B0604020202020204" pitchFamily="34" charset="0"/>
                <a:ea typeface="Microsoft YaHei" panose="020B0503020204020204" pitchFamily="34" charset="-122"/>
              </a:rPr>
              <a:t> in the US </a:t>
            </a:r>
            <a:r>
              <a:rPr lang="it-IT" altLang="it-IT" sz="1200" dirty="0" err="1">
                <a:latin typeface="Arial" panose="020B0604020202020204" pitchFamily="34" charset="0"/>
                <a:ea typeface="Microsoft YaHei" panose="020B0503020204020204" pitchFamily="34" charset="-122"/>
              </a:rPr>
              <a:t>during</a:t>
            </a:r>
            <a:r>
              <a:rPr lang="it-IT" altLang="it-IT" sz="1200" dirty="0">
                <a:latin typeface="Arial" panose="020B0604020202020204" pitchFamily="34" charset="0"/>
                <a:ea typeface="Microsoft YaHei" panose="020B0503020204020204" pitchFamily="34" charset="-122"/>
              </a:rPr>
              <a:t> the </a:t>
            </a:r>
            <a:r>
              <a:rPr lang="it-IT" altLang="it-IT" sz="1200" dirty="0" err="1">
                <a:latin typeface="Arial" panose="020B0604020202020204" pitchFamily="34" charset="0"/>
                <a:ea typeface="Microsoft YaHei" panose="020B0503020204020204" pitchFamily="34" charset="-122"/>
              </a:rPr>
              <a:t>period</a:t>
            </a:r>
            <a:r>
              <a:rPr lang="it-IT" altLang="it-IT" sz="1200" dirty="0">
                <a:latin typeface="Arial" panose="020B0604020202020204" pitchFamily="34" charset="0"/>
                <a:ea typeface="Microsoft YaHei" panose="020B0503020204020204" pitchFamily="34" charset="-122"/>
              </a:rPr>
              <a:t> 1959-1999. The </a:t>
            </a:r>
            <a:r>
              <a:rPr lang="it-IT" altLang="it-IT" sz="1200" dirty="0" err="1">
                <a:latin typeface="Arial" panose="020B0604020202020204" pitchFamily="34" charset="0"/>
                <a:ea typeface="Microsoft YaHei" panose="020B0503020204020204" pitchFamily="34" charset="-122"/>
              </a:rPr>
              <a:t>mortality</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estimates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were</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standardized</a:t>
            </a:r>
            <a:endParaRPr lang="it-IT" altLang="it-IT" sz="1200" dirty="0">
              <a:latin typeface="Arial" panose="020B0604020202020204" pitchFamily="34" charset="0"/>
              <a:ea typeface="Microsoft YaHei" panose="020B0503020204020204" pitchFamily="34" charset="-122"/>
            </a:endParaRP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a:latin typeface="Arial" panose="020B0604020202020204" pitchFamily="34" charset="0"/>
                <a:ea typeface="Microsoft YaHei" panose="020B0503020204020204" pitchFamily="34" charset="-122"/>
              </a:rPr>
              <a:t>to the US </a:t>
            </a:r>
            <a:r>
              <a:rPr lang="it-IT" altLang="it-IT" sz="1200" dirty="0" err="1">
                <a:latin typeface="Arial" panose="020B0604020202020204" pitchFamily="34" charset="0"/>
                <a:ea typeface="Microsoft YaHei" panose="020B0503020204020204" pitchFamily="34" charset="-122"/>
              </a:rPr>
              <a:t>population</a:t>
            </a:r>
            <a:r>
              <a:rPr lang="it-IT" altLang="it-IT" sz="1200" dirty="0">
                <a:latin typeface="Arial" panose="020B0604020202020204" pitchFamily="34" charset="0"/>
                <a:ea typeface="Microsoft YaHei" panose="020B0503020204020204" pitchFamily="34" charset="-122"/>
              </a:rPr>
              <a:t> in 1970.</a:t>
            </a: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a:latin typeface="Arial" panose="020B0604020202020204" pitchFamily="34" charset="0"/>
                <a:ea typeface="Microsoft YaHei" panose="020B0503020204020204" pitchFamily="34" charset="-122"/>
              </a:rPr>
              <a:t>The </a:t>
            </a:r>
            <a:r>
              <a:rPr lang="it-IT" altLang="it-IT" sz="1200" dirty="0" err="1">
                <a:latin typeface="Arial" panose="020B0604020202020204" pitchFamily="34" charset="0"/>
                <a:ea typeface="Microsoft YaHei" panose="020B0503020204020204" pitchFamily="34" charset="-122"/>
              </a:rPr>
              <a:t>fraction</a:t>
            </a:r>
            <a:r>
              <a:rPr lang="it-IT" altLang="it-IT" sz="1200" dirty="0">
                <a:latin typeface="Arial" panose="020B0604020202020204" pitchFamily="34" charset="0"/>
                <a:ea typeface="Microsoft YaHei" panose="020B0503020204020204" pitchFamily="34" charset="-122"/>
              </a:rPr>
              <a:t> of </a:t>
            </a:r>
            <a:r>
              <a:rPr lang="it-IT" altLang="it-IT" sz="1200" dirty="0" err="1">
                <a:latin typeface="Arial" panose="020B0604020202020204" pitchFamily="34" charset="0"/>
                <a:ea typeface="Microsoft YaHei" panose="020B0503020204020204" pitchFamily="34" charset="-122"/>
              </a:rPr>
              <a:t>excess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deaths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increased</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among</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persons</a:t>
            </a:r>
            <a:r>
              <a:rPr lang="it-IT" altLang="it-IT" sz="1200" dirty="0">
                <a:latin typeface="Arial" panose="020B0604020202020204" pitchFamily="34" charset="0"/>
                <a:ea typeface="Microsoft YaHei" panose="020B0503020204020204" pitchFamily="34" charset="-122"/>
              </a:rPr>
              <a:t> under 75 </a:t>
            </a:r>
            <a:r>
              <a:rPr lang="it-IT" altLang="it-IT" sz="1200" dirty="0" err="1">
                <a:latin typeface="Arial" panose="020B0604020202020204" pitchFamily="34" charset="0"/>
                <a:ea typeface="Microsoft YaHei" panose="020B0503020204020204" pitchFamily="34" charset="-122"/>
              </a:rPr>
              <a:t>years</a:t>
            </a:r>
            <a:r>
              <a:rPr lang="it-IT" altLang="it-IT" sz="1200" dirty="0">
                <a:latin typeface="Arial" panose="020B0604020202020204" pitchFamily="34" charset="0"/>
                <a:ea typeface="Microsoft YaHei" panose="020B0503020204020204" pitchFamily="34" charset="-122"/>
              </a:rPr>
              <a:t> of </a:t>
            </a:r>
            <a:r>
              <a:rPr lang="it-IT" altLang="it-IT" sz="1200" dirty="0" err="1">
                <a:latin typeface="Arial" panose="020B0604020202020204" pitchFamily="34" charset="0"/>
                <a:ea typeface="Microsoft YaHei" panose="020B0503020204020204" pitchFamily="34" charset="-122"/>
              </a:rPr>
              <a:t>age</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during</a:t>
            </a:r>
            <a:r>
              <a:rPr lang="it-IT" altLang="it-IT" sz="1200" dirty="0">
                <a:latin typeface="Arial" panose="020B0604020202020204" pitchFamily="34" charset="0"/>
                <a:ea typeface="Microsoft YaHei" panose="020B0503020204020204" pitchFamily="34" charset="-122"/>
              </a:rPr>
              <a:t> the influenza A (H3N2)</a:t>
            </a: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err="1">
                <a:latin typeface="Arial" panose="020B0604020202020204" pitchFamily="34" charset="0"/>
                <a:ea typeface="Microsoft YaHei" panose="020B0503020204020204" pitchFamily="34" charset="-122"/>
              </a:rPr>
              <a:t>pandemic</a:t>
            </a:r>
            <a:r>
              <a:rPr lang="it-IT" altLang="it-IT" sz="1200" dirty="0">
                <a:latin typeface="Arial" panose="020B0604020202020204" pitchFamily="34" charset="0"/>
                <a:ea typeface="Microsoft YaHei" panose="020B0503020204020204" pitchFamily="34" charset="-122"/>
              </a:rPr>
              <a:t> of 1968/69, and the </a:t>
            </a:r>
            <a:r>
              <a:rPr lang="it-IT" altLang="it-IT" sz="1200" dirty="0" err="1">
                <a:latin typeface="Arial" panose="020B0604020202020204" pitchFamily="34" charset="0"/>
                <a:ea typeface="Microsoft YaHei" panose="020B0503020204020204" pitchFamily="34" charset="-122"/>
              </a:rPr>
              <a:t>increase</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was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evident</a:t>
            </a:r>
            <a:r>
              <a:rPr lang="it-IT" altLang="it-IT" sz="1200" dirty="0">
                <a:latin typeface="Arial" panose="020B0604020202020204" pitchFamily="34" charset="0"/>
                <a:ea typeface="Microsoft YaHei" panose="020B0503020204020204" pitchFamily="34" charset="-122"/>
              </a:rPr>
              <a:t> in </a:t>
            </a:r>
            <a:r>
              <a:rPr lang="it-IT" altLang="it-IT" sz="1200" dirty="0" err="1">
                <a:latin typeface="Arial" panose="020B0604020202020204" pitchFamily="34" charset="0"/>
                <a:ea typeface="Microsoft YaHei" panose="020B0503020204020204" pitchFamily="34" charset="-122"/>
              </a:rPr>
              <a:t>all</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disease</a:t>
            </a:r>
            <a:r>
              <a:rPr lang="it-IT" altLang="it-IT" sz="1200" dirty="0">
                <a:latin typeface="Arial" panose="020B0604020202020204" pitchFamily="34" charset="0"/>
                <a:ea typeface="Microsoft YaHei" panose="020B0503020204020204" pitchFamily="34" charset="-122"/>
              </a:rPr>
              <a:t> classes. </a:t>
            </a:r>
            <a:r>
              <a:rPr lang="it-IT" altLang="it-IT" sz="1200" dirty="0" err="1">
                <a:latin typeface="Arial" panose="020B0604020202020204" pitchFamily="34" charset="0"/>
                <a:ea typeface="Microsoft YaHei" panose="020B0503020204020204" pitchFamily="34" charset="-122"/>
              </a:rPr>
              <a:t>During</a:t>
            </a:r>
            <a:r>
              <a:rPr lang="it-IT" altLang="it-IT" sz="1200" dirty="0">
                <a:latin typeface="Arial" panose="020B0604020202020204" pitchFamily="34" charset="0"/>
                <a:ea typeface="Microsoft YaHei" panose="020B0503020204020204" pitchFamily="34" charset="-122"/>
              </a:rPr>
              <a:t> the </a:t>
            </a:r>
            <a:r>
              <a:rPr lang="it-IT" altLang="it-IT" sz="1200" dirty="0" err="1">
                <a:latin typeface="Arial" panose="020B0604020202020204" pitchFamily="34" charset="0"/>
                <a:ea typeface="Microsoft YaHei" panose="020B0503020204020204" pitchFamily="34" charset="-122"/>
              </a:rPr>
              <a:t>years</a:t>
            </a:r>
            <a:r>
              <a:rPr lang="it-IT" altLang="it-IT" sz="1200" dirty="0">
                <a:latin typeface="Arial" panose="020B0604020202020204" pitchFamily="34" charset="0"/>
                <a:ea typeface="Microsoft YaHei" panose="020B0503020204020204" pitchFamily="34" charset="-122"/>
              </a:rPr>
              <a:t> following the</a:t>
            </a: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err="1">
                <a:latin typeface="Arial" panose="020B0604020202020204" pitchFamily="34" charset="0"/>
                <a:ea typeface="Microsoft YaHei" panose="020B0503020204020204" pitchFamily="34" charset="-122"/>
              </a:rPr>
              <a:t>pandemic</a:t>
            </a:r>
            <a:r>
              <a:rPr lang="it-IT" altLang="it-IT" sz="1200" dirty="0">
                <a:latin typeface="Arial" panose="020B0604020202020204" pitchFamily="34" charset="0"/>
                <a:ea typeface="Microsoft YaHei" panose="020B0503020204020204" pitchFamily="34" charset="-122"/>
              </a:rPr>
              <a:t>, the </a:t>
            </a:r>
            <a:r>
              <a:rPr lang="it-IT" altLang="it-IT" sz="1200" dirty="0" err="1">
                <a:latin typeface="Arial" panose="020B0604020202020204" pitchFamily="34" charset="0"/>
                <a:ea typeface="Microsoft YaHei" panose="020B0503020204020204" pitchFamily="34" charset="-122"/>
              </a:rPr>
              <a:t>proportion</a:t>
            </a:r>
            <a:r>
              <a:rPr lang="it-IT" altLang="it-IT" sz="1200" dirty="0">
                <a:latin typeface="Arial" panose="020B0604020202020204" pitchFamily="34" charset="0"/>
                <a:ea typeface="Microsoft YaHei" panose="020B0503020204020204" pitchFamily="34" charset="-122"/>
              </a:rPr>
              <a:t> of </a:t>
            </a:r>
            <a:r>
              <a:rPr lang="it-IT" altLang="it-IT" sz="1200" dirty="0" err="1">
                <a:latin typeface="Arial" panose="020B0604020202020204" pitchFamily="34" charset="0"/>
                <a:ea typeface="Microsoft YaHei" panose="020B0503020204020204" pitchFamily="34" charset="-122"/>
              </a:rPr>
              <a:t>excess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mortality</a:t>
            </a:r>
            <a:r>
              <a:rPr lang="it-IT" altLang="it-IT" sz="1200" dirty="0">
                <a:latin typeface="Arial" panose="020B0604020202020204" pitchFamily="34" charset="0"/>
                <a:ea typeface="Microsoft YaHei" panose="020B0503020204020204" pitchFamily="34" charset="-122"/>
              </a:rPr>
              <a:t> in </a:t>
            </a:r>
            <a:r>
              <a:rPr lang="it-IT" altLang="it-IT" sz="1200" dirty="0" err="1">
                <a:latin typeface="Arial" panose="020B0604020202020204" pitchFamily="34" charset="0"/>
                <a:ea typeface="Microsoft YaHei" panose="020B0503020204020204" pitchFamily="34" charset="-122"/>
              </a:rPr>
              <a:t>this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age</a:t>
            </a:r>
            <a:r>
              <a:rPr lang="it-IT" altLang="it-IT" sz="1200" dirty="0">
                <a:latin typeface="Arial" panose="020B0604020202020204" pitchFamily="34" charset="0"/>
                <a:ea typeface="Microsoft YaHei" panose="020B0503020204020204" pitchFamily="34" charset="-122"/>
              </a:rPr>
              <a:t> group </a:t>
            </a:r>
            <a:r>
              <a:rPr lang="it-IT" altLang="it-IT" sz="1200" dirty="0" err="1">
                <a:latin typeface="Arial" panose="020B0604020202020204" pitchFamily="34" charset="0"/>
                <a:ea typeface="Microsoft YaHei" panose="020B0503020204020204" pitchFamily="34" charset="-122"/>
              </a:rPr>
              <a:t>decreased</a:t>
            </a:r>
            <a:r>
              <a:rPr lang="it-IT" altLang="it-IT" sz="1200" dirty="0">
                <a:latin typeface="Arial" panose="020B0604020202020204" pitchFamily="34" charset="0"/>
                <a:ea typeface="Microsoft YaHei" panose="020B0503020204020204" pitchFamily="34" charset="-122"/>
              </a:rPr>
              <a:t> for </a:t>
            </a:r>
            <a:r>
              <a:rPr lang="it-IT" altLang="it-IT" sz="1200" dirty="0" err="1">
                <a:latin typeface="Arial" panose="020B0604020202020204" pitchFamily="34" charset="0"/>
                <a:ea typeface="Microsoft YaHei" panose="020B0503020204020204" pitchFamily="34" charset="-122"/>
              </a:rPr>
              <a:t>all</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disease</a:t>
            </a:r>
            <a:r>
              <a:rPr lang="it-IT" altLang="it-IT" sz="1200" dirty="0">
                <a:latin typeface="Arial" panose="020B0604020202020204" pitchFamily="34" charset="0"/>
                <a:ea typeface="Microsoft YaHei" panose="020B0503020204020204" pitchFamily="34" charset="-122"/>
              </a:rPr>
              <a:t> classes (</a:t>
            </a:r>
            <a:r>
              <a:rPr lang="it-IT" altLang="it-IT" sz="1200" dirty="0" err="1">
                <a:latin typeface="Arial" panose="020B0604020202020204" pitchFamily="34" charset="0"/>
                <a:ea typeface="Microsoft YaHei" panose="020B0503020204020204" pitchFamily="34" charset="-122"/>
              </a:rPr>
              <a:t>especially</a:t>
            </a:r>
            <a:endParaRPr lang="it-IT" altLang="it-IT" sz="1200" dirty="0">
              <a:latin typeface="Arial" panose="020B0604020202020204" pitchFamily="34" charset="0"/>
              <a:ea typeface="Microsoft YaHei" panose="020B0503020204020204" pitchFamily="34" charset="-122"/>
            </a:endParaRP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a:latin typeface="Arial" panose="020B0604020202020204" pitchFamily="34" charset="0"/>
                <a:ea typeface="Microsoft YaHei" panose="020B0503020204020204" pitchFamily="34" charset="-122"/>
              </a:rPr>
              <a:t>pneumonia and influenza) and </a:t>
            </a:r>
            <a:r>
              <a:rPr lang="it-IT" altLang="it-IT" sz="1200" dirty="0" err="1">
                <a:latin typeface="Arial" panose="020B0604020202020204" pitchFamily="34" charset="0"/>
                <a:ea typeface="Microsoft YaHei" panose="020B0503020204020204" pitchFamily="34" charset="-122"/>
              </a:rPr>
              <a:t>it</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remained</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relatively</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constant</a:t>
            </a:r>
            <a:r>
              <a:rPr lang="it-IT" altLang="it-IT" sz="1200" dirty="0">
                <a:latin typeface="Arial" panose="020B0604020202020204" pitchFamily="34" charset="0"/>
                <a:ea typeface="Microsoft YaHei" panose="020B0503020204020204" pitchFamily="34" charset="-122"/>
              </a:rPr>
              <a:t> after 1980. The 1968/69 </a:t>
            </a:r>
            <a:r>
              <a:rPr lang="it-IT" altLang="it-IT" sz="1200" dirty="0" err="1">
                <a:latin typeface="Arial" panose="020B0604020202020204" pitchFamily="34" charset="0"/>
                <a:ea typeface="Microsoft YaHei" panose="020B0503020204020204" pitchFamily="34" charset="-122"/>
              </a:rPr>
              <a:t>pandemic</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is</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marked</a:t>
            </a:r>
            <a:endParaRPr lang="it-IT" altLang="it-IT" sz="1200" dirty="0">
              <a:latin typeface="Arial" panose="020B0604020202020204" pitchFamily="34" charset="0"/>
              <a:ea typeface="Microsoft YaHei" panose="020B0503020204020204" pitchFamily="34" charset="-122"/>
            </a:endParaRPr>
          </a:p>
          <a:p>
            <a:pPr marL="215900" indent="-20637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it-IT" altLang="it-IT" sz="1200" dirty="0">
                <a:latin typeface="Arial" panose="020B0604020202020204" pitchFamily="34" charset="0"/>
                <a:ea typeface="Microsoft YaHei" panose="020B0503020204020204" pitchFamily="34" charset="-122"/>
              </a:rPr>
              <a:t>by a </a:t>
            </a:r>
            <a:r>
              <a:rPr lang="it-IT" altLang="it-IT" sz="1200" dirty="0" err="1">
                <a:latin typeface="Arial" panose="020B0604020202020204" pitchFamily="34" charset="0"/>
                <a:ea typeface="Microsoft YaHei" panose="020B0503020204020204" pitchFamily="34" charset="-122"/>
              </a:rPr>
              <a:t>vertical</a:t>
            </a:r>
            <a:r>
              <a:rPr lang="it-IT" altLang="it-IT" sz="1200" dirty="0">
                <a:latin typeface="Arial" panose="020B0604020202020204" pitchFamily="34" charset="0"/>
                <a:ea typeface="Microsoft YaHei" panose="020B0503020204020204" pitchFamily="34" charset="-122"/>
              </a:rPr>
              <a:t> </a:t>
            </a:r>
            <a:r>
              <a:rPr lang="it-IT" altLang="it-IT" sz="1200" dirty="0" err="1">
                <a:latin typeface="Arial" panose="020B0604020202020204" pitchFamily="34" charset="0"/>
                <a:ea typeface="Microsoft YaHei" panose="020B0503020204020204" pitchFamily="34" charset="-122"/>
              </a:rPr>
              <a:t>dashed</a:t>
            </a:r>
            <a:r>
              <a:rPr lang="it-IT" altLang="it-IT" sz="1200" dirty="0">
                <a:latin typeface="Arial" panose="020B0604020202020204" pitchFamily="34" charset="0"/>
                <a:ea typeface="Microsoft YaHei" panose="020B0503020204020204" pitchFamily="34" charset="-122"/>
              </a:rPr>
              <a:t> line.</a:t>
            </a:r>
          </a:p>
          <a:p>
            <a:endParaRPr lang="it-IT" dirty="0"/>
          </a:p>
        </p:txBody>
      </p:sp>
      <p:sp>
        <p:nvSpPr>
          <p:cNvPr id="4" name="Segnaposto numero diapositiva 3"/>
          <p:cNvSpPr>
            <a:spLocks noGrp="1"/>
          </p:cNvSpPr>
          <p:nvPr>
            <p:ph type="sldNum" sz="quarter" idx="5"/>
          </p:nvPr>
        </p:nvSpPr>
        <p:spPr/>
        <p:txBody>
          <a:bodyPr/>
          <a:lstStyle/>
          <a:p>
            <a:fld id="{F45A7D31-4E55-4493-B5F3-9DC18A32BD35}" type="slidenum">
              <a:rPr lang="it-IT" smtClean="0"/>
              <a:t>22</a:t>
            </a:fld>
            <a:endParaRPr lang="it-IT"/>
          </a:p>
        </p:txBody>
      </p:sp>
    </p:spTree>
    <p:extLst>
      <p:ext uri="{BB962C8B-B14F-4D97-AF65-F5344CB8AC3E}">
        <p14:creationId xmlns:p14="http://schemas.microsoft.com/office/powerpoint/2010/main" val="163364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876CF-4DB6-4482-8B97-C769433842E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2500FF0-AC57-42AD-BE88-5ACEC1305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1E9D540-C1B8-48EC-AB70-CB9C59E5EF89}"/>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5" name="Segnaposto piè di pagina 4">
            <a:extLst>
              <a:ext uri="{FF2B5EF4-FFF2-40B4-BE49-F238E27FC236}">
                <a16:creationId xmlns:a16="http://schemas.microsoft.com/office/drawing/2014/main" id="{A9551E44-DD37-4D05-84A1-14539B8BE2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511AC4-1499-488C-B5C1-1ADA1FB5DB5E}"/>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164783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199732-C575-4A5C-B933-591AC08C514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0E9C569-08AE-4A61-9A91-70DF00D385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9C327FF-DD91-4AAE-A18F-5FEF099DCA15}"/>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5" name="Segnaposto piè di pagina 4">
            <a:extLst>
              <a:ext uri="{FF2B5EF4-FFF2-40B4-BE49-F238E27FC236}">
                <a16:creationId xmlns:a16="http://schemas.microsoft.com/office/drawing/2014/main" id="{3D58BF57-B43C-452F-80B1-DF3F147DDC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C8225E-4C8F-4714-AC64-09F60F16F688}"/>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389007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101448E-F7A5-4F42-BE1B-81BA114D921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63BA33-F077-4632-B099-70047253D4F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7DE506-B9DC-492B-B174-1B8CEC647212}"/>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5" name="Segnaposto piè di pagina 4">
            <a:extLst>
              <a:ext uri="{FF2B5EF4-FFF2-40B4-BE49-F238E27FC236}">
                <a16:creationId xmlns:a16="http://schemas.microsoft.com/office/drawing/2014/main" id="{57A658A2-AF17-4C3F-B5E9-62854D936E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3FF563-06FF-4F89-BB17-65062B7B74F3}"/>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410946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pPr lvl="0"/>
            <a:endParaRPr lang="en-US" noProof="0" dirty="0"/>
          </a:p>
        </p:txBody>
      </p:sp>
      <p:sp>
        <p:nvSpPr>
          <p:cNvPr id="4" name="Rectangle 9">
            <a:extLst>
              <a:ext uri="{FF2B5EF4-FFF2-40B4-BE49-F238E27FC236}">
                <a16:creationId xmlns:a16="http://schemas.microsoft.com/office/drawing/2014/main" id="{41410D9C-E1D6-4D08-863A-8AE70ECA5F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1846E70A-6641-403F-92E2-06DE72B15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FBAA561-0508-49EA-8C5B-DA9506D565E1}"/>
              </a:ext>
            </a:extLst>
          </p:cNvPr>
          <p:cNvSpPr>
            <a:spLocks noGrp="1" noChangeArrowheads="1"/>
          </p:cNvSpPr>
          <p:nvPr>
            <p:ph type="sldNum" sz="quarter" idx="12"/>
          </p:nvPr>
        </p:nvSpPr>
        <p:spPr>
          <a:ln/>
        </p:spPr>
        <p:txBody>
          <a:bodyPr/>
          <a:lstStyle>
            <a:lvl1pPr>
              <a:defRPr/>
            </a:lvl1pPr>
          </a:lstStyle>
          <a:p>
            <a:fld id="{8E275939-8046-49CA-8B81-C1B92ABF5767}" type="slidenum">
              <a:rPr lang="en-US" altLang="it-IT"/>
              <a:pPr/>
              <a:t>‹N›</a:t>
            </a:fld>
            <a:endParaRPr lang="en-US" altLang="it-IT"/>
          </a:p>
        </p:txBody>
      </p:sp>
    </p:spTree>
    <p:extLst>
      <p:ext uri="{BB962C8B-B14F-4D97-AF65-F5344CB8AC3E}">
        <p14:creationId xmlns:p14="http://schemas.microsoft.com/office/powerpoint/2010/main" val="41666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36853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06196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928120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A0292D6-B33D-4917-B8C0-A7BDB83A0708}"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4087098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A0292D6-B33D-4917-B8C0-A7BDB83A0708}" type="datetimeFigureOut">
              <a:rPr lang="it-IT" smtClean="0"/>
              <a:t>14/12/2020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852458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A0292D6-B33D-4917-B8C0-A7BDB83A0708}" type="datetimeFigureOut">
              <a:rPr lang="it-IT" smtClean="0"/>
              <a:t>14/12/2020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122751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0292D6-B33D-4917-B8C0-A7BDB83A0708}" type="datetimeFigureOut">
              <a:rPr lang="it-IT" smtClean="0"/>
              <a:t>14/12/2020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82929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F4071-6362-4787-8743-3DF2F9824AD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87B5DD-6B4B-40B3-911D-76F60940CFC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F02F01-F3C4-41B6-860F-449CDFCA7049}"/>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5" name="Segnaposto piè di pagina 4">
            <a:extLst>
              <a:ext uri="{FF2B5EF4-FFF2-40B4-BE49-F238E27FC236}">
                <a16:creationId xmlns:a16="http://schemas.microsoft.com/office/drawing/2014/main" id="{C2A66B65-2C86-4735-804B-3FF5F3D226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552E3D-A207-4F23-BF51-2FCBC3E07162}"/>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1656931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426009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972374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93867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3501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9CD2A2-3CDC-4B0E-B70E-7C224AC691B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07D94CA-5648-4EE1-8E6F-A08E188C3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C081438-7EF5-4427-9987-A644109948D9}"/>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5" name="Segnaposto piè di pagina 4">
            <a:extLst>
              <a:ext uri="{FF2B5EF4-FFF2-40B4-BE49-F238E27FC236}">
                <a16:creationId xmlns:a16="http://schemas.microsoft.com/office/drawing/2014/main" id="{D07E1C86-A6C5-420E-9BBA-9B770CB83F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14F872-9BCA-4BBC-9B2D-BC9401610D27}"/>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169469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5670BC-D99A-4346-8E0E-74975069928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67FA79-A4F9-4EEF-A2C3-A9C0CB183C8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3689EE2-F48E-44E9-AA95-643C6399AA5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80D7F1E-416F-4432-8E96-9E2F787B4BE5}"/>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6" name="Segnaposto piè di pagina 5">
            <a:extLst>
              <a:ext uri="{FF2B5EF4-FFF2-40B4-BE49-F238E27FC236}">
                <a16:creationId xmlns:a16="http://schemas.microsoft.com/office/drawing/2014/main" id="{AF9FB259-F107-4DFF-BEB9-E26F09D39B7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F9216C-A070-4960-A820-5BF022533F2C}"/>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376912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43C17B-20C9-4380-B9E4-6DE3EDF1DB4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935A9A-D48B-4965-B5BA-FB9546367F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38DF7CF-7B4F-4D27-ACBF-6379AC258F5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72B4D8A-C77C-4516-A77E-D0655B675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2021BBD-8AFC-4088-8626-B6EEAF01482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9363BD8-47C8-41F0-8E89-066168842D48}"/>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8" name="Segnaposto piè di pagina 7">
            <a:extLst>
              <a:ext uri="{FF2B5EF4-FFF2-40B4-BE49-F238E27FC236}">
                <a16:creationId xmlns:a16="http://schemas.microsoft.com/office/drawing/2014/main" id="{CFF662B5-4F14-41DB-9FD8-68AFE20DD91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362BD5B-B119-4127-8E6E-B62F749B32DF}"/>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139287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DB350-42AF-41ED-82B0-0C0E524D77F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7C98C58-1F55-45F8-AC85-20327E2C8345}"/>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4" name="Segnaposto piè di pagina 3">
            <a:extLst>
              <a:ext uri="{FF2B5EF4-FFF2-40B4-BE49-F238E27FC236}">
                <a16:creationId xmlns:a16="http://schemas.microsoft.com/office/drawing/2014/main" id="{A2DB4B98-5775-4126-82FF-B5EF826D3FE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21BBF30-04CF-4311-BDCC-7D80F730599F}"/>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138549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909B983-48DC-4F9E-95B8-2962C3B40987}"/>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3" name="Segnaposto piè di pagina 2">
            <a:extLst>
              <a:ext uri="{FF2B5EF4-FFF2-40B4-BE49-F238E27FC236}">
                <a16:creationId xmlns:a16="http://schemas.microsoft.com/office/drawing/2014/main" id="{32664D4B-44B5-4681-B465-1B3BFC36189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F6CDD6E-6AB8-4285-8F69-77BC34B7CF01}"/>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2342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A357B-A160-4099-90AF-F0D3CE910E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294A3E-ECB7-449D-A926-03C6F4596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54ECF17-60C8-411F-9680-CF94D2969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274432D-11AB-43A3-88CE-34B32E5FDF02}"/>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6" name="Segnaposto piè di pagina 5">
            <a:extLst>
              <a:ext uri="{FF2B5EF4-FFF2-40B4-BE49-F238E27FC236}">
                <a16:creationId xmlns:a16="http://schemas.microsoft.com/office/drawing/2014/main" id="{6DC42913-0632-4BFE-88AE-7F2EB824B34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6F5B1F2-A01D-4675-9627-C59226016B44}"/>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86895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75BFA2-241E-478E-9FAE-98C91EB51E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186BB63-F2B0-43A9-A973-0EBD85518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0E2C9A4-E43F-4C80-9903-56C8EBF7C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0332678-0AC5-443E-AC29-03140A8B6268}"/>
              </a:ext>
            </a:extLst>
          </p:cNvPr>
          <p:cNvSpPr>
            <a:spLocks noGrp="1"/>
          </p:cNvSpPr>
          <p:nvPr>
            <p:ph type="dt" sz="half" idx="10"/>
          </p:nvPr>
        </p:nvSpPr>
        <p:spPr/>
        <p:txBody>
          <a:bodyPr/>
          <a:lstStyle/>
          <a:p>
            <a:fld id="{95E90344-4508-4D06-8E83-E63B6F3AE074}" type="datetimeFigureOut">
              <a:rPr lang="it-IT" smtClean="0"/>
              <a:t>14/12/2020</a:t>
            </a:fld>
            <a:endParaRPr lang="it-IT"/>
          </a:p>
        </p:txBody>
      </p:sp>
      <p:sp>
        <p:nvSpPr>
          <p:cNvPr id="6" name="Segnaposto piè di pagina 5">
            <a:extLst>
              <a:ext uri="{FF2B5EF4-FFF2-40B4-BE49-F238E27FC236}">
                <a16:creationId xmlns:a16="http://schemas.microsoft.com/office/drawing/2014/main" id="{56115A13-2B48-4934-984B-D6F892B91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4DBFFF8-42EB-4033-A1C1-E422BFA16F5A}"/>
              </a:ext>
            </a:extLst>
          </p:cNvPr>
          <p:cNvSpPr>
            <a:spLocks noGrp="1"/>
          </p:cNvSpPr>
          <p:nvPr>
            <p:ph type="sldNum" sz="quarter" idx="12"/>
          </p:nvPr>
        </p:nvSpPr>
        <p:spPr/>
        <p:txBody>
          <a:bodyPr/>
          <a:lstStyle/>
          <a:p>
            <a:fld id="{8453D372-FB35-4AAD-B67B-04BB583C075F}" type="slidenum">
              <a:rPr lang="it-IT" smtClean="0"/>
              <a:t>‹N›</a:t>
            </a:fld>
            <a:endParaRPr lang="it-IT"/>
          </a:p>
        </p:txBody>
      </p:sp>
    </p:spTree>
    <p:extLst>
      <p:ext uri="{BB962C8B-B14F-4D97-AF65-F5344CB8AC3E}">
        <p14:creationId xmlns:p14="http://schemas.microsoft.com/office/powerpoint/2010/main" val="241557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B804EB8-57D7-4F09-91C1-F5E9F6A45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984A3E8-58C0-421A-8675-878D51740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12338F4-B93A-4A63-A85D-6FD18EE9B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90344-4508-4D06-8E83-E63B6F3AE074}" type="datetimeFigureOut">
              <a:rPr lang="it-IT" smtClean="0"/>
              <a:t>14/12/2020</a:t>
            </a:fld>
            <a:endParaRPr lang="it-IT"/>
          </a:p>
        </p:txBody>
      </p:sp>
      <p:sp>
        <p:nvSpPr>
          <p:cNvPr id="5" name="Segnaposto piè di pagina 4">
            <a:extLst>
              <a:ext uri="{FF2B5EF4-FFF2-40B4-BE49-F238E27FC236}">
                <a16:creationId xmlns:a16="http://schemas.microsoft.com/office/drawing/2014/main" id="{EBDB32C3-4D97-4840-BE6A-92CEFEC003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6B292A7-B3C1-4142-B000-BAD1E1E8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D372-FB35-4AAD-B67B-04BB583C075F}" type="slidenum">
              <a:rPr lang="it-IT" smtClean="0"/>
              <a:t>‹N›</a:t>
            </a:fld>
            <a:endParaRPr lang="it-IT"/>
          </a:p>
        </p:txBody>
      </p:sp>
    </p:spTree>
    <p:extLst>
      <p:ext uri="{BB962C8B-B14F-4D97-AF65-F5344CB8AC3E}">
        <p14:creationId xmlns:p14="http://schemas.microsoft.com/office/powerpoint/2010/main" val="343098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292D6-B33D-4917-B8C0-A7BDB83A0708}" type="datetimeFigureOut">
              <a:rPr lang="it-IT" smtClean="0"/>
              <a:t>14/12/2020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9F27F-865E-4344-A930-5E3EAB0A85B6}" type="slidenum">
              <a:rPr lang="it-IT" smtClean="0"/>
              <a:t>‹N›</a:t>
            </a:fld>
            <a:endParaRPr lang="it-IT"/>
          </a:p>
        </p:txBody>
      </p:sp>
    </p:spTree>
    <p:extLst>
      <p:ext uri="{BB962C8B-B14F-4D97-AF65-F5344CB8AC3E}">
        <p14:creationId xmlns:p14="http://schemas.microsoft.com/office/powerpoint/2010/main" val="28484436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9"/>
            <a:ext cx="12194257" cy="6856730"/>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80F8C-434C-4620-8978-5A7E2DE18338}"/>
              </a:ext>
            </a:extLst>
          </p:cNvPr>
          <p:cNvSpPr>
            <a:spLocks noGrp="1"/>
          </p:cNvSpPr>
          <p:nvPr>
            <p:ph type="title"/>
          </p:nvPr>
        </p:nvSpPr>
        <p:spPr>
          <a:xfrm>
            <a:off x="401950" y="468468"/>
            <a:ext cx="6387956" cy="1325563"/>
          </a:xfrm>
        </p:spPr>
        <p:txBody>
          <a:bodyPr/>
          <a:lstStyle/>
          <a:p>
            <a:r>
              <a:rPr lang="en-US" b="1" dirty="0">
                <a:solidFill>
                  <a:srgbClr val="0070C0"/>
                </a:solidFill>
                <a:latin typeface="+mn-lt"/>
              </a:rPr>
              <a:t>WHY VACCINATE?</a:t>
            </a:r>
            <a:endParaRPr lang="it-IT" dirty="0">
              <a:solidFill>
                <a:srgbClr val="0070C0"/>
              </a:solidFill>
              <a:latin typeface="+mn-lt"/>
            </a:endParaRPr>
          </a:p>
        </p:txBody>
      </p:sp>
      <p:pic>
        <p:nvPicPr>
          <p:cNvPr id="6" name="Segnaposto contenuto 5">
            <a:extLst>
              <a:ext uri="{FF2B5EF4-FFF2-40B4-BE49-F238E27FC236}">
                <a16:creationId xmlns:a16="http://schemas.microsoft.com/office/drawing/2014/main" id="{23914253-1978-4237-87BA-B42F7BEFEE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724" y="2787234"/>
            <a:ext cx="5470668" cy="3652476"/>
          </a:xfrm>
        </p:spPr>
      </p:pic>
      <p:pic>
        <p:nvPicPr>
          <p:cNvPr id="7" name="Picture 4">
            <a:extLst>
              <a:ext uri="{FF2B5EF4-FFF2-40B4-BE49-F238E27FC236}">
                <a16:creationId xmlns:a16="http://schemas.microsoft.com/office/drawing/2014/main" id="{D7BF4FD6-7B70-42F0-B4DD-479086E918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8887" y="603992"/>
            <a:ext cx="4153305" cy="3059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CasellaDiTesto 7">
            <a:extLst>
              <a:ext uri="{FF2B5EF4-FFF2-40B4-BE49-F238E27FC236}">
                <a16:creationId xmlns:a16="http://schemas.microsoft.com/office/drawing/2014/main" id="{1634B509-90A4-4DD0-9BF3-9AA179FAD0BC}"/>
              </a:ext>
            </a:extLst>
          </p:cNvPr>
          <p:cNvSpPr txBox="1"/>
          <p:nvPr/>
        </p:nvSpPr>
        <p:spPr>
          <a:xfrm>
            <a:off x="401950" y="2171416"/>
            <a:ext cx="5904689" cy="400110"/>
          </a:xfrm>
          <a:prstGeom prst="rect">
            <a:avLst/>
          </a:prstGeom>
          <a:noFill/>
        </p:spPr>
        <p:txBody>
          <a:bodyPr wrap="square" rtlCol="0">
            <a:spAutoFit/>
          </a:bodyPr>
          <a:lstStyle/>
          <a:p>
            <a:r>
              <a:rPr lang="en-US" sz="2000" b="1" dirty="0"/>
              <a:t>VACCINES CAN HELP PREVENT BACTERIAL RESISTANCE</a:t>
            </a:r>
            <a:endParaRPr lang="it-IT" sz="2000" b="1" dirty="0"/>
          </a:p>
        </p:txBody>
      </p:sp>
      <p:sp>
        <p:nvSpPr>
          <p:cNvPr id="9" name="CasellaDiTesto 8">
            <a:extLst>
              <a:ext uri="{FF2B5EF4-FFF2-40B4-BE49-F238E27FC236}">
                <a16:creationId xmlns:a16="http://schemas.microsoft.com/office/drawing/2014/main" id="{852B867C-B4A8-437E-9972-5AFB3DBB8BDB}"/>
              </a:ext>
            </a:extLst>
          </p:cNvPr>
          <p:cNvSpPr txBox="1"/>
          <p:nvPr/>
        </p:nvSpPr>
        <p:spPr>
          <a:xfrm>
            <a:off x="6653719" y="4259529"/>
            <a:ext cx="4717914" cy="707886"/>
          </a:xfrm>
          <a:prstGeom prst="rect">
            <a:avLst/>
          </a:prstGeom>
          <a:noFill/>
        </p:spPr>
        <p:txBody>
          <a:bodyPr wrap="square" rtlCol="0">
            <a:spAutoFit/>
          </a:bodyPr>
          <a:lstStyle/>
          <a:p>
            <a:r>
              <a:rPr lang="en-US" sz="2000" b="1" dirty="0"/>
              <a:t>VACCINES HELP REDUCE THE INAPPROPRIATE USE OF ANTIBIOTICS</a:t>
            </a:r>
            <a:endParaRPr lang="it-IT" sz="2000" b="1" dirty="0"/>
          </a:p>
        </p:txBody>
      </p:sp>
      <p:sp>
        <p:nvSpPr>
          <p:cNvPr id="10" name="Rettangolo 9">
            <a:extLst>
              <a:ext uri="{FF2B5EF4-FFF2-40B4-BE49-F238E27FC236}">
                <a16:creationId xmlns:a16="http://schemas.microsoft.com/office/drawing/2014/main" id="{96493233-E441-4D68-A5E7-CAEF812CBE1F}"/>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CB8C30CE-FE63-44E8-BD56-64CE295CC0DA}"/>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58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283E5A3-0E9E-4BE9-9BDC-6C441BB86710}"/>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dirty="0">
                <a:solidFill>
                  <a:srgbClr val="0070C0"/>
                </a:solidFill>
                <a:latin typeface="+mn-lt"/>
              </a:rPr>
              <a:t>SIDE EFFECTS OF VACCINE</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3BB96A0-EDAA-4B66-8938-C68E65026A1D}"/>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Reactions where the shot was given:</a:t>
            </a:r>
          </a:p>
          <a:p>
            <a:pPr lvl="1"/>
            <a:r>
              <a:rPr lang="en-US" sz="2000" dirty="0"/>
              <a:t>Redness</a:t>
            </a:r>
          </a:p>
          <a:p>
            <a:pPr lvl="1"/>
            <a:r>
              <a:rPr lang="en-US" sz="2000" dirty="0"/>
              <a:t>Swelling</a:t>
            </a:r>
          </a:p>
          <a:p>
            <a:pPr lvl="1"/>
            <a:r>
              <a:rPr lang="en-US" sz="2000" dirty="0"/>
              <a:t>Pain or tenderness</a:t>
            </a:r>
          </a:p>
          <a:p>
            <a:r>
              <a:rPr lang="en-US" sz="2000" dirty="0"/>
              <a:t>Fever</a:t>
            </a:r>
          </a:p>
          <a:p>
            <a:r>
              <a:rPr lang="en-US" sz="2000" dirty="0"/>
              <a:t>Loss of appetite</a:t>
            </a:r>
          </a:p>
          <a:p>
            <a:r>
              <a:rPr lang="en-US" sz="2000" dirty="0"/>
              <a:t>Feeling tired</a:t>
            </a:r>
          </a:p>
          <a:p>
            <a:r>
              <a:rPr lang="en-US" sz="2000" dirty="0"/>
              <a:t>Headache</a:t>
            </a:r>
          </a:p>
          <a:p>
            <a:r>
              <a:rPr lang="en-US" sz="2000" dirty="0"/>
              <a:t>Chills</a:t>
            </a:r>
          </a:p>
          <a:p>
            <a:endParaRPr lang="en-US"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accini, 4 genitori su 10 temono effetti collaterali - Nostrofiglio.it">
            <a:extLst>
              <a:ext uri="{FF2B5EF4-FFF2-40B4-BE49-F238E27FC236}">
                <a16:creationId xmlns:a16="http://schemas.microsoft.com/office/drawing/2014/main" id="{3BA9CA24-C995-42DB-A914-12123255741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1400"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a:extLst>
              <a:ext uri="{FF2B5EF4-FFF2-40B4-BE49-F238E27FC236}">
                <a16:creationId xmlns:a16="http://schemas.microsoft.com/office/drawing/2014/main" id="{8F4EB9DB-93EA-446B-9CE6-67229F57E6EF}"/>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4" name="Rettangolo 13">
            <a:extLst>
              <a:ext uri="{FF2B5EF4-FFF2-40B4-BE49-F238E27FC236}">
                <a16:creationId xmlns:a16="http://schemas.microsoft.com/office/drawing/2014/main" id="{79683C10-CC1F-4C69-B22D-BDAB46C6DA04}"/>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928BB-02A2-47B9-A2A7-CF66FAB76AF9}"/>
              </a:ext>
            </a:extLst>
          </p:cNvPr>
          <p:cNvSpPr>
            <a:spLocks noGrp="1"/>
          </p:cNvSpPr>
          <p:nvPr>
            <p:ph type="title"/>
          </p:nvPr>
        </p:nvSpPr>
        <p:spPr>
          <a:xfrm>
            <a:off x="838200" y="365125"/>
            <a:ext cx="10515600" cy="1325563"/>
          </a:xfrm>
        </p:spPr>
        <p:txBody>
          <a:bodyPr/>
          <a:lstStyle/>
          <a:p>
            <a:r>
              <a:rPr lang="it-IT" b="1">
                <a:solidFill>
                  <a:srgbClr val="0070C0"/>
                </a:solidFill>
                <a:latin typeface="+mn-lt"/>
              </a:rPr>
              <a:t>INFLUENZA</a:t>
            </a:r>
            <a:endParaRPr lang="it-IT" b="1" dirty="0">
              <a:solidFill>
                <a:srgbClr val="0070C0"/>
              </a:solidFill>
              <a:latin typeface="+mn-lt"/>
            </a:endParaRPr>
          </a:p>
        </p:txBody>
      </p:sp>
      <p:sp>
        <p:nvSpPr>
          <p:cNvPr id="3" name="Segnaposto contenuto 2">
            <a:extLst>
              <a:ext uri="{FF2B5EF4-FFF2-40B4-BE49-F238E27FC236}">
                <a16:creationId xmlns:a16="http://schemas.microsoft.com/office/drawing/2014/main" id="{A14A34F3-67B2-468C-805F-C4707EEA898C}"/>
              </a:ext>
            </a:extLst>
          </p:cNvPr>
          <p:cNvSpPr>
            <a:spLocks noGrp="1"/>
          </p:cNvSpPr>
          <p:nvPr>
            <p:ph sz="half" idx="1"/>
          </p:nvPr>
        </p:nvSpPr>
        <p:spPr>
          <a:xfrm>
            <a:off x="505839" y="1614791"/>
            <a:ext cx="5311302" cy="4905031"/>
          </a:xfrm>
        </p:spPr>
        <p:txBody>
          <a:bodyPr>
            <a:normAutofit fontScale="85000" lnSpcReduction="20000"/>
          </a:bodyPr>
          <a:lstStyle/>
          <a:p>
            <a:r>
              <a:rPr lang="en-US" dirty="0"/>
              <a:t>Influenza is an acute viral infection that occurs worldwide, annual influenza epidemics usually occur during autumn and winter and can infect up to 20% of the population.</a:t>
            </a:r>
          </a:p>
          <a:p>
            <a:r>
              <a:rPr lang="en-US" dirty="0"/>
              <a:t>Worldwide up to 650 000 people die of influenza-associated respiratory disease each year, and up to 72 000 of these deaths occur in the European Region.</a:t>
            </a:r>
          </a:p>
          <a:p>
            <a:r>
              <a:rPr lang="en-US" dirty="0"/>
              <a:t>There are 2 main types of seasonal influenza viruses that cause illness in humans: type A and type B. Influenza A viruses are further classified into subtypes, while influenza B viruses are categorized in lineages.</a:t>
            </a:r>
            <a:endParaRPr lang="it-IT" dirty="0"/>
          </a:p>
        </p:txBody>
      </p:sp>
      <p:pic>
        <p:nvPicPr>
          <p:cNvPr id="8" name="Segnaposto contenuto 7">
            <a:extLst>
              <a:ext uri="{FF2B5EF4-FFF2-40B4-BE49-F238E27FC236}">
                <a16:creationId xmlns:a16="http://schemas.microsoft.com/office/drawing/2014/main" id="{8DF38F07-BFC9-4721-A226-563CB55EF5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338176"/>
            <a:ext cx="5820383" cy="6181647"/>
          </a:xfrm>
        </p:spPr>
      </p:pic>
      <p:sp>
        <p:nvSpPr>
          <p:cNvPr id="18" name="Rettangolo 17">
            <a:extLst>
              <a:ext uri="{FF2B5EF4-FFF2-40B4-BE49-F238E27FC236}">
                <a16:creationId xmlns:a16="http://schemas.microsoft.com/office/drawing/2014/main" id="{4CE31C8A-576D-40B0-A54A-AE39E524AAC8}"/>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0" name="Rettangolo 19">
            <a:extLst>
              <a:ext uri="{FF2B5EF4-FFF2-40B4-BE49-F238E27FC236}">
                <a16:creationId xmlns:a16="http://schemas.microsoft.com/office/drawing/2014/main" id="{D3245E32-05BA-4BA0-98F8-55B796CDFAC8}"/>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48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AB3E23-C5C3-44A7-8C68-0ADBF0CBA36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it-IT" b="1" dirty="0">
                <a:solidFill>
                  <a:srgbClr val="0070C0"/>
                </a:solidFill>
                <a:latin typeface="+mn-lt"/>
              </a:rPr>
              <a:t>VACCINES</a:t>
            </a:r>
            <a:endParaRPr lang="en-US" dirty="0">
              <a:latin typeface="+mn-lt"/>
            </a:endParaRP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FEEFF"/>
            </a:solidFill>
          </a:ln>
        </p:spPr>
        <p:style>
          <a:lnRef idx="1">
            <a:schemeClr val="accent1"/>
          </a:lnRef>
          <a:fillRef idx="0">
            <a:schemeClr val="accent1"/>
          </a:fillRef>
          <a:effectRef idx="0">
            <a:schemeClr val="accent1"/>
          </a:effectRef>
          <a:fontRef idx="minor">
            <a:schemeClr val="tx1"/>
          </a:fontRef>
        </p:style>
      </p:cxnSp>
      <p:sp>
        <p:nvSpPr>
          <p:cNvPr id="8" name="Segnaposto contenuto 7">
            <a:extLst>
              <a:ext uri="{FF2B5EF4-FFF2-40B4-BE49-F238E27FC236}">
                <a16:creationId xmlns:a16="http://schemas.microsoft.com/office/drawing/2014/main" id="{49B303C8-7326-4C8E-B900-5ED78C921E97}"/>
              </a:ext>
            </a:extLst>
          </p:cNvPr>
          <p:cNvSpPr>
            <a:spLocks noGrp="1"/>
          </p:cNvSpPr>
          <p:nvPr>
            <p:ph sz="half" idx="1"/>
          </p:nvPr>
        </p:nvSpPr>
        <p:spPr>
          <a:xfrm>
            <a:off x="5128023" y="2855261"/>
            <a:ext cx="6156061" cy="1366531"/>
          </a:xfrm>
        </p:spPr>
        <p:txBody>
          <a:bodyPr>
            <a:normAutofit/>
          </a:bodyPr>
          <a:lstStyle/>
          <a:p>
            <a:pPr marL="0" indent="0">
              <a:buNone/>
            </a:pPr>
            <a:r>
              <a:rPr lang="en-US" sz="1800" b="1" dirty="0"/>
              <a:t>Trivalent flu vaccines include:</a:t>
            </a:r>
          </a:p>
          <a:p>
            <a:pPr marL="0" indent="0">
              <a:buNone/>
            </a:pPr>
            <a:endParaRPr lang="en-US" sz="1800" b="1" dirty="0"/>
          </a:p>
          <a:p>
            <a:pPr marL="0" indent="0">
              <a:buNone/>
            </a:pPr>
            <a:r>
              <a:rPr lang="en-US" sz="1800" dirty="0"/>
              <a:t>A trivalent flu shot made using an adjuvant (an ingredient that helps create a stronger immune response).</a:t>
            </a:r>
            <a:endParaRPr lang="it-IT" sz="1800" dirty="0"/>
          </a:p>
        </p:txBody>
      </p:sp>
      <p:sp>
        <p:nvSpPr>
          <p:cNvPr id="9" name="CasellaDiTesto 8">
            <a:extLst>
              <a:ext uri="{FF2B5EF4-FFF2-40B4-BE49-F238E27FC236}">
                <a16:creationId xmlns:a16="http://schemas.microsoft.com/office/drawing/2014/main" id="{60D9B68B-AC97-4462-93AF-ED8A7B823E8D}"/>
              </a:ext>
            </a:extLst>
          </p:cNvPr>
          <p:cNvSpPr txBox="1"/>
          <p:nvPr/>
        </p:nvSpPr>
        <p:spPr>
          <a:xfrm>
            <a:off x="5128024" y="4795736"/>
            <a:ext cx="5851727" cy="1200329"/>
          </a:xfrm>
          <a:prstGeom prst="rect">
            <a:avLst/>
          </a:prstGeom>
          <a:noFill/>
        </p:spPr>
        <p:txBody>
          <a:bodyPr wrap="square" rtlCol="0">
            <a:spAutoFit/>
          </a:bodyPr>
          <a:lstStyle/>
          <a:p>
            <a:r>
              <a:rPr lang="en-US" b="1" dirty="0"/>
              <a:t>Quadrivalent flu vaccines include:</a:t>
            </a:r>
          </a:p>
          <a:p>
            <a:endParaRPr lang="en-US" dirty="0"/>
          </a:p>
          <a:p>
            <a:r>
              <a:rPr lang="en-US" dirty="0"/>
              <a:t>Standard-dose quadrivalent influenza shots that are manufactured using virus grown in eggs.</a:t>
            </a:r>
            <a:endParaRPr lang="it-IT" dirty="0"/>
          </a:p>
        </p:txBody>
      </p:sp>
      <p:sp>
        <p:nvSpPr>
          <p:cNvPr id="12" name="Rettangolo 11">
            <a:extLst>
              <a:ext uri="{FF2B5EF4-FFF2-40B4-BE49-F238E27FC236}">
                <a16:creationId xmlns:a16="http://schemas.microsoft.com/office/drawing/2014/main" id="{6596036A-5B82-42B5-A0BC-0937819E276F}"/>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ttangolo 12">
            <a:extLst>
              <a:ext uri="{FF2B5EF4-FFF2-40B4-BE49-F238E27FC236}">
                <a16:creationId xmlns:a16="http://schemas.microsoft.com/office/drawing/2014/main" id="{4D65EBC2-1D5C-4760-9DC8-9AED93A3E671}"/>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pic>
        <p:nvPicPr>
          <p:cNvPr id="6" name="Segnaposto contenuto 5">
            <a:extLst>
              <a:ext uri="{FF2B5EF4-FFF2-40B4-BE49-F238E27FC236}">
                <a16:creationId xmlns:a16="http://schemas.microsoft.com/office/drawing/2014/main" id="{F1CFFF3D-06D5-47D9-80BC-8D170D97A86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461" b="6417"/>
          <a:stretch/>
        </p:blipFill>
        <p:spPr>
          <a:xfrm>
            <a:off x="145935" y="152478"/>
            <a:ext cx="4635571" cy="6384506"/>
          </a:xfrm>
          <a:prstGeom prst="rect">
            <a:avLst/>
          </a:prstGeom>
          <a:effectLst/>
        </p:spPr>
      </p:pic>
    </p:spTree>
    <p:extLst>
      <p:ext uri="{BB962C8B-B14F-4D97-AF65-F5344CB8AC3E}">
        <p14:creationId xmlns:p14="http://schemas.microsoft.com/office/powerpoint/2010/main" val="94328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7770B5-B22E-4B8A-A8AF-11AA70CE4A53}"/>
              </a:ext>
            </a:extLst>
          </p:cNvPr>
          <p:cNvSpPr>
            <a:spLocks noGrp="1"/>
          </p:cNvSpPr>
          <p:nvPr>
            <p:ph type="title"/>
          </p:nvPr>
        </p:nvSpPr>
        <p:spPr/>
        <p:txBody>
          <a:bodyPr/>
          <a:lstStyle/>
          <a:p>
            <a:r>
              <a:rPr lang="en-US" b="1" dirty="0">
                <a:solidFill>
                  <a:srgbClr val="0070C0"/>
                </a:solidFill>
                <a:latin typeface="+mn-lt"/>
              </a:rPr>
              <a:t>HOW DO WE GET VACCINATED?</a:t>
            </a:r>
            <a:endParaRPr lang="it-IT" dirty="0">
              <a:latin typeface="+mn-lt"/>
            </a:endParaRPr>
          </a:p>
        </p:txBody>
      </p:sp>
      <p:sp>
        <p:nvSpPr>
          <p:cNvPr id="3" name="Segnaposto contenuto 2">
            <a:extLst>
              <a:ext uri="{FF2B5EF4-FFF2-40B4-BE49-F238E27FC236}">
                <a16:creationId xmlns:a16="http://schemas.microsoft.com/office/drawing/2014/main" id="{7CF1A4FC-B3DD-469C-9F98-AC67D94D2160}"/>
              </a:ext>
            </a:extLst>
          </p:cNvPr>
          <p:cNvSpPr>
            <a:spLocks noGrp="1"/>
          </p:cNvSpPr>
          <p:nvPr>
            <p:ph sz="half" idx="1"/>
          </p:nvPr>
        </p:nvSpPr>
        <p:spPr>
          <a:xfrm>
            <a:off x="838200" y="1825625"/>
            <a:ext cx="5181600" cy="1603375"/>
          </a:xfrm>
        </p:spPr>
        <p:txBody>
          <a:bodyPr/>
          <a:lstStyle/>
          <a:p>
            <a:pPr marL="0" indent="0">
              <a:buNone/>
            </a:pPr>
            <a:r>
              <a:rPr lang="en-US" b="1" dirty="0"/>
              <a:t>Trivalent flu vaccine</a:t>
            </a:r>
          </a:p>
          <a:p>
            <a:pPr marL="0" indent="0">
              <a:buNone/>
            </a:pPr>
            <a:endParaRPr lang="en-US" b="1" dirty="0"/>
          </a:p>
          <a:p>
            <a:pPr marL="0" indent="0">
              <a:buNone/>
            </a:pPr>
            <a:r>
              <a:rPr lang="en-US" dirty="0"/>
              <a:t>people 65 years of age and older</a:t>
            </a:r>
            <a:endParaRPr lang="it-IT" dirty="0"/>
          </a:p>
        </p:txBody>
      </p:sp>
      <p:sp>
        <p:nvSpPr>
          <p:cNvPr id="4" name="Segnaposto contenuto 3">
            <a:extLst>
              <a:ext uri="{FF2B5EF4-FFF2-40B4-BE49-F238E27FC236}">
                <a16:creationId xmlns:a16="http://schemas.microsoft.com/office/drawing/2014/main" id="{834D9368-104F-493D-9C0F-5C1A3D15E752}"/>
              </a:ext>
            </a:extLst>
          </p:cNvPr>
          <p:cNvSpPr>
            <a:spLocks noGrp="1"/>
          </p:cNvSpPr>
          <p:nvPr>
            <p:ph sz="half" idx="2"/>
          </p:nvPr>
        </p:nvSpPr>
        <p:spPr>
          <a:xfrm>
            <a:off x="6172200" y="1825625"/>
            <a:ext cx="5549630" cy="1603375"/>
          </a:xfrm>
        </p:spPr>
        <p:txBody>
          <a:bodyPr/>
          <a:lstStyle/>
          <a:p>
            <a:pPr marL="0" indent="0">
              <a:buNone/>
            </a:pPr>
            <a:r>
              <a:rPr lang="it-IT" b="1" dirty="0" err="1"/>
              <a:t>Quadrivalent</a:t>
            </a:r>
            <a:r>
              <a:rPr lang="it-IT" b="1" dirty="0"/>
              <a:t> </a:t>
            </a:r>
            <a:r>
              <a:rPr lang="it-IT" b="1" dirty="0" err="1"/>
              <a:t>flu</a:t>
            </a:r>
            <a:r>
              <a:rPr lang="it-IT" b="1" dirty="0"/>
              <a:t> vaccine</a:t>
            </a:r>
          </a:p>
          <a:p>
            <a:pPr marL="0" indent="0">
              <a:buNone/>
            </a:pPr>
            <a:endParaRPr lang="it-IT" b="1" dirty="0"/>
          </a:p>
          <a:p>
            <a:pPr marL="0" indent="0">
              <a:buNone/>
            </a:pPr>
            <a:r>
              <a:rPr lang="en-US" dirty="0"/>
              <a:t>for people aged 6 months and older</a:t>
            </a:r>
            <a:endParaRPr lang="it-IT" dirty="0"/>
          </a:p>
        </p:txBody>
      </p:sp>
      <p:pic>
        <p:nvPicPr>
          <p:cNvPr id="5122" name="Picture 2" descr="Anziani — Ferrara Salute">
            <a:extLst>
              <a:ext uri="{FF2B5EF4-FFF2-40B4-BE49-F238E27FC236}">
                <a16:creationId xmlns:a16="http://schemas.microsoft.com/office/drawing/2014/main" id="{F6581B2F-642A-463E-9D98-90E1CBF20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76725"/>
            <a:ext cx="5016788" cy="28255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ambini">
            <a:extLst>
              <a:ext uri="{FF2B5EF4-FFF2-40B4-BE49-F238E27FC236}">
                <a16:creationId xmlns:a16="http://schemas.microsoft.com/office/drawing/2014/main" id="{4A3F1312-0C11-447F-AC05-18407CC7D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442" y="3301627"/>
            <a:ext cx="4177810" cy="2899892"/>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332D59DB-4E47-401D-BCFA-7844C725BF47}"/>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0183F4BF-99B6-4228-BDF1-3BF9E96F00DD}"/>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16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2ABB9A3-E516-4177-933B-A70CF05E74E5}"/>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67D94FD8-46DC-4C94-BBF1-1A131C0FAFAE}"/>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2" name="CasellaDiTesto 1">
            <a:extLst>
              <a:ext uri="{FF2B5EF4-FFF2-40B4-BE49-F238E27FC236}">
                <a16:creationId xmlns:a16="http://schemas.microsoft.com/office/drawing/2014/main" id="{6DA41649-C4A0-41D6-AAB6-EEF09401FDB5}"/>
              </a:ext>
            </a:extLst>
          </p:cNvPr>
          <p:cNvSpPr txBox="1"/>
          <p:nvPr/>
        </p:nvSpPr>
        <p:spPr>
          <a:xfrm>
            <a:off x="774569" y="465487"/>
            <a:ext cx="10642862" cy="646331"/>
          </a:xfrm>
          <a:prstGeom prst="rect">
            <a:avLst/>
          </a:prstGeom>
          <a:noFill/>
        </p:spPr>
        <p:txBody>
          <a:bodyPr wrap="square" rtlCol="0">
            <a:spAutoFit/>
          </a:bodyPr>
          <a:lstStyle/>
          <a:p>
            <a:r>
              <a:rPr lang="it-IT" sz="3600" b="1" dirty="0">
                <a:solidFill>
                  <a:srgbClr val="0070C0"/>
                </a:solidFill>
              </a:rPr>
              <a:t>WHO SHOULD BE VACCINATED?</a:t>
            </a:r>
          </a:p>
        </p:txBody>
      </p:sp>
      <p:sp>
        <p:nvSpPr>
          <p:cNvPr id="13" name="CasellaDiTesto 12">
            <a:extLst>
              <a:ext uri="{FF2B5EF4-FFF2-40B4-BE49-F238E27FC236}">
                <a16:creationId xmlns:a16="http://schemas.microsoft.com/office/drawing/2014/main" id="{F6996AC7-5AA1-4271-94B3-2039696A0BE2}"/>
              </a:ext>
            </a:extLst>
          </p:cNvPr>
          <p:cNvSpPr txBox="1"/>
          <p:nvPr/>
        </p:nvSpPr>
        <p:spPr>
          <a:xfrm>
            <a:off x="891301" y="1214971"/>
            <a:ext cx="9906401" cy="707886"/>
          </a:xfrm>
          <a:prstGeom prst="rect">
            <a:avLst/>
          </a:prstGeom>
          <a:noFill/>
        </p:spPr>
        <p:txBody>
          <a:bodyPr wrap="square" rtlCol="0">
            <a:spAutoFit/>
          </a:bodyPr>
          <a:lstStyle/>
          <a:p>
            <a:pPr algn="ctr"/>
            <a:r>
              <a:rPr lang="en-US" sz="2000" b="1" u="sng" dirty="0"/>
              <a:t>ALL PERSONS AGED 6 MONTHS OF AGE AND OLDER ARE RECOMMENDED FOR ANNUAL VACCINATION, WITH RARE EXCEPTION.</a:t>
            </a:r>
            <a:endParaRPr lang="en-US" sz="2000" u="sng" dirty="0"/>
          </a:p>
        </p:txBody>
      </p:sp>
      <p:sp>
        <p:nvSpPr>
          <p:cNvPr id="5" name="CasellaDiTesto 4">
            <a:extLst>
              <a:ext uri="{FF2B5EF4-FFF2-40B4-BE49-F238E27FC236}">
                <a16:creationId xmlns:a16="http://schemas.microsoft.com/office/drawing/2014/main" id="{04B59A6F-2B5F-40A4-AFDB-FA0E954B917C}"/>
              </a:ext>
            </a:extLst>
          </p:cNvPr>
          <p:cNvSpPr txBox="1"/>
          <p:nvPr/>
        </p:nvSpPr>
        <p:spPr>
          <a:xfrm>
            <a:off x="688525" y="2772383"/>
            <a:ext cx="10642861" cy="3416320"/>
          </a:xfrm>
          <a:prstGeom prst="rect">
            <a:avLst/>
          </a:prstGeom>
          <a:noFill/>
        </p:spPr>
        <p:txBody>
          <a:bodyPr wrap="square" rtlCol="0">
            <a:spAutoFit/>
          </a:bodyPr>
          <a:lstStyle/>
          <a:p>
            <a:pPr marL="285750" indent="-285750">
              <a:buFont typeface="Wingdings" panose="05000000000000000000" pitchFamily="2" charset="2"/>
              <a:buChar char="§"/>
            </a:pPr>
            <a:r>
              <a:rPr lang="en-US" sz="2000" dirty="0"/>
              <a:t>Children aged 6 months through 4 years.</a:t>
            </a:r>
          </a:p>
          <a:p>
            <a:pPr marL="285750" indent="-285750">
              <a:buFont typeface="Wingdings" panose="05000000000000000000" pitchFamily="2" charset="2"/>
              <a:buChar char="§"/>
            </a:pPr>
            <a:r>
              <a:rPr lang="en-US" sz="2000" dirty="0"/>
              <a:t>People aged 65 years and older.</a:t>
            </a:r>
          </a:p>
          <a:p>
            <a:pPr marL="285750" indent="-285750">
              <a:buFont typeface="Wingdings" panose="05000000000000000000" pitchFamily="2" charset="2"/>
              <a:buChar char="§"/>
            </a:pPr>
            <a:r>
              <a:rPr lang="en-US" sz="2000" dirty="0"/>
              <a:t>People with chronic pulmonary or cardiovascular, renal, hepatic, neurologic, hematologic, or metabolic disorders.</a:t>
            </a:r>
          </a:p>
          <a:p>
            <a:pPr marL="285750" indent="-285750">
              <a:buFont typeface="Wingdings" panose="05000000000000000000" pitchFamily="2" charset="2"/>
              <a:buChar char="§"/>
            </a:pPr>
            <a:r>
              <a:rPr lang="en-US" sz="2000" dirty="0"/>
              <a:t>People who are immunosuppressed due to any cause.</a:t>
            </a:r>
          </a:p>
          <a:p>
            <a:pPr marL="285750" indent="-285750">
              <a:buFont typeface="Wingdings" panose="05000000000000000000" pitchFamily="2" charset="2"/>
              <a:buChar char="§"/>
            </a:pPr>
            <a:r>
              <a:rPr lang="en-US" sz="2000" dirty="0"/>
              <a:t>Women who are or will be pregnant during the influenza season and women up to two weeks after delivery.</a:t>
            </a:r>
          </a:p>
          <a:p>
            <a:pPr marL="285750" indent="-285750">
              <a:buFont typeface="Wingdings" panose="05000000000000000000" pitchFamily="2" charset="2"/>
              <a:buChar char="§"/>
            </a:pPr>
            <a:r>
              <a:rPr lang="en-US" sz="2000" dirty="0"/>
              <a:t>People who are residents of nursing homes and other long-term care facilities.</a:t>
            </a:r>
          </a:p>
          <a:p>
            <a:pPr marL="285750" indent="-285750">
              <a:buFont typeface="Wingdings" panose="05000000000000000000" pitchFamily="2" charset="2"/>
              <a:buChar char="§"/>
            </a:pPr>
            <a:r>
              <a:rPr lang="en-US" sz="2000" dirty="0"/>
              <a:t>People with extreme obesity (body-mass index [BMI] is 40 or greater).</a:t>
            </a:r>
          </a:p>
          <a:p>
            <a:pPr marL="285750" indent="-285750">
              <a:buFont typeface="Wingdings" panose="05000000000000000000" pitchFamily="2" charset="2"/>
              <a:buChar char="§"/>
            </a:pPr>
            <a:r>
              <a:rPr lang="en-US" sz="2000" dirty="0"/>
              <a:t>Health care personnel.</a:t>
            </a:r>
          </a:p>
          <a:p>
            <a:endParaRPr lang="it-IT" dirty="0"/>
          </a:p>
        </p:txBody>
      </p:sp>
      <p:sp>
        <p:nvSpPr>
          <p:cNvPr id="9" name="CasellaDiTesto 8">
            <a:extLst>
              <a:ext uri="{FF2B5EF4-FFF2-40B4-BE49-F238E27FC236}">
                <a16:creationId xmlns:a16="http://schemas.microsoft.com/office/drawing/2014/main" id="{88A717E6-69A5-4E4A-8A78-C31B7CB54E17}"/>
              </a:ext>
            </a:extLst>
          </p:cNvPr>
          <p:cNvSpPr txBox="1"/>
          <p:nvPr/>
        </p:nvSpPr>
        <p:spPr>
          <a:xfrm>
            <a:off x="774569" y="2162954"/>
            <a:ext cx="8126240" cy="369332"/>
          </a:xfrm>
          <a:prstGeom prst="rect">
            <a:avLst/>
          </a:prstGeom>
          <a:noFill/>
        </p:spPr>
        <p:txBody>
          <a:bodyPr wrap="square" rtlCol="0">
            <a:spAutoFit/>
          </a:bodyPr>
          <a:lstStyle/>
          <a:p>
            <a:r>
              <a:rPr lang="en-US" b="1" dirty="0"/>
              <a:t>Who Should be Prioritized for Flu Vaccination:</a:t>
            </a:r>
            <a:endParaRPr lang="it-IT" b="1" dirty="0"/>
          </a:p>
        </p:txBody>
      </p:sp>
    </p:spTree>
    <p:extLst>
      <p:ext uri="{BB962C8B-B14F-4D97-AF65-F5344CB8AC3E}">
        <p14:creationId xmlns:p14="http://schemas.microsoft.com/office/powerpoint/2010/main" val="16594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olo 1">
            <a:extLst>
              <a:ext uri="{FF2B5EF4-FFF2-40B4-BE49-F238E27FC236}">
                <a16:creationId xmlns:a16="http://schemas.microsoft.com/office/drawing/2014/main" id="{75FEE3FD-8C4C-4208-A800-7AB4195D2A37}"/>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latin typeface="+mn-lt"/>
              </a:rPr>
              <a:t>WHO SHOULD NOT BE VACCINATED?</a:t>
            </a:r>
            <a:endParaRPr lang="en-US" sz="4000" dirty="0">
              <a:solidFill>
                <a:srgbClr val="FFFFFF"/>
              </a:solidFill>
              <a:latin typeface="+mn-lt"/>
            </a:endParaRPr>
          </a:p>
        </p:txBody>
      </p:sp>
      <p:pic>
        <p:nvPicPr>
          <p:cNvPr id="9218" name="Picture 2" descr="Siringa, linea, icona. 10., lineare, anestesia, modello, linea, eps, siringa,  segno, icona, vettore, medicina, grafica,">
            <a:extLst>
              <a:ext uri="{FF2B5EF4-FFF2-40B4-BE49-F238E27FC236}">
                <a16:creationId xmlns:a16="http://schemas.microsoft.com/office/drawing/2014/main" id="{0021F056-0CE1-414B-A7A5-6786B672C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1" r="937" b="8677"/>
          <a:stretch/>
        </p:blipFill>
        <p:spPr bwMode="auto">
          <a:xfrm>
            <a:off x="1424902" y="2543175"/>
            <a:ext cx="3209779" cy="325423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4D365FC-F9CE-4374-9714-150E482329EC}"/>
              </a:ext>
            </a:extLst>
          </p:cNvPr>
          <p:cNvSpPr txBox="1"/>
          <p:nvPr/>
        </p:nvSpPr>
        <p:spPr>
          <a:xfrm>
            <a:off x="5295569" y="2494450"/>
            <a:ext cx="5471529" cy="356315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a:t>Children younger than 6 months of age are too young to get a flu shot.</a:t>
            </a:r>
          </a:p>
          <a:p>
            <a:pPr marL="285750" indent="-228600">
              <a:lnSpc>
                <a:spcPct val="90000"/>
              </a:lnSpc>
              <a:spcAft>
                <a:spcPts val="600"/>
              </a:spcAft>
              <a:buFont typeface="Arial" panose="020B0604020202020204" pitchFamily="34" charset="0"/>
              <a:buChar char="•"/>
            </a:pPr>
            <a:endParaRPr lang="en-US" sz="2400"/>
          </a:p>
          <a:p>
            <a:pPr marL="285750" indent="-228600">
              <a:lnSpc>
                <a:spcPct val="90000"/>
              </a:lnSpc>
              <a:spcAft>
                <a:spcPts val="600"/>
              </a:spcAft>
              <a:buFont typeface="Arial" panose="020B0604020202020204" pitchFamily="34" charset="0"/>
              <a:buChar char="•"/>
            </a:pPr>
            <a:r>
              <a:rPr lang="en-US" sz="2400"/>
              <a:t>People with severe, life-threatening allergies to flu vaccine or any ingredient in the vaccine. </a:t>
            </a:r>
          </a:p>
          <a:p>
            <a:pPr indent="-228600">
              <a:lnSpc>
                <a:spcPct val="90000"/>
              </a:lnSpc>
              <a:spcAft>
                <a:spcPts val="600"/>
              </a:spcAft>
              <a:buFont typeface="Arial" panose="020B0604020202020204" pitchFamily="34" charset="0"/>
              <a:buChar char="•"/>
            </a:pPr>
            <a:endParaRPr lang="en-US" sz="2400"/>
          </a:p>
        </p:txBody>
      </p:sp>
      <p:sp>
        <p:nvSpPr>
          <p:cNvPr id="15" name="Rettangolo 14">
            <a:extLst>
              <a:ext uri="{FF2B5EF4-FFF2-40B4-BE49-F238E27FC236}">
                <a16:creationId xmlns:a16="http://schemas.microsoft.com/office/drawing/2014/main" id="{7CDC3FAC-ACE4-4664-A4D5-6A6EAE69BD5F}"/>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6" name="Rettangolo 15">
            <a:extLst>
              <a:ext uri="{FF2B5EF4-FFF2-40B4-BE49-F238E27FC236}">
                <a16:creationId xmlns:a16="http://schemas.microsoft.com/office/drawing/2014/main" id="{51ADEAF8-FC46-4A17-B33C-9DACBE2C709B}"/>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19923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18994F-23DC-4517-BB3B-7EF250E91671}"/>
              </a:ext>
            </a:extLst>
          </p:cNvPr>
          <p:cNvSpPr>
            <a:spLocks noGrp="1"/>
          </p:cNvSpPr>
          <p:nvPr>
            <p:ph type="title"/>
          </p:nvPr>
        </p:nvSpPr>
        <p:spPr>
          <a:xfrm>
            <a:off x="6742873" y="3043856"/>
            <a:ext cx="4715619" cy="894381"/>
          </a:xfrm>
        </p:spPr>
        <p:txBody>
          <a:bodyPr vert="horz" lIns="91440" tIns="45720" rIns="91440" bIns="45720" rtlCol="0" anchor="t">
            <a:normAutofit/>
          </a:bodyPr>
          <a:lstStyle/>
          <a:p>
            <a:r>
              <a:rPr lang="it-IT" sz="5400" b="1" dirty="0">
                <a:solidFill>
                  <a:srgbClr val="0070C0"/>
                </a:solidFill>
                <a:latin typeface="+mn-lt"/>
              </a:rPr>
              <a:t>EFFECTS OF FLU</a:t>
            </a:r>
            <a:endParaRPr lang="en-US" sz="5400" dirty="0">
              <a:latin typeface="+mn-lt"/>
            </a:endParaRPr>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0D28FC82-DA3D-4B3A-A0F0-5BAD26E855AD}"/>
              </a:ext>
            </a:extLst>
          </p:cNvPr>
          <p:cNvPicPr>
            <a:picLocks noChangeAspect="1"/>
          </p:cNvPicPr>
          <p:nvPr/>
        </p:nvPicPr>
        <p:blipFill rotWithShape="1">
          <a:blip r:embed="rId2">
            <a:extLst>
              <a:ext uri="{28A0092B-C50C-407E-A947-70E740481C1C}">
                <a14:useLocalDpi xmlns:a14="http://schemas.microsoft.com/office/drawing/2010/main" val="0"/>
              </a:ext>
            </a:extLst>
          </a:blip>
          <a:srcRect t="1407" r="1" b="20463"/>
          <a:stretch/>
        </p:blipFill>
        <p:spPr>
          <a:xfrm>
            <a:off x="733507" y="622570"/>
            <a:ext cx="5536001" cy="5544766"/>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ttangolo 12">
            <a:extLst>
              <a:ext uri="{FF2B5EF4-FFF2-40B4-BE49-F238E27FC236}">
                <a16:creationId xmlns:a16="http://schemas.microsoft.com/office/drawing/2014/main" id="{3FDADA41-5161-4DA7-B758-C57039B43CE1}"/>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5" name="Rettangolo 14">
            <a:extLst>
              <a:ext uri="{FF2B5EF4-FFF2-40B4-BE49-F238E27FC236}">
                <a16:creationId xmlns:a16="http://schemas.microsoft.com/office/drawing/2014/main" id="{3D1BCA62-EF34-451F-87E2-BB41E96EC1FB}"/>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4571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D419BA-953B-4E25-9F65-0C9F0AF4FB86}"/>
              </a:ext>
            </a:extLst>
          </p:cNvPr>
          <p:cNvSpPr>
            <a:spLocks noGrp="1"/>
          </p:cNvSpPr>
          <p:nvPr>
            <p:ph type="title"/>
          </p:nvPr>
        </p:nvSpPr>
        <p:spPr>
          <a:xfrm>
            <a:off x="620890" y="937551"/>
            <a:ext cx="3746829" cy="1143000"/>
          </a:xfrm>
        </p:spPr>
        <p:txBody>
          <a:bodyPr>
            <a:normAutofit fontScale="90000"/>
          </a:bodyPr>
          <a:lstStyle/>
          <a:p>
            <a:r>
              <a:rPr lang="it-IT" sz="4800" b="1" dirty="0">
                <a:solidFill>
                  <a:srgbClr val="0070C0"/>
                </a:solidFill>
                <a:latin typeface="+mn-lt"/>
              </a:rPr>
              <a:t>EFFECTS OF VACCINATION</a:t>
            </a:r>
          </a:p>
        </p:txBody>
      </p:sp>
      <p:pic>
        <p:nvPicPr>
          <p:cNvPr id="4" name="Picture 5">
            <a:extLst>
              <a:ext uri="{FF2B5EF4-FFF2-40B4-BE49-F238E27FC236}">
                <a16:creationId xmlns:a16="http://schemas.microsoft.com/office/drawing/2014/main" id="{1317AF02-F684-492E-A89C-436C4475F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699" y="454733"/>
            <a:ext cx="7306424" cy="2395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a:extLst>
              <a:ext uri="{FF2B5EF4-FFF2-40B4-BE49-F238E27FC236}">
                <a16:creationId xmlns:a16="http://schemas.microsoft.com/office/drawing/2014/main" id="{961B4AEF-3490-4E8D-9D51-DE52B4292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36" y="2996492"/>
            <a:ext cx="8829675" cy="3406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ttangolo 5">
            <a:extLst>
              <a:ext uri="{FF2B5EF4-FFF2-40B4-BE49-F238E27FC236}">
                <a16:creationId xmlns:a16="http://schemas.microsoft.com/office/drawing/2014/main" id="{0163110C-A753-4BAC-B046-CDBD80CC7D5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Rettangolo 6">
            <a:extLst>
              <a:ext uri="{FF2B5EF4-FFF2-40B4-BE49-F238E27FC236}">
                <a16:creationId xmlns:a16="http://schemas.microsoft.com/office/drawing/2014/main" id="{BC51D377-F26B-45C0-93F4-C15BEAED267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5902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9A170A4-6DA4-4794-9248-52D8D540CF12}"/>
              </a:ext>
            </a:extLst>
          </p:cNvPr>
          <p:cNvSpPr>
            <a:spLocks noGrp="1"/>
          </p:cNvSpPr>
          <p:nvPr>
            <p:ph type="title"/>
          </p:nvPr>
        </p:nvSpPr>
        <p:spPr>
          <a:xfrm>
            <a:off x="482918" y="640081"/>
            <a:ext cx="2853670" cy="5257799"/>
          </a:xfrm>
        </p:spPr>
        <p:txBody>
          <a:bodyPr vert="horz" lIns="91440" tIns="45720" rIns="91440" bIns="45720" rtlCol="0" anchor="ctr">
            <a:normAutofit/>
          </a:bodyPr>
          <a:lstStyle/>
          <a:p>
            <a:r>
              <a:rPr lang="en-US" sz="3600" b="1" dirty="0">
                <a:solidFill>
                  <a:srgbClr val="2C2C2C"/>
                </a:solidFill>
                <a:latin typeface="+mn-lt"/>
              </a:rPr>
              <a:t>INFLUENZA AND CHRONIC DISEASE </a:t>
            </a:r>
          </a:p>
        </p:txBody>
      </p:sp>
      <p:sp>
        <p:nvSpPr>
          <p:cNvPr id="19"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AC8C3CA4-9A22-491B-8719-22493AA83270}"/>
              </a:ext>
            </a:extLst>
          </p:cNvPr>
          <p:cNvPicPr>
            <a:picLocks noChangeAspect="1"/>
          </p:cNvPicPr>
          <p:nvPr/>
        </p:nvPicPr>
        <p:blipFill rotWithShape="1">
          <a:blip r:embed="rId2">
            <a:extLst>
              <a:ext uri="{28A0092B-C50C-407E-A947-70E740481C1C}">
                <a14:useLocalDpi xmlns:a14="http://schemas.microsoft.com/office/drawing/2010/main" val="0"/>
              </a:ext>
            </a:extLst>
          </a:blip>
          <a:srcRect t="17980" b="2007"/>
          <a:stretch/>
        </p:blipFill>
        <p:spPr>
          <a:xfrm>
            <a:off x="3685184" y="1050587"/>
            <a:ext cx="7702805" cy="4221804"/>
          </a:xfrm>
          <a:prstGeom prst="rect">
            <a:avLst/>
          </a:prstGeom>
          <a:effectLst/>
        </p:spPr>
      </p:pic>
      <p:sp>
        <p:nvSpPr>
          <p:cNvPr id="11" name="Rettangolo 10">
            <a:extLst>
              <a:ext uri="{FF2B5EF4-FFF2-40B4-BE49-F238E27FC236}">
                <a16:creationId xmlns:a16="http://schemas.microsoft.com/office/drawing/2014/main" id="{B80D05DA-5095-4FDC-877D-6697723C3988}"/>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3" name="Rettangolo 12">
            <a:extLst>
              <a:ext uri="{FF2B5EF4-FFF2-40B4-BE49-F238E27FC236}">
                <a16:creationId xmlns:a16="http://schemas.microsoft.com/office/drawing/2014/main" id="{A6AAB15D-A638-4FDE-87BC-DDDBE7E0560B}"/>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5777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olo 3">
            <a:extLst>
              <a:ext uri="{FF2B5EF4-FFF2-40B4-BE49-F238E27FC236}">
                <a16:creationId xmlns:a16="http://schemas.microsoft.com/office/drawing/2014/main" id="{F00898B6-1E99-4673-8306-5FE83413A3D4}"/>
              </a:ext>
            </a:extLst>
          </p:cNvPr>
          <p:cNvSpPr>
            <a:spLocks noGrp="1"/>
          </p:cNvSpPr>
          <p:nvPr>
            <p:ph type="ctrTitle"/>
          </p:nvPr>
        </p:nvSpPr>
        <p:spPr>
          <a:xfrm>
            <a:off x="2769833" y="2004580"/>
            <a:ext cx="6478383" cy="2103875"/>
          </a:xfrm>
        </p:spPr>
        <p:txBody>
          <a:bodyPr>
            <a:normAutofit fontScale="90000"/>
          </a:bodyPr>
          <a:lstStyle/>
          <a:p>
            <a:r>
              <a:rPr lang="en-US" sz="4700" b="1" dirty="0">
                <a:solidFill>
                  <a:srgbClr val="FFFFFF"/>
                </a:solidFill>
                <a:latin typeface="+mn-lt"/>
              </a:rPr>
              <a:t>IMPORTANCE OF FLU SHOTS AND ANTI-PNEUMOCOCCAL VACCINES</a:t>
            </a:r>
            <a:endParaRPr lang="it-IT" sz="4700" b="1" dirty="0">
              <a:solidFill>
                <a:srgbClr val="FFFFFF"/>
              </a:solidFill>
              <a:latin typeface="+mn-lt"/>
            </a:endParaRPr>
          </a:p>
        </p:txBody>
      </p:sp>
      <p:sp>
        <p:nvSpPr>
          <p:cNvPr id="5" name="Sottotitolo 4">
            <a:extLst>
              <a:ext uri="{FF2B5EF4-FFF2-40B4-BE49-F238E27FC236}">
                <a16:creationId xmlns:a16="http://schemas.microsoft.com/office/drawing/2014/main" id="{3B92192E-F612-46D0-AA95-ED0F49538F5A}"/>
              </a:ext>
            </a:extLst>
          </p:cNvPr>
          <p:cNvSpPr>
            <a:spLocks noGrp="1"/>
          </p:cNvSpPr>
          <p:nvPr>
            <p:ph type="subTitle" idx="1"/>
          </p:nvPr>
        </p:nvSpPr>
        <p:spPr>
          <a:xfrm>
            <a:off x="3043403" y="4784279"/>
            <a:ext cx="6105194" cy="682079"/>
          </a:xfrm>
        </p:spPr>
        <p:txBody>
          <a:bodyPr>
            <a:normAutofit/>
          </a:bodyPr>
          <a:lstStyle/>
          <a:p>
            <a:pPr algn="r"/>
            <a:r>
              <a:rPr lang="it-IT" dirty="0">
                <a:solidFill>
                  <a:srgbClr val="FFFFFF"/>
                </a:solidFill>
              </a:rPr>
              <a:t>Dott. VATRI MARCO</a:t>
            </a:r>
          </a:p>
        </p:txBody>
      </p:sp>
      <p:sp>
        <p:nvSpPr>
          <p:cNvPr id="9" name="Rettangolo 8">
            <a:extLst>
              <a:ext uri="{FF2B5EF4-FFF2-40B4-BE49-F238E27FC236}">
                <a16:creationId xmlns:a16="http://schemas.microsoft.com/office/drawing/2014/main" id="{3E0963D5-C49C-4A8D-BF1C-4F6BD915C2BE}"/>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pic>
        <p:nvPicPr>
          <p:cNvPr id="13" name="Immagine 12">
            <a:extLst>
              <a:ext uri="{FF2B5EF4-FFF2-40B4-BE49-F238E27FC236}">
                <a16:creationId xmlns:a16="http://schemas.microsoft.com/office/drawing/2014/main" id="{DDC6E10E-02E8-4DA2-B126-A8432BE6C1A3}"/>
              </a:ext>
            </a:extLst>
          </p:cNvPr>
          <p:cNvPicPr>
            <a:picLocks noChangeAspect="1"/>
          </p:cNvPicPr>
          <p:nvPr/>
        </p:nvPicPr>
        <p:blipFill>
          <a:blip r:embed="rId3"/>
          <a:stretch>
            <a:fillRect/>
          </a:stretch>
        </p:blipFill>
        <p:spPr>
          <a:xfrm>
            <a:off x="9134124" y="5388746"/>
            <a:ext cx="3057875" cy="1018200"/>
          </a:xfrm>
          <a:prstGeom prst="rect">
            <a:avLst/>
          </a:prstGeom>
        </p:spPr>
      </p:pic>
      <p:sp>
        <p:nvSpPr>
          <p:cNvPr id="14" name="Rettangolo 13">
            <a:extLst>
              <a:ext uri="{FF2B5EF4-FFF2-40B4-BE49-F238E27FC236}">
                <a16:creationId xmlns:a16="http://schemas.microsoft.com/office/drawing/2014/main" id="{ACFAC072-FFE0-47B1-B9A9-499C5DAAACC3}"/>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6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4D2149-B0DA-4384-8DC1-DF2551DB646B}"/>
              </a:ext>
            </a:extLst>
          </p:cNvPr>
          <p:cNvSpPr>
            <a:spLocks noGrp="1"/>
          </p:cNvSpPr>
          <p:nvPr>
            <p:ph type="title"/>
          </p:nvPr>
        </p:nvSpPr>
        <p:spPr/>
        <p:txBody>
          <a:bodyPr>
            <a:normAutofit/>
          </a:bodyPr>
          <a:lstStyle/>
          <a:p>
            <a:r>
              <a:rPr lang="it-IT" sz="4800" b="1" dirty="0">
                <a:solidFill>
                  <a:srgbClr val="0070C0"/>
                </a:solidFill>
                <a:latin typeface="+mn-lt"/>
              </a:rPr>
              <a:t>INFLUENZA AND CARDIOVASCULAR RISK</a:t>
            </a:r>
          </a:p>
        </p:txBody>
      </p:sp>
      <p:sp>
        <p:nvSpPr>
          <p:cNvPr id="5" name="Rettangolo 4">
            <a:extLst>
              <a:ext uri="{FF2B5EF4-FFF2-40B4-BE49-F238E27FC236}">
                <a16:creationId xmlns:a16="http://schemas.microsoft.com/office/drawing/2014/main" id="{1FD5AE06-D435-4008-B648-C0DFDC394DD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3" name="CasellaDiTesto 2">
            <a:extLst>
              <a:ext uri="{FF2B5EF4-FFF2-40B4-BE49-F238E27FC236}">
                <a16:creationId xmlns:a16="http://schemas.microsoft.com/office/drawing/2014/main" id="{7CEE2CFE-C7A1-4C38-A27B-2696E7AF6E7F}"/>
              </a:ext>
            </a:extLst>
          </p:cNvPr>
          <p:cNvSpPr txBox="1"/>
          <p:nvPr/>
        </p:nvSpPr>
        <p:spPr>
          <a:xfrm>
            <a:off x="739302" y="1417638"/>
            <a:ext cx="10758792" cy="646331"/>
          </a:xfrm>
          <a:prstGeom prst="rect">
            <a:avLst/>
          </a:prstGeom>
          <a:noFill/>
        </p:spPr>
        <p:txBody>
          <a:bodyPr wrap="square" rtlCol="0">
            <a:spAutoFit/>
          </a:bodyPr>
          <a:lstStyle/>
          <a:p>
            <a:r>
              <a:rPr lang="en-US" dirty="0"/>
              <a:t>Studies have shown that flu illness is associated with an increase of heart attacks and stroke. A recent study found that the risk of heart attack was 6 times higher within a week of confirmed flu infection. </a:t>
            </a:r>
            <a:endParaRPr lang="it-IT" dirty="0"/>
          </a:p>
        </p:txBody>
      </p:sp>
      <p:pic>
        <p:nvPicPr>
          <p:cNvPr id="9" name="Picture 3">
            <a:extLst>
              <a:ext uri="{FF2B5EF4-FFF2-40B4-BE49-F238E27FC236}">
                <a16:creationId xmlns:a16="http://schemas.microsoft.com/office/drawing/2014/main" id="{7C27BE3D-8E52-44BB-8706-6FDCAFFD8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332" y="2266544"/>
            <a:ext cx="7066631" cy="37801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asellaDiTesto 6">
            <a:extLst>
              <a:ext uri="{FF2B5EF4-FFF2-40B4-BE49-F238E27FC236}">
                <a16:creationId xmlns:a16="http://schemas.microsoft.com/office/drawing/2014/main" id="{46FF1D20-7061-4437-9680-3873B7F41B1B}"/>
              </a:ext>
            </a:extLst>
          </p:cNvPr>
          <p:cNvSpPr txBox="1"/>
          <p:nvPr/>
        </p:nvSpPr>
        <p:spPr>
          <a:xfrm>
            <a:off x="8307420" y="2772383"/>
            <a:ext cx="3274979" cy="1938992"/>
          </a:xfrm>
          <a:prstGeom prst="rect">
            <a:avLst/>
          </a:prstGeom>
          <a:noFill/>
        </p:spPr>
        <p:txBody>
          <a:bodyPr wrap="square" rtlCol="0">
            <a:spAutoFit/>
          </a:bodyPr>
          <a:lstStyle/>
          <a:p>
            <a:r>
              <a:rPr lang="en-US" sz="2400" dirty="0"/>
              <a:t>Some studies showing an additive clinical benefit from influenza and pneumococcal vaccination</a:t>
            </a:r>
            <a:endParaRPr lang="it-IT" sz="2400" dirty="0"/>
          </a:p>
        </p:txBody>
      </p:sp>
      <p:sp>
        <p:nvSpPr>
          <p:cNvPr id="12" name="Rettangolo 11">
            <a:extLst>
              <a:ext uri="{FF2B5EF4-FFF2-40B4-BE49-F238E27FC236}">
                <a16:creationId xmlns:a16="http://schemas.microsoft.com/office/drawing/2014/main" id="{CCDF1E73-892B-4EF3-951B-A4AAA4042C4F}"/>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957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C390B-5A8A-4D6E-AC83-4C69ACD4CD48}"/>
              </a:ext>
            </a:extLst>
          </p:cNvPr>
          <p:cNvSpPr>
            <a:spLocks noGrp="1"/>
          </p:cNvSpPr>
          <p:nvPr>
            <p:ph type="title"/>
          </p:nvPr>
        </p:nvSpPr>
        <p:spPr>
          <a:xfrm>
            <a:off x="376778" y="89812"/>
            <a:ext cx="10972800" cy="1143000"/>
          </a:xfrm>
        </p:spPr>
        <p:txBody>
          <a:bodyPr>
            <a:normAutofit/>
          </a:bodyPr>
          <a:lstStyle/>
          <a:p>
            <a:r>
              <a:rPr lang="it-IT" sz="4800" b="1" dirty="0">
                <a:solidFill>
                  <a:srgbClr val="0070C0"/>
                </a:solidFill>
                <a:latin typeface="+mn-lt"/>
              </a:rPr>
              <a:t>INFLUENZA AND DIABETES</a:t>
            </a:r>
          </a:p>
        </p:txBody>
      </p:sp>
      <p:pic>
        <p:nvPicPr>
          <p:cNvPr id="4" name="Picture 3">
            <a:extLst>
              <a:ext uri="{FF2B5EF4-FFF2-40B4-BE49-F238E27FC236}">
                <a16:creationId xmlns:a16="http://schemas.microsoft.com/office/drawing/2014/main" id="{8A958083-E40E-4A69-A056-DF850C08F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541" y="1321084"/>
            <a:ext cx="6847783" cy="4187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
            <a:extLst>
              <a:ext uri="{FF2B5EF4-FFF2-40B4-BE49-F238E27FC236}">
                <a16:creationId xmlns:a16="http://schemas.microsoft.com/office/drawing/2014/main" id="{4B975622-80DD-425E-BF79-C7E9F745EEFE}"/>
              </a:ext>
            </a:extLst>
          </p:cNvPr>
          <p:cNvSpPr txBox="1">
            <a:spLocks noChangeArrowheads="1"/>
          </p:cNvSpPr>
          <p:nvPr/>
        </p:nvSpPr>
        <p:spPr bwMode="auto">
          <a:xfrm>
            <a:off x="497840" y="1566747"/>
            <a:ext cx="4317351" cy="4187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1pPr>
            <a:lvl2pPr marL="735013" indent="-27781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9pPr>
          </a:lstStyle>
          <a:p>
            <a:pPr marL="0" indent="0" hangingPunct="1">
              <a:lnSpc>
                <a:spcPct val="100000"/>
              </a:lnSpc>
              <a:spcBef>
                <a:spcPts val="638"/>
              </a:spcBef>
              <a:spcAft>
                <a:spcPts val="1425"/>
              </a:spcAft>
              <a:buSzPct val="45000"/>
            </a:pPr>
            <a:r>
              <a:rPr lang="fr-FR" altLang="it-IT" sz="2400" b="1" dirty="0" err="1">
                <a:latin typeface="Calibri" panose="020F0502020204030204" pitchFamily="34" charset="0"/>
                <a:ea typeface="Microsoft YaHei" panose="020B0503020204020204" pitchFamily="34" charset="-122"/>
              </a:rPr>
              <a:t>Diabetic</a:t>
            </a:r>
            <a:r>
              <a:rPr lang="fr-FR" altLang="it-IT" sz="2400" b="1" dirty="0">
                <a:latin typeface="Calibri" panose="020F0502020204030204" pitchFamily="34" charset="0"/>
                <a:ea typeface="Microsoft YaHei" panose="020B0503020204020204" pitchFamily="34" charset="-122"/>
              </a:rPr>
              <a:t> patients are at </a:t>
            </a:r>
            <a:r>
              <a:rPr lang="fr-FR" altLang="it-IT" sz="2400" b="1" dirty="0" err="1">
                <a:latin typeface="Calibri" panose="020F0502020204030204" pitchFamily="34" charset="0"/>
                <a:ea typeface="Microsoft YaHei" panose="020B0503020204020204" pitchFamily="34" charset="-122"/>
              </a:rPr>
              <a:t>increased</a:t>
            </a:r>
            <a:r>
              <a:rPr lang="fr-FR" altLang="it-IT" sz="2400" b="1" dirty="0">
                <a:latin typeface="Calibri" panose="020F0502020204030204" pitchFamily="34" charset="0"/>
                <a:ea typeface="Microsoft YaHei" panose="020B0503020204020204" pitchFamily="34" charset="-122"/>
              </a:rPr>
              <a:t> </a:t>
            </a:r>
            <a:r>
              <a:rPr lang="fr-FR" altLang="it-IT" sz="2400" b="1" dirty="0" err="1">
                <a:latin typeface="Calibri" panose="020F0502020204030204" pitchFamily="34" charset="0"/>
                <a:ea typeface="Microsoft YaHei" panose="020B0503020204020204" pitchFamily="34" charset="-122"/>
              </a:rPr>
              <a:t>risk</a:t>
            </a:r>
            <a:r>
              <a:rPr lang="fr-FR" altLang="it-IT" sz="2400" b="1" dirty="0">
                <a:latin typeface="Calibri" panose="020F0502020204030204" pitchFamily="34" charset="0"/>
                <a:ea typeface="Microsoft YaHei" panose="020B0503020204020204" pitchFamily="34" charset="-122"/>
              </a:rPr>
              <a:t> of complications, hospitalisations and </a:t>
            </a:r>
            <a:r>
              <a:rPr lang="fr-FR" altLang="it-IT" sz="2400" b="1" dirty="0" err="1">
                <a:latin typeface="Calibri" panose="020F0502020204030204" pitchFamily="34" charset="0"/>
                <a:ea typeface="Microsoft YaHei" panose="020B0503020204020204" pitchFamily="34" charset="-122"/>
              </a:rPr>
              <a:t>deaths</a:t>
            </a:r>
            <a:r>
              <a:rPr lang="fr-FR" altLang="it-IT" sz="2400" b="1" dirty="0">
                <a:latin typeface="Calibri" panose="020F0502020204030204" pitchFamily="34" charset="0"/>
                <a:ea typeface="Microsoft YaHei" panose="020B0503020204020204" pitchFamily="34" charset="-122"/>
              </a:rPr>
              <a:t> due to influenza</a:t>
            </a:r>
          </a:p>
          <a:p>
            <a:pPr marL="0" indent="0" hangingPunct="1">
              <a:lnSpc>
                <a:spcPct val="100000"/>
              </a:lnSpc>
              <a:spcBef>
                <a:spcPts val="638"/>
              </a:spcBef>
              <a:spcAft>
                <a:spcPts val="1425"/>
              </a:spcAft>
              <a:buSzPct val="45000"/>
            </a:pPr>
            <a:r>
              <a:rPr lang="fr-FR" altLang="it-IT" sz="2400" b="1" dirty="0">
                <a:latin typeface="Calibri" panose="020F0502020204030204" pitchFamily="34" charset="0"/>
                <a:ea typeface="Microsoft YaHei" panose="020B0503020204020204" pitchFamily="34" charset="-122"/>
              </a:rPr>
              <a:t>More </a:t>
            </a:r>
            <a:r>
              <a:rPr lang="fr-FR" altLang="it-IT" sz="2400" b="1" dirty="0" err="1">
                <a:latin typeface="Calibri" panose="020F0502020204030204" pitchFamily="34" charset="0"/>
                <a:ea typeface="Microsoft YaHei" panose="020B0503020204020204" pitchFamily="34" charset="-122"/>
              </a:rPr>
              <a:t>likely</a:t>
            </a:r>
            <a:r>
              <a:rPr lang="fr-FR" altLang="it-IT" sz="2400" b="1" dirty="0">
                <a:latin typeface="Calibri" panose="020F0502020204030204" pitchFamily="34" charset="0"/>
                <a:ea typeface="Microsoft YaHei" panose="020B0503020204020204" pitchFamily="34" charset="-122"/>
              </a:rPr>
              <a:t> to </a:t>
            </a:r>
            <a:r>
              <a:rPr lang="fr-FR" altLang="it-IT" sz="2400" b="1" dirty="0" err="1">
                <a:latin typeface="Calibri" panose="020F0502020204030204" pitchFamily="34" charset="0"/>
                <a:ea typeface="Microsoft YaHei" panose="020B0503020204020204" pitchFamily="34" charset="-122"/>
              </a:rPr>
              <a:t>be</a:t>
            </a:r>
            <a:r>
              <a:rPr lang="fr-FR" altLang="it-IT" sz="2400" b="1" dirty="0">
                <a:latin typeface="Calibri" panose="020F0502020204030204" pitchFamily="34" charset="0"/>
                <a:ea typeface="Microsoft YaHei" panose="020B0503020204020204" pitchFamily="34" charset="-122"/>
              </a:rPr>
              <a:t> </a:t>
            </a:r>
            <a:r>
              <a:rPr lang="fr-FR" altLang="it-IT" sz="2400" b="1" dirty="0" err="1">
                <a:latin typeface="Calibri" panose="020F0502020204030204" pitchFamily="34" charset="0"/>
                <a:ea typeface="Microsoft YaHei" panose="020B0503020204020204" pitchFamily="34" charset="-122"/>
              </a:rPr>
              <a:t>hospitalised</a:t>
            </a:r>
            <a:r>
              <a:rPr lang="fr-FR" altLang="it-IT" sz="2400" b="1" dirty="0">
                <a:latin typeface="Calibri" panose="020F0502020204030204" pitchFamily="34" charset="0"/>
                <a:ea typeface="Microsoft YaHei" panose="020B0503020204020204" pitchFamily="34" charset="-122"/>
              </a:rPr>
              <a:t>: </a:t>
            </a:r>
            <a:r>
              <a:rPr lang="fr-FR" altLang="it-IT" sz="2400" b="1" dirty="0" err="1">
                <a:latin typeface="Calibri" panose="020F0502020204030204" pitchFamily="34" charset="0"/>
                <a:ea typeface="Microsoft YaHei" panose="020B0503020204020204" pitchFamily="34" charset="-122"/>
              </a:rPr>
              <a:t>risk</a:t>
            </a:r>
            <a:r>
              <a:rPr lang="fr-FR" altLang="it-IT" sz="2400" b="1" dirty="0">
                <a:latin typeface="Calibri" panose="020F0502020204030204" pitchFamily="34" charset="0"/>
                <a:ea typeface="Microsoft YaHei" panose="020B0503020204020204" pitchFamily="34" charset="-122"/>
              </a:rPr>
              <a:t> x 3 to 6 (</a:t>
            </a:r>
            <a:r>
              <a:rPr lang="fr-FR" altLang="it-IT" sz="2400" b="1" dirty="0" err="1">
                <a:latin typeface="Calibri" panose="020F0502020204030204" pitchFamily="34" charset="0"/>
                <a:ea typeface="Microsoft YaHei" panose="020B0503020204020204" pitchFamily="34" charset="-122"/>
              </a:rPr>
              <a:t>during</a:t>
            </a:r>
            <a:r>
              <a:rPr lang="fr-FR" altLang="it-IT" sz="2400" b="1" dirty="0">
                <a:latin typeface="Calibri" panose="020F0502020204030204" pitchFamily="34" charset="0"/>
                <a:ea typeface="Microsoft YaHei" panose="020B0503020204020204" pitchFamily="34" charset="-122"/>
              </a:rPr>
              <a:t> influenza </a:t>
            </a:r>
            <a:r>
              <a:rPr lang="fr-FR" altLang="it-IT" sz="2400" b="1" dirty="0" err="1">
                <a:latin typeface="Calibri" panose="020F0502020204030204" pitchFamily="34" charset="0"/>
                <a:ea typeface="Microsoft YaHei" panose="020B0503020204020204" pitchFamily="34" charset="-122"/>
              </a:rPr>
              <a:t>epidemics</a:t>
            </a:r>
            <a:r>
              <a:rPr lang="fr-FR" altLang="it-IT" sz="2400" b="1" dirty="0">
                <a:latin typeface="Calibri" panose="020F0502020204030204" pitchFamily="34" charset="0"/>
                <a:ea typeface="Microsoft YaHei" panose="020B0503020204020204" pitchFamily="34" charset="-122"/>
              </a:rPr>
              <a:t>)</a:t>
            </a:r>
          </a:p>
          <a:p>
            <a:pPr marL="0" indent="0" hangingPunct="1">
              <a:lnSpc>
                <a:spcPct val="100000"/>
              </a:lnSpc>
              <a:spcBef>
                <a:spcPts val="638"/>
              </a:spcBef>
              <a:spcAft>
                <a:spcPts val="1425"/>
              </a:spcAft>
              <a:buSzPct val="45000"/>
            </a:pPr>
            <a:r>
              <a:rPr lang="fr-FR" altLang="it-IT" sz="2400" b="1" dirty="0">
                <a:latin typeface="Calibri" panose="020F0502020204030204" pitchFamily="34" charset="0"/>
                <a:ea typeface="Microsoft YaHei" panose="020B0503020204020204" pitchFamily="34" charset="-122"/>
              </a:rPr>
              <a:t>More </a:t>
            </a:r>
            <a:r>
              <a:rPr lang="fr-FR" altLang="it-IT" sz="2400" b="1" dirty="0" err="1">
                <a:latin typeface="Calibri" panose="020F0502020204030204" pitchFamily="34" charset="0"/>
                <a:ea typeface="Microsoft YaHei" panose="020B0503020204020204" pitchFamily="34" charset="-122"/>
              </a:rPr>
              <a:t>likely</a:t>
            </a:r>
            <a:r>
              <a:rPr lang="fr-FR" altLang="it-IT" sz="2400" b="1" dirty="0">
                <a:latin typeface="Calibri" panose="020F0502020204030204" pitchFamily="34" charset="0"/>
                <a:ea typeface="Microsoft YaHei" panose="020B0503020204020204" pitchFamily="34" charset="-122"/>
              </a:rPr>
              <a:t> to die: </a:t>
            </a:r>
            <a:r>
              <a:rPr lang="fr-FR" altLang="it-IT" sz="2400" b="1" dirty="0" err="1">
                <a:latin typeface="Calibri" panose="020F0502020204030204" pitchFamily="34" charset="0"/>
                <a:ea typeface="Microsoft YaHei" panose="020B0503020204020204" pitchFamily="34" charset="-122"/>
              </a:rPr>
              <a:t>risk</a:t>
            </a:r>
            <a:r>
              <a:rPr lang="fr-FR" altLang="it-IT" sz="2400" b="1" dirty="0">
                <a:latin typeface="Calibri" panose="020F0502020204030204" pitchFamily="34" charset="0"/>
                <a:ea typeface="Microsoft YaHei" panose="020B0503020204020204" pitchFamily="34" charset="-122"/>
              </a:rPr>
              <a:t> x 3.7</a:t>
            </a:r>
          </a:p>
        </p:txBody>
      </p:sp>
      <p:sp>
        <p:nvSpPr>
          <p:cNvPr id="7" name="Rettangolo 6">
            <a:extLst>
              <a:ext uri="{FF2B5EF4-FFF2-40B4-BE49-F238E27FC236}">
                <a16:creationId xmlns:a16="http://schemas.microsoft.com/office/drawing/2014/main" id="{1669F7D1-B7E4-473F-976D-34FC2953CEF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0" name="Rettangolo 9">
            <a:extLst>
              <a:ext uri="{FF2B5EF4-FFF2-40B4-BE49-F238E27FC236}">
                <a16:creationId xmlns:a16="http://schemas.microsoft.com/office/drawing/2014/main" id="{DBEF54CE-5CF3-4508-A4D0-2723F4819DE1}"/>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0964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33C8F2-3FC3-40EA-9432-2C5A8614C50C}"/>
              </a:ext>
            </a:extLst>
          </p:cNvPr>
          <p:cNvSpPr>
            <a:spLocks noGrp="1"/>
          </p:cNvSpPr>
          <p:nvPr>
            <p:ph type="title"/>
          </p:nvPr>
        </p:nvSpPr>
        <p:spPr/>
        <p:txBody>
          <a:bodyPr/>
          <a:lstStyle/>
          <a:p>
            <a:r>
              <a:rPr lang="it-IT" b="1" dirty="0">
                <a:solidFill>
                  <a:srgbClr val="0070C0"/>
                </a:solidFill>
                <a:latin typeface="+mn-lt"/>
              </a:rPr>
              <a:t>INFLUENZA AND DIABETES</a:t>
            </a:r>
            <a:endParaRPr lang="it-IT" dirty="0">
              <a:latin typeface="+mn-lt"/>
            </a:endParaRPr>
          </a:p>
        </p:txBody>
      </p:sp>
      <p:sp>
        <p:nvSpPr>
          <p:cNvPr id="4" name="Rettangolo 3">
            <a:extLst>
              <a:ext uri="{FF2B5EF4-FFF2-40B4-BE49-F238E27FC236}">
                <a16:creationId xmlns:a16="http://schemas.microsoft.com/office/drawing/2014/main" id="{E08E5641-A033-47B0-BE2B-67D9AF92481D}"/>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B9E9149F-C86A-465E-9F88-E268E1928085}"/>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pic>
        <p:nvPicPr>
          <p:cNvPr id="7" name="Picture 4">
            <a:extLst>
              <a:ext uri="{FF2B5EF4-FFF2-40B4-BE49-F238E27FC236}">
                <a16:creationId xmlns:a16="http://schemas.microsoft.com/office/drawing/2014/main" id="{B8F8089B-D51F-452A-8510-3444DC76E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28" y="1243202"/>
            <a:ext cx="5243412" cy="50804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5">
            <a:extLst>
              <a:ext uri="{FF2B5EF4-FFF2-40B4-BE49-F238E27FC236}">
                <a16:creationId xmlns:a16="http://schemas.microsoft.com/office/drawing/2014/main" id="{70FE792A-2AC0-4B97-B5C9-DB24457D9C79}"/>
              </a:ext>
            </a:extLst>
          </p:cNvPr>
          <p:cNvSpPr>
            <a:spLocks noChangeArrowheads="1"/>
          </p:cNvSpPr>
          <p:nvPr/>
        </p:nvSpPr>
        <p:spPr bwMode="auto">
          <a:xfrm>
            <a:off x="6186588" y="2891188"/>
            <a:ext cx="5243412" cy="92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hangingPunct="1">
              <a:buClrTx/>
              <a:buFontTx/>
              <a:buNone/>
            </a:pPr>
            <a:r>
              <a:rPr lang="it-IT" altLang="it-IT" b="1" dirty="0">
                <a:latin typeface="Calibri" panose="020F0502020204030204" pitchFamily="34" charset="0"/>
              </a:rPr>
              <a:t>DURING INFLUENZA EPIDEMICS, DEATH RATES AMONG PATIENTS WITH DIABETES</a:t>
            </a:r>
          </a:p>
          <a:p>
            <a:pPr hangingPunct="1">
              <a:buClrTx/>
              <a:buFontTx/>
              <a:buNone/>
            </a:pPr>
            <a:r>
              <a:rPr lang="it-IT" altLang="it-IT" b="1" dirty="0">
                <a:latin typeface="Calibri" panose="020F0502020204030204" pitchFamily="34" charset="0"/>
              </a:rPr>
              <a:t>MELLITUS MAY INCREASE BY 5-15%.</a:t>
            </a:r>
          </a:p>
        </p:txBody>
      </p:sp>
    </p:spTree>
    <p:extLst>
      <p:ext uri="{BB962C8B-B14F-4D97-AF65-F5344CB8AC3E}">
        <p14:creationId xmlns:p14="http://schemas.microsoft.com/office/powerpoint/2010/main" val="1554695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7EF01-032B-451E-A9F7-0AB1FEBDF9EA}"/>
              </a:ext>
            </a:extLst>
          </p:cNvPr>
          <p:cNvSpPr>
            <a:spLocks noGrp="1"/>
          </p:cNvSpPr>
          <p:nvPr>
            <p:ph type="title"/>
          </p:nvPr>
        </p:nvSpPr>
        <p:spPr/>
        <p:txBody>
          <a:bodyPr>
            <a:normAutofit fontScale="90000"/>
          </a:bodyPr>
          <a:lstStyle/>
          <a:p>
            <a:r>
              <a:rPr lang="it-IT" sz="4800" b="1" dirty="0">
                <a:solidFill>
                  <a:srgbClr val="0070C0"/>
                </a:solidFill>
                <a:latin typeface="+mn-lt"/>
              </a:rPr>
              <a:t>INFLUENZA, PNEUMOCOCCUS AND COVID-19</a:t>
            </a:r>
          </a:p>
        </p:txBody>
      </p:sp>
      <p:pic>
        <p:nvPicPr>
          <p:cNvPr id="4" name="Picture 2">
            <a:extLst>
              <a:ext uri="{FF2B5EF4-FFF2-40B4-BE49-F238E27FC236}">
                <a16:creationId xmlns:a16="http://schemas.microsoft.com/office/drawing/2014/main" id="{47CAAA92-B577-431D-9DB5-66B6A63A5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13" t="23334" r="31564" b="41116"/>
          <a:stretch>
            <a:fillRect/>
          </a:stretch>
        </p:blipFill>
        <p:spPr bwMode="auto">
          <a:xfrm>
            <a:off x="0" y="1222104"/>
            <a:ext cx="6096000" cy="2533550"/>
          </a:xfrm>
          <a:prstGeom prst="rect">
            <a:avLst/>
          </a:prstGeom>
          <a:noFill/>
          <a:ln>
            <a:noFill/>
          </a:ln>
          <a:effectLst/>
          <a:extLst>
            <a:ext uri="{909E8E84-426E-40DD-AFC4-6F175D3DCCD1}">
              <a14:hiddenFill xmlns:a14="http://schemas.microsoft.com/office/drawing/2010/main">
                <a:blipFill dpi="0" rotWithShape="0">
                  <a:blip/>
                  <a:srcRect l="20313" t="23334" r="31564" b="4111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ttangolo 6">
            <a:extLst>
              <a:ext uri="{FF2B5EF4-FFF2-40B4-BE49-F238E27FC236}">
                <a16:creationId xmlns:a16="http://schemas.microsoft.com/office/drawing/2014/main" id="{640210C8-9576-424C-879F-760D92FD9A5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8" name="Rettangolo 7">
            <a:extLst>
              <a:ext uri="{FF2B5EF4-FFF2-40B4-BE49-F238E27FC236}">
                <a16:creationId xmlns:a16="http://schemas.microsoft.com/office/drawing/2014/main" id="{1449B015-9EEA-471D-ADE7-FFDEE7866516}"/>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Picture 3">
            <a:extLst>
              <a:ext uri="{FF2B5EF4-FFF2-40B4-BE49-F238E27FC236}">
                <a16:creationId xmlns:a16="http://schemas.microsoft.com/office/drawing/2014/main" id="{E85C6D6C-0379-4D6F-97F1-5AC89DDD1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95" t="49031" r="36722" b="14722"/>
          <a:stretch>
            <a:fillRect/>
          </a:stretch>
        </p:blipFill>
        <p:spPr bwMode="auto">
          <a:xfrm>
            <a:off x="4698947" y="3348916"/>
            <a:ext cx="7434195" cy="3429000"/>
          </a:xfrm>
          <a:prstGeom prst="rect">
            <a:avLst/>
          </a:prstGeom>
          <a:noFill/>
          <a:ln>
            <a:noFill/>
          </a:ln>
          <a:effectLst/>
          <a:extLst>
            <a:ext uri="{909E8E84-426E-40DD-AFC4-6F175D3DCCD1}">
              <a14:hiddenFill xmlns:a14="http://schemas.microsoft.com/office/drawing/2010/main">
                <a:blipFill dpi="0" rotWithShape="0">
                  <a:blip/>
                  <a:srcRect l="21095" t="49031" r="36722" b="1472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4">
            <a:extLst>
              <a:ext uri="{FF2B5EF4-FFF2-40B4-BE49-F238E27FC236}">
                <a16:creationId xmlns:a16="http://schemas.microsoft.com/office/drawing/2014/main" id="{37EA2A2C-55D3-49FC-8244-D28BAD201A71}"/>
              </a:ext>
            </a:extLst>
          </p:cNvPr>
          <p:cNvSpPr>
            <a:spLocks noChangeArrowheads="1"/>
          </p:cNvSpPr>
          <p:nvPr/>
        </p:nvSpPr>
        <p:spPr bwMode="auto">
          <a:xfrm>
            <a:off x="4863830" y="5340484"/>
            <a:ext cx="7104428" cy="428017"/>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16087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4" name="Titolo 3">
            <a:extLst>
              <a:ext uri="{FF2B5EF4-FFF2-40B4-BE49-F238E27FC236}">
                <a16:creationId xmlns:a16="http://schemas.microsoft.com/office/drawing/2014/main" id="{23FB0AFA-D397-489A-89C3-903A818BF0F9}"/>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THANKS!</a:t>
            </a:r>
          </a:p>
        </p:txBody>
      </p:sp>
      <p:pic>
        <p:nvPicPr>
          <p:cNvPr id="9" name="Immagine 8">
            <a:extLst>
              <a:ext uri="{FF2B5EF4-FFF2-40B4-BE49-F238E27FC236}">
                <a16:creationId xmlns:a16="http://schemas.microsoft.com/office/drawing/2014/main" id="{8173954E-A51B-42B0-A08A-33887E0635E4}"/>
              </a:ext>
            </a:extLst>
          </p:cNvPr>
          <p:cNvPicPr>
            <a:picLocks noChangeAspect="1"/>
          </p:cNvPicPr>
          <p:nvPr/>
        </p:nvPicPr>
        <p:blipFill>
          <a:blip r:embed="rId3"/>
          <a:stretch>
            <a:fillRect/>
          </a:stretch>
        </p:blipFill>
        <p:spPr>
          <a:xfrm>
            <a:off x="8375686" y="5136204"/>
            <a:ext cx="3816313" cy="1270742"/>
          </a:xfrm>
          <a:prstGeom prst="rect">
            <a:avLst/>
          </a:prstGeom>
        </p:spPr>
      </p:pic>
      <p:sp>
        <p:nvSpPr>
          <p:cNvPr id="11" name="Rettangolo 10">
            <a:extLst>
              <a:ext uri="{FF2B5EF4-FFF2-40B4-BE49-F238E27FC236}">
                <a16:creationId xmlns:a16="http://schemas.microsoft.com/office/drawing/2014/main" id="{F7B99DA4-8BEA-43C9-9246-7CA172AA0E2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C0F305E8-0737-419F-A0A0-23C0A25BFBB6}"/>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Tree>
    <p:extLst>
      <p:ext uri="{BB962C8B-B14F-4D97-AF65-F5344CB8AC3E}">
        <p14:creationId xmlns:p14="http://schemas.microsoft.com/office/powerpoint/2010/main" val="209103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9FA04-6B9D-4A75-83CC-326916C6BA7F}"/>
              </a:ext>
            </a:extLst>
          </p:cNvPr>
          <p:cNvSpPr>
            <a:spLocks noGrp="1"/>
          </p:cNvSpPr>
          <p:nvPr>
            <p:ph type="title"/>
          </p:nvPr>
        </p:nvSpPr>
        <p:spPr>
          <a:xfrm>
            <a:off x="838200" y="365125"/>
            <a:ext cx="10515600" cy="1325563"/>
          </a:xfrm>
        </p:spPr>
        <p:txBody>
          <a:bodyPr vert="horz" lIns="91440" tIns="45720" rIns="91440" bIns="45720" rtlCol="0" anchor="t">
            <a:normAutofit/>
          </a:bodyPr>
          <a:lstStyle/>
          <a:p>
            <a:r>
              <a:rPr lang="en-US" sz="4800" b="1" dirty="0">
                <a:solidFill>
                  <a:srgbClr val="0070C0"/>
                </a:solidFill>
                <a:latin typeface="+mn-lt"/>
              </a:rPr>
              <a:t>PNEUMOCOCCUS</a:t>
            </a:r>
          </a:p>
        </p:txBody>
      </p:sp>
      <p:sp>
        <p:nvSpPr>
          <p:cNvPr id="3" name="Rettangolo 2">
            <a:extLst>
              <a:ext uri="{FF2B5EF4-FFF2-40B4-BE49-F238E27FC236}">
                <a16:creationId xmlns:a16="http://schemas.microsoft.com/office/drawing/2014/main" id="{EF794433-CDB8-4F76-8550-117C1920D4D8}"/>
              </a:ext>
            </a:extLst>
          </p:cNvPr>
          <p:cNvSpPr/>
          <p:nvPr/>
        </p:nvSpPr>
        <p:spPr>
          <a:xfrm>
            <a:off x="5552387" y="1392513"/>
            <a:ext cx="6014301" cy="4650068"/>
          </a:xfrm>
          <a:prstGeom prst="rect">
            <a:avLst/>
          </a:prstGeom>
        </p:spPr>
        <p:txBody>
          <a:bodyPr vert="horz" lIns="91440" tIns="45720" rIns="91440" bIns="45720" rtlCol="0">
            <a:normAutofit lnSpcReduction="10000"/>
          </a:bodyPr>
          <a:lstStyle/>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r>
              <a:rPr lang="en-US" altLang="it-IT" sz="2000" b="1" i="1" u="sng" dirty="0">
                <a:solidFill>
                  <a:schemeClr val="tx1">
                    <a:lumMod val="75000"/>
                    <a:lumOff val="25000"/>
                  </a:schemeClr>
                </a:solidFill>
              </a:rPr>
              <a:t>Streptococcus pneumoniae </a:t>
            </a:r>
            <a:r>
              <a:rPr lang="en-US" altLang="it-IT" sz="2000" b="1" i="1" dirty="0">
                <a:solidFill>
                  <a:schemeClr val="tx1">
                    <a:lumMod val="75000"/>
                    <a:lumOff val="25000"/>
                  </a:schemeClr>
                </a:solidFill>
              </a:rPr>
              <a:t>(S. Pneumoniae) </a:t>
            </a:r>
            <a:r>
              <a:rPr lang="en-US" altLang="it-IT" sz="2000" b="1" dirty="0">
                <a:solidFill>
                  <a:schemeClr val="tx1">
                    <a:lumMod val="75000"/>
                    <a:lumOff val="25000"/>
                  </a:schemeClr>
                </a:solidFill>
              </a:rPr>
              <a:t>is the leading cause of </a:t>
            </a:r>
            <a:r>
              <a:rPr lang="en-US" altLang="it-IT" sz="2000" b="1" dirty="0" err="1">
                <a:solidFill>
                  <a:schemeClr val="tx1">
                    <a:lumMod val="75000"/>
                    <a:lumOff val="25000"/>
                  </a:schemeClr>
                </a:solidFill>
              </a:rPr>
              <a:t>bacteraemia</a:t>
            </a:r>
            <a:r>
              <a:rPr lang="en-US" altLang="it-IT" sz="2000" b="1" dirty="0">
                <a:solidFill>
                  <a:schemeClr val="tx1">
                    <a:lumMod val="75000"/>
                    <a:lumOff val="25000"/>
                  </a:schemeClr>
                </a:solidFill>
              </a:rPr>
              <a:t>, meningitis, upper-respiratory tract infections, and otitis media worldwide.</a:t>
            </a:r>
          </a:p>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r>
              <a:rPr lang="en-US" altLang="it-IT" sz="2000" b="1" i="1" dirty="0">
                <a:solidFill>
                  <a:schemeClr val="tx1">
                    <a:lumMod val="75000"/>
                    <a:lumOff val="25000"/>
                  </a:schemeClr>
                </a:solidFill>
              </a:rPr>
              <a:t>S. Pneumoniae</a:t>
            </a:r>
            <a:r>
              <a:rPr lang="en-US" altLang="it-IT" sz="2000" b="1" dirty="0">
                <a:solidFill>
                  <a:schemeClr val="tx1">
                    <a:lumMod val="75000"/>
                    <a:lumOff val="25000"/>
                  </a:schemeClr>
                </a:solidFill>
              </a:rPr>
              <a:t> is the most common cause of community-acquired pneumonia (CAP) in adults, accounting for 30/70% of cases requiring </a:t>
            </a:r>
            <a:r>
              <a:rPr lang="en-US" altLang="it-IT" sz="2000" b="1" dirty="0" err="1">
                <a:solidFill>
                  <a:schemeClr val="tx1">
                    <a:lumMod val="75000"/>
                    <a:lumOff val="25000"/>
                  </a:schemeClr>
                </a:solidFill>
              </a:rPr>
              <a:t>hospitalisation</a:t>
            </a:r>
            <a:r>
              <a:rPr lang="en-US" altLang="it-IT" sz="2000" b="1" dirty="0">
                <a:solidFill>
                  <a:schemeClr val="tx1">
                    <a:lumMod val="75000"/>
                    <a:lumOff val="25000"/>
                  </a:schemeClr>
                </a:solidFill>
              </a:rPr>
              <a:t>.</a:t>
            </a:r>
          </a:p>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r>
              <a:rPr lang="en-US" altLang="it-IT" sz="2000" b="1" dirty="0">
                <a:solidFill>
                  <a:schemeClr val="tx1">
                    <a:lumMod val="75000"/>
                    <a:lumOff val="25000"/>
                  </a:schemeClr>
                </a:solidFill>
              </a:rPr>
              <a:t>The nasopharynx is the major ecological reservoir for </a:t>
            </a:r>
            <a:r>
              <a:rPr lang="en-US" altLang="it-IT" sz="2000" b="1" i="1" dirty="0">
                <a:solidFill>
                  <a:schemeClr val="tx1">
                    <a:lumMod val="75000"/>
                    <a:lumOff val="25000"/>
                  </a:schemeClr>
                </a:solidFill>
              </a:rPr>
              <a:t>S. Pneumoniae.</a:t>
            </a:r>
          </a:p>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r>
              <a:rPr lang="en-US" altLang="it-IT" sz="2000" b="1" dirty="0">
                <a:solidFill>
                  <a:schemeClr val="tx1">
                    <a:lumMod val="75000"/>
                    <a:lumOff val="25000"/>
                  </a:schemeClr>
                </a:solidFill>
              </a:rPr>
              <a:t>More than 90 distinct pneumococcal polysaccharide capsular serotypes have been identified, whereby globally about 20 serotypes account for more than 80% of invasive pneumococcal disease (IPD) in all age groups</a:t>
            </a:r>
          </a:p>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endParaRPr lang="en-US" altLang="it-IT" sz="2000" b="1" dirty="0">
              <a:solidFill>
                <a:schemeClr val="tx1">
                  <a:lumMod val="75000"/>
                  <a:lumOff val="25000"/>
                </a:schemeClr>
              </a:solidFill>
            </a:endParaRPr>
          </a:p>
        </p:txBody>
      </p:sp>
      <p:sp>
        <p:nvSpPr>
          <p:cNvPr id="17" name="Rettangolo 16">
            <a:extLst>
              <a:ext uri="{FF2B5EF4-FFF2-40B4-BE49-F238E27FC236}">
                <a16:creationId xmlns:a16="http://schemas.microsoft.com/office/drawing/2014/main" id="{F39EDB30-CB8A-4F92-A0C8-CD928270FC6F}"/>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8" name="Rettangolo 17">
            <a:extLst>
              <a:ext uri="{FF2B5EF4-FFF2-40B4-BE49-F238E27FC236}">
                <a16:creationId xmlns:a16="http://schemas.microsoft.com/office/drawing/2014/main" id="{0C8701E3-0A11-4769-97DE-60F4AB8D878E}"/>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3" name="Picture 5">
            <a:extLst>
              <a:ext uri="{FF2B5EF4-FFF2-40B4-BE49-F238E27FC236}">
                <a16:creationId xmlns:a16="http://schemas.microsoft.com/office/drawing/2014/main" id="{8E11939F-9E8A-474F-BA41-80217A20B3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1252" t="32033" r="29898" b="15623"/>
          <a:stretch>
            <a:fillRect/>
          </a:stretch>
        </p:blipFill>
        <p:spPr bwMode="auto">
          <a:xfrm>
            <a:off x="692285" y="1429887"/>
            <a:ext cx="4036983" cy="4351338"/>
          </a:xfrm>
          <a:prstGeom prst="rect">
            <a:avLst/>
          </a:prstGeom>
          <a:noFill/>
          <a:ln>
            <a:noFill/>
          </a:ln>
          <a:effectLst/>
          <a:extLst>
            <a:ext uri="{909E8E84-426E-40DD-AFC4-6F175D3DCCD1}">
              <a14:hiddenFill xmlns:a14="http://schemas.microsoft.com/office/drawing/2010/main">
                <a:blipFill dpi="0" rotWithShape="0">
                  <a:blip/>
                  <a:srcRect l="31252" t="32033" r="29898" b="1562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46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760379-3399-4C7A-8BED-BB222C6CC02B}"/>
              </a:ext>
            </a:extLst>
          </p:cNvPr>
          <p:cNvSpPr>
            <a:spLocks noGrp="1"/>
          </p:cNvSpPr>
          <p:nvPr>
            <p:ph type="title"/>
          </p:nvPr>
        </p:nvSpPr>
        <p:spPr>
          <a:xfrm>
            <a:off x="754571" y="350634"/>
            <a:ext cx="10515600" cy="1325563"/>
          </a:xfrm>
        </p:spPr>
        <p:txBody>
          <a:bodyPr/>
          <a:lstStyle/>
          <a:p>
            <a:r>
              <a:rPr lang="it-IT" altLang="it-IT" b="1" dirty="0">
                <a:solidFill>
                  <a:srgbClr val="0070C0"/>
                </a:solidFill>
                <a:latin typeface="+mn-lt"/>
              </a:rPr>
              <a:t>ROUTES FOR PNEUMOCOCCAL INFECTIONS</a:t>
            </a:r>
            <a:br>
              <a:rPr lang="it-IT" altLang="it-IT" dirty="0">
                <a:solidFill>
                  <a:srgbClr val="000000"/>
                </a:solidFill>
              </a:rPr>
            </a:br>
            <a:endParaRPr lang="it-IT" dirty="0"/>
          </a:p>
        </p:txBody>
      </p:sp>
      <p:pic>
        <p:nvPicPr>
          <p:cNvPr id="5" name="Picture 1">
            <a:extLst>
              <a:ext uri="{FF2B5EF4-FFF2-40B4-BE49-F238E27FC236}">
                <a16:creationId xmlns:a16="http://schemas.microsoft.com/office/drawing/2014/main" id="{74BC1612-F52A-4DFA-89D0-AFD277295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62" y="1081257"/>
            <a:ext cx="8973125" cy="53776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ttangolo 5">
            <a:extLst>
              <a:ext uri="{FF2B5EF4-FFF2-40B4-BE49-F238E27FC236}">
                <a16:creationId xmlns:a16="http://schemas.microsoft.com/office/drawing/2014/main" id="{2C015F1A-D06E-4F5B-BA73-C185208A50A5}"/>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Rettangolo 6">
            <a:extLst>
              <a:ext uri="{FF2B5EF4-FFF2-40B4-BE49-F238E27FC236}">
                <a16:creationId xmlns:a16="http://schemas.microsoft.com/office/drawing/2014/main" id="{0F7D02C8-115F-4B6C-8D96-A790411074F8}"/>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08150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2ABB9A3-E516-4177-933B-A70CF05E74E5}"/>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descr="2001 Indiana Report of Infectious Diseases: S. pneumoniae Disease, Invasive">
            <a:extLst>
              <a:ext uri="{FF2B5EF4-FFF2-40B4-BE49-F238E27FC236}">
                <a16:creationId xmlns:a16="http://schemas.microsoft.com/office/drawing/2014/main" id="{11B73034-C9B8-4DBD-A56E-72E621400786}"/>
              </a:ext>
            </a:extLst>
          </p:cNvPr>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auto">
          <a:xfrm>
            <a:off x="395031" y="1371484"/>
            <a:ext cx="5952128" cy="4530725"/>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a:extLst>
              <a:ext uri="{FF2B5EF4-FFF2-40B4-BE49-F238E27FC236}">
                <a16:creationId xmlns:a16="http://schemas.microsoft.com/office/drawing/2014/main" id="{E7363F9A-288D-4E8B-AFE1-06F122CDB0B4}"/>
              </a:ext>
            </a:extLst>
          </p:cNvPr>
          <p:cNvSpPr/>
          <p:nvPr/>
        </p:nvSpPr>
        <p:spPr>
          <a:xfrm>
            <a:off x="4795886" y="2569496"/>
            <a:ext cx="1796076" cy="322958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67D94FD8-46DC-4C94-BBF1-1A131C0FAFAE}"/>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Figura a mano libera: forma 6">
            <a:extLst>
              <a:ext uri="{FF2B5EF4-FFF2-40B4-BE49-F238E27FC236}">
                <a16:creationId xmlns:a16="http://schemas.microsoft.com/office/drawing/2014/main" id="{4C6724A4-5555-48F2-BBB9-2BCC1924CFF8}"/>
              </a:ext>
            </a:extLst>
          </p:cNvPr>
          <p:cNvSpPr/>
          <p:nvPr/>
        </p:nvSpPr>
        <p:spPr>
          <a:xfrm>
            <a:off x="1608307" y="2732289"/>
            <a:ext cx="4085617" cy="2295734"/>
          </a:xfrm>
          <a:custGeom>
            <a:avLst/>
            <a:gdLst>
              <a:gd name="connsiteX0" fmla="*/ 0 w 4085617"/>
              <a:gd name="connsiteY0" fmla="*/ 0 h 2295734"/>
              <a:gd name="connsiteX1" fmla="*/ 1488331 w 4085617"/>
              <a:gd name="connsiteY1" fmla="*/ 2295728 h 2295734"/>
              <a:gd name="connsiteX2" fmla="*/ 4085617 w 4085617"/>
              <a:gd name="connsiteY2" fmla="*/ 19456 h 2295734"/>
            </a:gdLst>
            <a:ahLst/>
            <a:cxnLst>
              <a:cxn ang="0">
                <a:pos x="connsiteX0" y="connsiteY0"/>
              </a:cxn>
              <a:cxn ang="0">
                <a:pos x="connsiteX1" y="connsiteY1"/>
              </a:cxn>
              <a:cxn ang="0">
                <a:pos x="connsiteX2" y="connsiteY2"/>
              </a:cxn>
            </a:cxnLst>
            <a:rect l="l" t="t" r="r" b="b"/>
            <a:pathLst>
              <a:path w="4085617" h="2295734">
                <a:moveTo>
                  <a:pt x="0" y="0"/>
                </a:moveTo>
                <a:cubicBezTo>
                  <a:pt x="403697" y="1146242"/>
                  <a:pt x="807395" y="2292485"/>
                  <a:pt x="1488331" y="2295728"/>
                </a:cubicBezTo>
                <a:cubicBezTo>
                  <a:pt x="2169267" y="2298971"/>
                  <a:pt x="3127442" y="1159213"/>
                  <a:pt x="4085617" y="1945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DA41649-C4A0-41D6-AAB6-EEF09401FDB5}"/>
              </a:ext>
            </a:extLst>
          </p:cNvPr>
          <p:cNvSpPr txBox="1"/>
          <p:nvPr/>
        </p:nvSpPr>
        <p:spPr>
          <a:xfrm>
            <a:off x="774569" y="465487"/>
            <a:ext cx="10642862" cy="646331"/>
          </a:xfrm>
          <a:prstGeom prst="rect">
            <a:avLst/>
          </a:prstGeom>
          <a:noFill/>
        </p:spPr>
        <p:txBody>
          <a:bodyPr wrap="square" rtlCol="0">
            <a:spAutoFit/>
          </a:bodyPr>
          <a:lstStyle/>
          <a:p>
            <a:r>
              <a:rPr lang="it-IT" sz="3600" b="1" dirty="0">
                <a:solidFill>
                  <a:srgbClr val="0070C0"/>
                </a:solidFill>
              </a:rPr>
              <a:t>WHO SHOULD BE VACCINATED?</a:t>
            </a:r>
          </a:p>
        </p:txBody>
      </p:sp>
      <p:sp>
        <p:nvSpPr>
          <p:cNvPr id="12" name="Ovale 11">
            <a:extLst>
              <a:ext uri="{FF2B5EF4-FFF2-40B4-BE49-F238E27FC236}">
                <a16:creationId xmlns:a16="http://schemas.microsoft.com/office/drawing/2014/main" id="{73B4C87C-8C0E-4578-87B6-F68C6E78A97A}"/>
              </a:ext>
            </a:extLst>
          </p:cNvPr>
          <p:cNvSpPr/>
          <p:nvPr/>
        </p:nvSpPr>
        <p:spPr>
          <a:xfrm>
            <a:off x="507983" y="2448518"/>
            <a:ext cx="1796076" cy="322958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F6996AC7-5AA1-4271-94B3-2039696A0BE2}"/>
              </a:ext>
            </a:extLst>
          </p:cNvPr>
          <p:cNvSpPr txBox="1"/>
          <p:nvPr/>
        </p:nvSpPr>
        <p:spPr>
          <a:xfrm>
            <a:off x="6834433" y="1371484"/>
            <a:ext cx="4675695" cy="4524315"/>
          </a:xfrm>
          <a:prstGeom prst="rect">
            <a:avLst/>
          </a:prstGeom>
          <a:noFill/>
        </p:spPr>
        <p:txBody>
          <a:bodyPr wrap="square" rtlCol="0">
            <a:spAutoFit/>
          </a:bodyPr>
          <a:lstStyle/>
          <a:p>
            <a:pPr marL="285750" indent="-285750">
              <a:buFont typeface="Wingdings" panose="05000000000000000000" pitchFamily="2" charset="2"/>
              <a:buChar char="§"/>
            </a:pPr>
            <a:r>
              <a:rPr lang="en-US" b="1" dirty="0"/>
              <a:t>All children younger than 2 years old and all adults 65 years or older.</a:t>
            </a:r>
          </a:p>
          <a:p>
            <a:pPr marL="285750" indent="-285750">
              <a:buFont typeface="Wingdings" panose="05000000000000000000" pitchFamily="2" charset="2"/>
              <a:buChar char="§"/>
            </a:pPr>
            <a:endParaRPr lang="it-IT" b="1" dirty="0"/>
          </a:p>
          <a:p>
            <a:pPr marL="285750" indent="-285750">
              <a:buFont typeface="Wingdings" panose="05000000000000000000" pitchFamily="2" charset="2"/>
              <a:buChar char="§"/>
            </a:pPr>
            <a:r>
              <a:rPr lang="en-US" dirty="0"/>
              <a:t>Chronic heart disease</a:t>
            </a:r>
          </a:p>
          <a:p>
            <a:pPr marL="285750" indent="-285750">
              <a:buFont typeface="Wingdings" panose="05000000000000000000" pitchFamily="2" charset="2"/>
              <a:buChar char="§"/>
            </a:pPr>
            <a:r>
              <a:rPr lang="en-US" dirty="0"/>
              <a:t>Asplenia or </a:t>
            </a:r>
            <a:r>
              <a:rPr lang="en-US" dirty="0" err="1"/>
              <a:t>hyposplenism</a:t>
            </a:r>
            <a:endParaRPr lang="en-US" dirty="0"/>
          </a:p>
          <a:p>
            <a:pPr marL="285750" indent="-285750">
              <a:buFont typeface="Wingdings" panose="05000000000000000000" pitchFamily="2" charset="2"/>
              <a:buChar char="§"/>
            </a:pPr>
            <a:r>
              <a:rPr lang="en-US" dirty="0"/>
              <a:t>Chronic lung disease</a:t>
            </a:r>
          </a:p>
          <a:p>
            <a:pPr marL="285750" indent="-285750">
              <a:buFont typeface="Wingdings" panose="05000000000000000000" pitchFamily="2" charset="2"/>
              <a:buChar char="§"/>
            </a:pPr>
            <a:r>
              <a:rPr lang="en-US" dirty="0"/>
              <a:t>Chronic liver disease</a:t>
            </a:r>
          </a:p>
          <a:p>
            <a:pPr marL="285750" indent="-285750">
              <a:buFont typeface="Wingdings" panose="05000000000000000000" pitchFamily="2" charset="2"/>
              <a:buChar char="§"/>
            </a:pPr>
            <a:r>
              <a:rPr lang="it-IT" dirty="0" err="1"/>
              <a:t>Chronic</a:t>
            </a:r>
            <a:r>
              <a:rPr lang="it-IT" dirty="0"/>
              <a:t> </a:t>
            </a:r>
            <a:r>
              <a:rPr lang="it-IT" dirty="0" err="1"/>
              <a:t>kidney</a:t>
            </a:r>
            <a:r>
              <a:rPr lang="it-IT" dirty="0"/>
              <a:t> </a:t>
            </a:r>
            <a:r>
              <a:rPr lang="it-IT" dirty="0" err="1"/>
              <a:t>disease</a:t>
            </a:r>
            <a:endParaRPr lang="en-US" dirty="0"/>
          </a:p>
          <a:p>
            <a:pPr marL="285750" indent="-285750">
              <a:buFont typeface="Wingdings" panose="05000000000000000000" pitchFamily="2" charset="2"/>
              <a:buChar char="§"/>
            </a:pPr>
            <a:r>
              <a:rPr lang="it-IT" dirty="0" err="1"/>
              <a:t>Congenital</a:t>
            </a:r>
            <a:r>
              <a:rPr lang="it-IT" dirty="0"/>
              <a:t> or </a:t>
            </a:r>
            <a:r>
              <a:rPr lang="it-IT" dirty="0" err="1"/>
              <a:t>acquired</a:t>
            </a:r>
            <a:r>
              <a:rPr lang="it-IT" dirty="0"/>
              <a:t> </a:t>
            </a:r>
            <a:r>
              <a:rPr lang="it-IT" dirty="0" err="1"/>
              <a:t>immunodeficiency</a:t>
            </a:r>
            <a:endParaRPr lang="it-IT" dirty="0"/>
          </a:p>
          <a:p>
            <a:pPr marL="285750" indent="-285750">
              <a:buFont typeface="Wingdings" panose="05000000000000000000" pitchFamily="2" charset="2"/>
              <a:buChar char="§"/>
            </a:pPr>
            <a:r>
              <a:rPr lang="it-IT" dirty="0" err="1"/>
              <a:t>Organ</a:t>
            </a:r>
            <a:r>
              <a:rPr lang="it-IT" dirty="0"/>
              <a:t> </a:t>
            </a:r>
            <a:r>
              <a:rPr lang="it-IT" dirty="0" err="1"/>
              <a:t>transplantation</a:t>
            </a:r>
            <a:endParaRPr lang="it-IT" dirty="0"/>
          </a:p>
          <a:p>
            <a:pPr marL="285750" indent="-285750">
              <a:buFont typeface="Wingdings" panose="05000000000000000000" pitchFamily="2" charset="2"/>
              <a:buChar char="§"/>
            </a:pPr>
            <a:r>
              <a:rPr lang="it-IT" dirty="0" err="1"/>
              <a:t>Malignancy</a:t>
            </a:r>
            <a:r>
              <a:rPr lang="it-IT" dirty="0"/>
              <a:t> </a:t>
            </a:r>
            <a:endParaRPr lang="en-US" dirty="0"/>
          </a:p>
          <a:p>
            <a:pPr marL="285750" indent="-285750">
              <a:buFont typeface="Wingdings" panose="05000000000000000000" pitchFamily="2" charset="2"/>
              <a:buChar char="§"/>
            </a:pPr>
            <a:r>
              <a:rPr lang="en-US" dirty="0"/>
              <a:t>Poorly controlled diabetes mellitus</a:t>
            </a:r>
          </a:p>
          <a:p>
            <a:pPr marL="285750" indent="-285750">
              <a:buFont typeface="Wingdings" panose="05000000000000000000" pitchFamily="2" charset="2"/>
              <a:buChar char="§"/>
            </a:pPr>
            <a:r>
              <a:rPr lang="en-US" dirty="0"/>
              <a:t>Current cigarette smoking</a:t>
            </a:r>
          </a:p>
          <a:p>
            <a:pPr marL="285750" indent="-285750">
              <a:buFont typeface="Wingdings" panose="05000000000000000000" pitchFamily="2" charset="2"/>
              <a:buChar char="§"/>
            </a:pPr>
            <a:r>
              <a:rPr lang="en-US" dirty="0"/>
              <a:t>Alcohol use disorder</a:t>
            </a:r>
          </a:p>
          <a:p>
            <a:pPr marL="285750" indent="-285750">
              <a:buFont typeface="Wingdings" panose="05000000000000000000" pitchFamily="2" charset="2"/>
              <a:buChar char="§"/>
            </a:pPr>
            <a:r>
              <a:rPr lang="en-US" dirty="0"/>
              <a:t>Cochlear implant placement</a:t>
            </a:r>
          </a:p>
          <a:p>
            <a:pPr marL="285750" indent="-285750">
              <a:buFont typeface="Wingdings" panose="05000000000000000000" pitchFamily="2" charset="2"/>
              <a:buChar char="§"/>
            </a:pPr>
            <a:r>
              <a:rPr lang="en-US" dirty="0"/>
              <a:t>Cerebrospinal fluid leak</a:t>
            </a:r>
          </a:p>
        </p:txBody>
      </p:sp>
    </p:spTree>
    <p:extLst>
      <p:ext uri="{BB962C8B-B14F-4D97-AF65-F5344CB8AC3E}">
        <p14:creationId xmlns:p14="http://schemas.microsoft.com/office/powerpoint/2010/main" val="41529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0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arn(inVertic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barn(inVertical)">
                                      <p:cBhvr>
                                        <p:cTn id="18" dur="500"/>
                                        <p:tgtEl>
                                          <p:spTgt spid="1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barn(inVertical)">
                                      <p:cBhvr>
                                        <p:cTn id="21" dur="500"/>
                                        <p:tgtEl>
                                          <p:spTgt spid="1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barn(inVertical)">
                                      <p:cBhvr>
                                        <p:cTn id="24" dur="500"/>
                                        <p:tgtEl>
                                          <p:spTgt spid="1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barn(inVertical)">
                                      <p:cBhvr>
                                        <p:cTn id="27" dur="500"/>
                                        <p:tgtEl>
                                          <p:spTgt spid="1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xEl>
                                              <p:pRg st="6" end="6"/>
                                            </p:txEl>
                                          </p:spTgt>
                                        </p:tgtEl>
                                        <p:attrNameLst>
                                          <p:attrName>style.visibility</p:attrName>
                                        </p:attrNameLst>
                                      </p:cBhvr>
                                      <p:to>
                                        <p:strVal val="visible"/>
                                      </p:to>
                                    </p:set>
                                    <p:animEffect transition="in" filter="barn(inVertical)">
                                      <p:cBhvr>
                                        <p:cTn id="30" dur="500"/>
                                        <p:tgtEl>
                                          <p:spTgt spid="1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Effect transition="in" filter="barn(inVertical)">
                                      <p:cBhvr>
                                        <p:cTn id="33" dur="500"/>
                                        <p:tgtEl>
                                          <p:spTgt spid="1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3">
                                            <p:txEl>
                                              <p:pRg st="8" end="8"/>
                                            </p:txEl>
                                          </p:spTgt>
                                        </p:tgtEl>
                                        <p:attrNameLst>
                                          <p:attrName>style.visibility</p:attrName>
                                        </p:attrNameLst>
                                      </p:cBhvr>
                                      <p:to>
                                        <p:strVal val="visible"/>
                                      </p:to>
                                    </p:set>
                                    <p:animEffect transition="in" filter="barn(inVertical)">
                                      <p:cBhvr>
                                        <p:cTn id="36" dur="500"/>
                                        <p:tgtEl>
                                          <p:spTgt spid="1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3">
                                            <p:txEl>
                                              <p:pRg st="9" end="9"/>
                                            </p:txEl>
                                          </p:spTgt>
                                        </p:tgtEl>
                                        <p:attrNameLst>
                                          <p:attrName>style.visibility</p:attrName>
                                        </p:attrNameLst>
                                      </p:cBhvr>
                                      <p:to>
                                        <p:strVal val="visible"/>
                                      </p:to>
                                    </p:set>
                                    <p:animEffect transition="in" filter="barn(inVertical)">
                                      <p:cBhvr>
                                        <p:cTn id="39" dur="500"/>
                                        <p:tgtEl>
                                          <p:spTgt spid="13">
                                            <p:txEl>
                                              <p:pRg st="9" end="9"/>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xEl>
                                              <p:pRg st="10" end="10"/>
                                            </p:txEl>
                                          </p:spTgt>
                                        </p:tgtEl>
                                        <p:attrNameLst>
                                          <p:attrName>style.visibility</p:attrName>
                                        </p:attrNameLst>
                                      </p:cBhvr>
                                      <p:to>
                                        <p:strVal val="visible"/>
                                      </p:to>
                                    </p:set>
                                    <p:animEffect transition="in" filter="barn(inVertical)">
                                      <p:cBhvr>
                                        <p:cTn id="42" dur="500"/>
                                        <p:tgtEl>
                                          <p:spTgt spid="13">
                                            <p:txEl>
                                              <p:pRg st="10" end="1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xEl>
                                              <p:pRg st="11" end="11"/>
                                            </p:txEl>
                                          </p:spTgt>
                                        </p:tgtEl>
                                        <p:attrNameLst>
                                          <p:attrName>style.visibility</p:attrName>
                                        </p:attrNameLst>
                                      </p:cBhvr>
                                      <p:to>
                                        <p:strVal val="visible"/>
                                      </p:to>
                                    </p:set>
                                    <p:animEffect transition="in" filter="barn(inVertical)">
                                      <p:cBhvr>
                                        <p:cTn id="45" dur="500"/>
                                        <p:tgtEl>
                                          <p:spTgt spid="13">
                                            <p:txEl>
                                              <p:pRg st="11" end="1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3">
                                            <p:txEl>
                                              <p:pRg st="12" end="12"/>
                                            </p:txEl>
                                          </p:spTgt>
                                        </p:tgtEl>
                                        <p:attrNameLst>
                                          <p:attrName>style.visibility</p:attrName>
                                        </p:attrNameLst>
                                      </p:cBhvr>
                                      <p:to>
                                        <p:strVal val="visible"/>
                                      </p:to>
                                    </p:set>
                                    <p:animEffect transition="in" filter="barn(inVertical)">
                                      <p:cBhvr>
                                        <p:cTn id="48" dur="500"/>
                                        <p:tgtEl>
                                          <p:spTgt spid="13">
                                            <p:txEl>
                                              <p:pRg st="12" end="1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3">
                                            <p:txEl>
                                              <p:pRg st="13" end="13"/>
                                            </p:txEl>
                                          </p:spTgt>
                                        </p:tgtEl>
                                        <p:attrNameLst>
                                          <p:attrName>style.visibility</p:attrName>
                                        </p:attrNameLst>
                                      </p:cBhvr>
                                      <p:to>
                                        <p:strVal val="visible"/>
                                      </p:to>
                                    </p:set>
                                    <p:animEffect transition="in" filter="barn(inVertical)">
                                      <p:cBhvr>
                                        <p:cTn id="51" dur="500"/>
                                        <p:tgtEl>
                                          <p:spTgt spid="13">
                                            <p:txEl>
                                              <p:pRg st="13" end="13"/>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13">
                                            <p:txEl>
                                              <p:pRg st="14" end="14"/>
                                            </p:txEl>
                                          </p:spTgt>
                                        </p:tgtEl>
                                        <p:attrNameLst>
                                          <p:attrName>style.visibility</p:attrName>
                                        </p:attrNameLst>
                                      </p:cBhvr>
                                      <p:to>
                                        <p:strVal val="visible"/>
                                      </p:to>
                                    </p:set>
                                    <p:animEffect transition="in" filter="barn(inVertical)">
                                      <p:cBhvr>
                                        <p:cTn id="54"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D92D22-F521-4F55-B152-B5C11C23E5D1}"/>
              </a:ext>
            </a:extLst>
          </p:cNvPr>
          <p:cNvSpPr>
            <a:spLocks noGrp="1"/>
          </p:cNvSpPr>
          <p:nvPr>
            <p:ph type="title"/>
          </p:nvPr>
        </p:nvSpPr>
        <p:spPr>
          <a:xfrm>
            <a:off x="702013" y="179726"/>
            <a:ext cx="10515600" cy="1325563"/>
          </a:xfrm>
        </p:spPr>
        <p:txBody>
          <a:bodyPr/>
          <a:lstStyle/>
          <a:p>
            <a:r>
              <a:rPr lang="it-IT" b="1" dirty="0">
                <a:solidFill>
                  <a:srgbClr val="0070C0"/>
                </a:solidFill>
                <a:latin typeface="+mn-lt"/>
              </a:rPr>
              <a:t>VACCINES</a:t>
            </a:r>
          </a:p>
        </p:txBody>
      </p:sp>
      <p:sp>
        <p:nvSpPr>
          <p:cNvPr id="9" name="Segnaposto contenuto 8">
            <a:extLst>
              <a:ext uri="{FF2B5EF4-FFF2-40B4-BE49-F238E27FC236}">
                <a16:creationId xmlns:a16="http://schemas.microsoft.com/office/drawing/2014/main" id="{BFCD2B97-0088-4C5F-8D42-A3C7A872B60B}"/>
              </a:ext>
            </a:extLst>
          </p:cNvPr>
          <p:cNvSpPr>
            <a:spLocks noGrp="1"/>
          </p:cNvSpPr>
          <p:nvPr>
            <p:ph sz="half" idx="1"/>
          </p:nvPr>
        </p:nvSpPr>
        <p:spPr>
          <a:xfrm>
            <a:off x="379380" y="1242304"/>
            <a:ext cx="11459182" cy="1510962"/>
          </a:xfrm>
        </p:spPr>
        <p:txBody>
          <a:bodyPr>
            <a:normAutofit/>
          </a:bodyPr>
          <a:lstStyle/>
          <a:p>
            <a:pPr marL="0" indent="0">
              <a:buNone/>
            </a:pPr>
            <a:r>
              <a:rPr lang="it-IT" sz="1800" b="1" dirty="0">
                <a:solidFill>
                  <a:srgbClr val="0070C0"/>
                </a:solidFill>
              </a:rPr>
              <a:t>PNEUMOCOCCAL POLYSACCHARIDE VACCINE OR PPSV23         PNEUMOCOCCAL CONJUGATE VACCINE OR PCV13</a:t>
            </a:r>
          </a:p>
          <a:p>
            <a:endParaRPr lang="it-IT" dirty="0"/>
          </a:p>
        </p:txBody>
      </p:sp>
      <p:pic>
        <p:nvPicPr>
          <p:cNvPr id="12" name="Segnaposto contenuto 11">
            <a:extLst>
              <a:ext uri="{FF2B5EF4-FFF2-40B4-BE49-F238E27FC236}">
                <a16:creationId xmlns:a16="http://schemas.microsoft.com/office/drawing/2014/main" id="{517F99DE-9FAB-4058-A3A8-321ADE2C1A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62109" y="1698264"/>
            <a:ext cx="8553555" cy="4391583"/>
          </a:xfrm>
        </p:spPr>
      </p:pic>
      <p:sp>
        <p:nvSpPr>
          <p:cNvPr id="26" name="Rettangolo 25">
            <a:extLst>
              <a:ext uri="{FF2B5EF4-FFF2-40B4-BE49-F238E27FC236}">
                <a16:creationId xmlns:a16="http://schemas.microsoft.com/office/drawing/2014/main" id="{AE76949F-9DDD-452B-AA10-45BA71DD7DE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8" name="Rettangolo 27">
            <a:extLst>
              <a:ext uri="{FF2B5EF4-FFF2-40B4-BE49-F238E27FC236}">
                <a16:creationId xmlns:a16="http://schemas.microsoft.com/office/drawing/2014/main" id="{C4B31BAA-0502-4181-9385-E1F2FE7F7536}"/>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92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D40B2B0C-7B0E-45B4-879D-D9E258B4579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9092" y="0"/>
            <a:ext cx="8461442" cy="6352711"/>
          </a:xfrm>
        </p:spPr>
      </p:pic>
      <p:sp>
        <p:nvSpPr>
          <p:cNvPr id="5" name="Titolo 1">
            <a:extLst>
              <a:ext uri="{FF2B5EF4-FFF2-40B4-BE49-F238E27FC236}">
                <a16:creationId xmlns:a16="http://schemas.microsoft.com/office/drawing/2014/main" id="{98EA0B5E-1132-48CC-9D73-AAE1EF11007B}"/>
              </a:ext>
            </a:extLst>
          </p:cNvPr>
          <p:cNvSpPr>
            <a:spLocks noGrp="1"/>
          </p:cNvSpPr>
          <p:nvPr>
            <p:ph type="title"/>
          </p:nvPr>
        </p:nvSpPr>
        <p:spPr>
          <a:xfrm>
            <a:off x="702013" y="179726"/>
            <a:ext cx="10515600" cy="1325563"/>
          </a:xfrm>
        </p:spPr>
        <p:txBody>
          <a:bodyPr/>
          <a:lstStyle/>
          <a:p>
            <a:r>
              <a:rPr lang="it-IT" b="1">
                <a:solidFill>
                  <a:srgbClr val="0070C0"/>
                </a:solidFill>
                <a:latin typeface="+mn-lt"/>
              </a:rPr>
              <a:t>VACCINES</a:t>
            </a:r>
            <a:endParaRPr lang="it-IT" b="1" dirty="0">
              <a:solidFill>
                <a:srgbClr val="0070C0"/>
              </a:solidFill>
              <a:latin typeface="+mn-lt"/>
            </a:endParaRPr>
          </a:p>
        </p:txBody>
      </p:sp>
      <p:sp>
        <p:nvSpPr>
          <p:cNvPr id="8" name="CasellaDiTesto 7">
            <a:extLst>
              <a:ext uri="{FF2B5EF4-FFF2-40B4-BE49-F238E27FC236}">
                <a16:creationId xmlns:a16="http://schemas.microsoft.com/office/drawing/2014/main" id="{2D0DCFDF-02E2-4731-9919-7C2B875F9B11}"/>
              </a:ext>
            </a:extLst>
          </p:cNvPr>
          <p:cNvSpPr txBox="1"/>
          <p:nvPr/>
        </p:nvSpPr>
        <p:spPr>
          <a:xfrm>
            <a:off x="963038" y="5612860"/>
            <a:ext cx="10515600" cy="646331"/>
          </a:xfrm>
          <a:prstGeom prst="rect">
            <a:avLst/>
          </a:prstGeom>
          <a:noFill/>
        </p:spPr>
        <p:txBody>
          <a:bodyPr wrap="square" rtlCol="0">
            <a:spAutoFit/>
          </a:bodyPr>
          <a:lstStyle/>
          <a:p>
            <a:r>
              <a:rPr lang="en-US" altLang="it-IT" b="1" dirty="0">
                <a:solidFill>
                  <a:schemeClr val="tx1">
                    <a:lumMod val="75000"/>
                    <a:lumOff val="25000"/>
                  </a:schemeClr>
                </a:solidFill>
              </a:rPr>
              <a:t>The dominant serotypes associated with IPD worldwide include 14, 4, 1, 6A, 6B, 3, 8, 7F, 23F, 18C, 19F and 9V</a:t>
            </a:r>
          </a:p>
          <a:p>
            <a:endParaRPr lang="it-IT" dirty="0"/>
          </a:p>
        </p:txBody>
      </p:sp>
      <p:sp>
        <p:nvSpPr>
          <p:cNvPr id="10" name="Rettangolo 9">
            <a:extLst>
              <a:ext uri="{FF2B5EF4-FFF2-40B4-BE49-F238E27FC236}">
                <a16:creationId xmlns:a16="http://schemas.microsoft.com/office/drawing/2014/main" id="{514DABC2-5AEE-4A0F-99FC-29A1FA09A02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C370DE3D-7E4F-4A8F-BA98-266B7B8ADF38}"/>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24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6D3C536-683D-4A16-9770-63295CCDD969}"/>
              </a:ext>
            </a:extLst>
          </p:cNvPr>
          <p:cNvSpPr>
            <a:spLocks noGrp="1"/>
          </p:cNvSpPr>
          <p:nvPr>
            <p:ph type="title"/>
          </p:nvPr>
        </p:nvSpPr>
        <p:spPr>
          <a:xfrm>
            <a:off x="291830" y="640081"/>
            <a:ext cx="2920763" cy="5257799"/>
          </a:xfrm>
        </p:spPr>
        <p:txBody>
          <a:bodyPr vert="horz" lIns="91440" tIns="45720" rIns="91440" bIns="45720" rtlCol="0" anchor="ctr">
            <a:normAutofit/>
          </a:bodyPr>
          <a:lstStyle/>
          <a:p>
            <a:r>
              <a:rPr lang="en-US" sz="3600" b="1" dirty="0">
                <a:solidFill>
                  <a:srgbClr val="0070C0"/>
                </a:solidFill>
                <a:latin typeface="+mn-lt"/>
              </a:rPr>
              <a:t>HOW DO WE GET VACCINATED?</a:t>
            </a:r>
          </a:p>
        </p:txBody>
      </p:sp>
      <p:sp>
        <p:nvSpPr>
          <p:cNvPr id="26"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a:extLst>
              <a:ext uri="{FF2B5EF4-FFF2-40B4-BE49-F238E27FC236}">
                <a16:creationId xmlns:a16="http://schemas.microsoft.com/office/drawing/2014/main" id="{3B11457D-6F91-4891-B1B1-1BC415450DE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911"/>
          <a:stretch/>
        </p:blipFill>
        <p:spPr>
          <a:xfrm>
            <a:off x="3818161" y="778213"/>
            <a:ext cx="7627033" cy="5119667"/>
          </a:xfrm>
          <a:prstGeom prst="rect">
            <a:avLst/>
          </a:prstGeom>
          <a:effectLst/>
        </p:spPr>
      </p:pic>
      <p:sp>
        <p:nvSpPr>
          <p:cNvPr id="14" name="Rettangolo 13">
            <a:extLst>
              <a:ext uri="{FF2B5EF4-FFF2-40B4-BE49-F238E27FC236}">
                <a16:creationId xmlns:a16="http://schemas.microsoft.com/office/drawing/2014/main" id="{92A88E77-8503-4294-A6EE-7D24788B8E4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6" name="Rettangolo 15">
            <a:extLst>
              <a:ext uri="{FF2B5EF4-FFF2-40B4-BE49-F238E27FC236}">
                <a16:creationId xmlns:a16="http://schemas.microsoft.com/office/drawing/2014/main" id="{45C5CBF1-1550-4EFB-905F-83A2A3BFB291}"/>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7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BDC032-898D-4046-A12F-CE36826FD19C}"/>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b="1" dirty="0">
                <a:solidFill>
                  <a:srgbClr val="FFFFFF"/>
                </a:solidFill>
                <a:latin typeface="+mn-lt"/>
              </a:rPr>
              <a:t>WHY VACCINATE?</a:t>
            </a:r>
          </a:p>
        </p:txBody>
      </p:sp>
      <p:pic>
        <p:nvPicPr>
          <p:cNvPr id="10" name="Segnaposto contenuto 9">
            <a:extLst>
              <a:ext uri="{FF2B5EF4-FFF2-40B4-BE49-F238E27FC236}">
                <a16:creationId xmlns:a16="http://schemas.microsoft.com/office/drawing/2014/main" id="{84543DCB-3D53-4D15-A705-FDC2F9A53F5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4" b="3019"/>
          <a:stretch/>
        </p:blipFill>
        <p:spPr>
          <a:xfrm>
            <a:off x="841248" y="2516777"/>
            <a:ext cx="6236208" cy="3660185"/>
          </a:xfrm>
          <a:prstGeom prst="rect">
            <a:avLst/>
          </a:prstGeom>
        </p:spPr>
      </p:pic>
      <p:sp>
        <p:nvSpPr>
          <p:cNvPr id="4" name="Segnaposto contenuto 3">
            <a:extLst>
              <a:ext uri="{FF2B5EF4-FFF2-40B4-BE49-F238E27FC236}">
                <a16:creationId xmlns:a16="http://schemas.microsoft.com/office/drawing/2014/main" id="{A3DB0C07-7FF5-45C9-ADD7-A1CF9B25845A}"/>
              </a:ext>
            </a:extLst>
          </p:cNvPr>
          <p:cNvSpPr>
            <a:spLocks noGrp="1"/>
          </p:cNvSpPr>
          <p:nvPr>
            <p:ph sz="half" idx="2"/>
          </p:nvPr>
        </p:nvSpPr>
        <p:spPr>
          <a:xfrm>
            <a:off x="7077456" y="1910779"/>
            <a:ext cx="4673557" cy="4599750"/>
          </a:xfrm>
        </p:spPr>
        <p:txBody>
          <a:bodyPr vert="horz" lIns="91440" tIns="45720" rIns="91440" bIns="45720" rtlCol="0" anchor="ctr">
            <a:normAutofit/>
          </a:bodyPr>
          <a:lstStyle/>
          <a:p>
            <a:pPr marL="0" indent="0">
              <a:buNone/>
            </a:pPr>
            <a:r>
              <a:rPr lang="en-US" sz="2000" dirty="0"/>
              <a:t>Widespread use of the 7-valent pneumococcal conjugate vaccine (PCV7) has led to a &gt;90 percent reduction in PCV7 serotype disease among children and older adults. </a:t>
            </a:r>
          </a:p>
          <a:p>
            <a:pPr marL="0" indent="0">
              <a:buNone/>
            </a:pPr>
            <a:r>
              <a:rPr lang="en-US" sz="2000" dirty="0"/>
              <a:t>The subsequent introduction of 13-valent conjugate vaccine (PCV13) has led to continued, dramatic decline in carriage of and disease attributed to vaccine strains </a:t>
            </a:r>
          </a:p>
        </p:txBody>
      </p:sp>
      <p:sp>
        <p:nvSpPr>
          <p:cNvPr id="12" name="Rettangolo 11">
            <a:extLst>
              <a:ext uri="{FF2B5EF4-FFF2-40B4-BE49-F238E27FC236}">
                <a16:creationId xmlns:a16="http://schemas.microsoft.com/office/drawing/2014/main" id="{89686CB5-4246-46BD-9244-09CD0BF555A5}"/>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3" name="Rettangolo 12">
            <a:extLst>
              <a:ext uri="{FF2B5EF4-FFF2-40B4-BE49-F238E27FC236}">
                <a16:creationId xmlns:a16="http://schemas.microsoft.com/office/drawing/2014/main" id="{7B06E269-9814-4AF9-AD2A-8432107324AF}"/>
              </a:ext>
            </a:extLst>
          </p:cNvPr>
          <p:cNvSpPr/>
          <p:nvPr/>
        </p:nvSpPr>
        <p:spPr>
          <a:xfrm>
            <a:off x="0" y="6441501"/>
            <a:ext cx="12192000" cy="428017"/>
          </a:xfrm>
          <a:prstGeom prst="rect">
            <a:avLst/>
          </a:prstGeom>
          <a:solidFill>
            <a:srgbClr val="18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564550"/>
      </p:ext>
    </p:extLst>
  </p:cSld>
  <p:clrMapOvr>
    <a:masterClrMapping/>
  </p:clrMapOvr>
</p:sld>
</file>

<file path=ppt/theme/theme1.xml><?xml version="1.0" encoding="utf-8"?>
<a:theme xmlns:a="http://schemas.openxmlformats.org/drawingml/2006/main" name="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1053</Words>
  <Application>Microsoft Office PowerPoint</Application>
  <PresentationFormat>Widescreen</PresentationFormat>
  <Paragraphs>108</Paragraphs>
  <Slides>24</Slides>
  <Notes>4</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24</vt:i4>
      </vt:variant>
    </vt:vector>
  </HeadingPairs>
  <TitlesOfParts>
    <vt:vector size="31" baseType="lpstr">
      <vt:lpstr>Arial</vt:lpstr>
      <vt:lpstr>Calibri</vt:lpstr>
      <vt:lpstr>Calibri Light</vt:lpstr>
      <vt:lpstr>Wingdings</vt:lpstr>
      <vt:lpstr>Wingdings 3</vt:lpstr>
      <vt:lpstr>Tema di Office</vt:lpstr>
      <vt:lpstr>1_Tema di Office</vt:lpstr>
      <vt:lpstr>Presentazione standard di PowerPoint</vt:lpstr>
      <vt:lpstr>IMPORTANCE OF FLU SHOTS AND ANTI-PNEUMOCOCCAL VACCINES</vt:lpstr>
      <vt:lpstr>PNEUMOCOCCUS</vt:lpstr>
      <vt:lpstr>ROUTES FOR PNEUMOCOCCAL INFECTIONS </vt:lpstr>
      <vt:lpstr>Presentazione standard di PowerPoint</vt:lpstr>
      <vt:lpstr>VACCINES</vt:lpstr>
      <vt:lpstr>VACCINES</vt:lpstr>
      <vt:lpstr>HOW DO WE GET VACCINATED?</vt:lpstr>
      <vt:lpstr>WHY VACCINATE?</vt:lpstr>
      <vt:lpstr>WHY VACCINATE?</vt:lpstr>
      <vt:lpstr>SIDE EFFECTS OF VACCINE</vt:lpstr>
      <vt:lpstr>INFLUENZA</vt:lpstr>
      <vt:lpstr>VACCINES</vt:lpstr>
      <vt:lpstr>HOW DO WE GET VACCINATED?</vt:lpstr>
      <vt:lpstr>Presentazione standard di PowerPoint</vt:lpstr>
      <vt:lpstr>WHO SHOULD NOT BE VACCINATED?</vt:lpstr>
      <vt:lpstr>EFFECTS OF FLU</vt:lpstr>
      <vt:lpstr>EFFECTS OF VACCINATION</vt:lpstr>
      <vt:lpstr>INFLUENZA AND CHRONIC DISEASE </vt:lpstr>
      <vt:lpstr>INFLUENZA AND CARDIOVASCULAR RISK</vt:lpstr>
      <vt:lpstr>INFLUENZA AND DIABETES</vt:lpstr>
      <vt:lpstr>INFLUENZA AND DIABETES</vt:lpstr>
      <vt:lpstr>INFLUENZA, PNEUMOCOCCUS AND COVID-19</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Vatri</dc:creator>
  <cp:lastModifiedBy>Daniela Quaggia</cp:lastModifiedBy>
  <cp:revision>2</cp:revision>
  <dcterms:created xsi:type="dcterms:W3CDTF">2020-12-12T15:21:17Z</dcterms:created>
  <dcterms:modified xsi:type="dcterms:W3CDTF">2020-12-14T14:51:44Z</dcterms:modified>
</cp:coreProperties>
</file>