
<file path=[Content_Types].xml><?xml version="1.0" encoding="utf-8"?>
<Types xmlns="http://schemas.openxmlformats.org/package/2006/content-types">
  <Default Extension="emf" ContentType="image/x-em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7" r:id="rId10"/>
    <p:sldId id="273" r:id="rId11"/>
    <p:sldId id="264" r:id="rId12"/>
    <p:sldId id="265" r:id="rId13"/>
    <p:sldId id="266" r:id="rId14"/>
    <p:sldId id="268" r:id="rId15"/>
    <p:sldId id="269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A95583-1FD6-4EC2-AF41-EB6E9BCDD439}" v="76" dt="2020-12-15T13:21:54.1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89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3E89F-32BC-4F50-9DB4-5FE982834115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37118-C369-4B6C-8689-878A19D9E25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97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08FEB8-DCB0-4114-9287-26CABCEDE2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70290CD-B661-4AB7-8CBC-1D0CD2D6D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9FE8124-7499-44E8-BA6B-D99E02D6C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288EEE9-973C-4D0B-8519-C428B47B7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8EF7A3B-F5BC-4F49-B1EF-E3D8A10EA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556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81F924F-5568-4E32-8EF1-7D720D452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013C3D-8AEE-4E7F-97A5-AC71C7C0E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1AC7724-D115-49B1-AD6F-500BB31A6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486DCB-FC18-4E1C-9AD7-2BE1417EB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5B5153E-1C28-40B0-883B-627A85DD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0548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DE5D40A9-161B-4291-B27D-D8328C60AA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60C2BD9-55AB-4496-ABB8-67C7610EBD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0C9E2E-C11E-489F-9CE5-802D557F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DFB15B-1259-422B-A19E-1FF85D75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28F2B2-E62B-4ADF-B078-4457BB29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392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608239C-8F15-463A-B9E0-E262A84C1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930F33-7CF1-4342-B770-878AAAC8A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81D596-9797-4963-B787-F5EAF44208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8DA1819-3A33-46DE-AE21-502525AD5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2F8A703-846A-4CDF-BFF5-4C97C35A2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2632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45E7A99-1C86-44B2-B10E-5FC9FA492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360EDC3-AF84-4533-A831-E6D9A0551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16F07F9-04F2-463D-922B-67CBD5BDD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23A5067-B5EB-4114-BB47-164D22AD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88CC026-33DE-419B-A1D0-CCDA1B25C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42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F92E4F-000E-45E9-9161-F108C1D64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C7D9667-45F5-4D5F-81C7-77CED0A5DD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DB85121-EF45-4056-A8E0-4D9C4696FF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2C9192-3BE3-45B6-8742-3B77264E2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67086-44A2-4BA0-B0C7-8AC7248B9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CE0C5DC-DE49-4211-BC38-EA227B585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723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1BB24A-474F-442E-94B0-AA5170B8B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4E28C07-F11E-4B86-87F9-3FC33F8F9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6EDA633-E41F-4125-AF12-7A2F24521A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2304CDA-4B67-4E48-9031-B552A1A07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893C3A9C-9395-4D5A-A9D3-5326A0A821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3A6E59-06BD-4A30-8A05-5CC72533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046FC57-CE6A-4FF9-83E1-D1FCC63E0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15F9EAA-0166-4360-9CD4-0693DA6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7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8625B42-F00B-4421-80B7-27C42BE45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70CBC25-EF68-4072-AE62-580D67F1E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A15E57F-D1E8-4E7F-988E-9ED2DA6C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9AFF2A4-B154-460A-85B2-82CFF9FC8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07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CA7BAD51-D87D-4BFE-8C8B-2D83EF44D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28BFCC-1A24-4B3B-BD28-FDA01F25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E336870-013E-48DF-8251-BC18C221E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014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ABF2C9-D5B0-4581-8F3C-3ED14E02C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FFE196F-747B-437F-9AE1-AD5A02606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1DFFC3C-0407-492A-A915-951314EE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F16F129-F57A-42C6-928C-F20BED73F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A36CF1D-888A-4238-8CC8-26B3FBE85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F62EBF0-769B-4CD7-B65D-8F16A8179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53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D999D5-7FC6-4EDD-BF29-0E4B11467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CF60175-4AAB-45D3-944A-4761A21CC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09B4AEA-6273-4501-A291-DA8A00971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640FAB9-A270-4277-BDF9-9D260AC1B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419842C-71C7-4B3D-8F62-23D087F9E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D09F9F-509B-4D6B-A12C-AB2D7A329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61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E8282D3-6132-4360-BD97-D78895B9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D71AF4A-0523-451E-9965-16AE72F3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877068D-9D9E-4890-B27B-D337601BE6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92D6-B33D-4917-B8C0-A7BDB83A0708}" type="datetimeFigureOut">
              <a:rPr lang="it-IT" smtClean="0"/>
              <a:t>15/12/2020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9CAF2E2-ADA3-4648-984D-36FCDC3B68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803D486-021C-4A60-9297-7F78E189D4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9F27F-865E-4344-A930-5E3EAB0A85B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831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fif"/><Relationship Id="rId2" Type="http://schemas.openxmlformats.org/officeDocument/2006/relationships/image" Target="../media/image12.jf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69"/>
            <a:ext cx="12194257" cy="685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481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0BF5992-F588-4C8E-9DEB-664F27933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711" y="700738"/>
            <a:ext cx="6423294" cy="906376"/>
          </a:xfrm>
        </p:spPr>
        <p:txBody>
          <a:bodyPr anchor="b">
            <a:noAutofit/>
          </a:bodyPr>
          <a:lstStyle/>
          <a:p>
            <a:br>
              <a:rPr lang="it-IT" sz="4000" b="1" dirty="0"/>
            </a:br>
            <a:r>
              <a:rPr lang="it-IT" sz="4000" b="1" dirty="0" err="1">
                <a:solidFill>
                  <a:srgbClr val="0070C0"/>
                </a:solidFill>
                <a:latin typeface="+mn-lt"/>
              </a:rPr>
              <a:t>Errors</a:t>
            </a:r>
            <a:r>
              <a:rPr lang="it-IT" sz="4000" b="1" dirty="0">
                <a:solidFill>
                  <a:srgbClr val="0070C0"/>
                </a:solidFill>
                <a:latin typeface="+mn-lt"/>
              </a:rPr>
              <a:t> in </a:t>
            </a:r>
            <a:r>
              <a:rPr lang="it-IT" sz="4000" b="1" dirty="0" err="1">
                <a:solidFill>
                  <a:srgbClr val="0070C0"/>
                </a:solidFill>
                <a:latin typeface="+mn-lt"/>
              </a:rPr>
              <a:t>measuring</a:t>
            </a:r>
            <a:r>
              <a:rPr lang="it-IT" sz="40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it-IT" sz="4000" b="1" dirty="0" err="1">
                <a:solidFill>
                  <a:srgbClr val="0070C0"/>
                </a:solidFill>
                <a:latin typeface="+mn-lt"/>
              </a:rPr>
              <a:t>oximetry</a:t>
            </a:r>
            <a:endParaRPr lang="it-IT" sz="4000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7" name="Straight Connector 11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8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66E727-7746-46EA-A367-234281B27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655" y="1919051"/>
            <a:ext cx="7525407" cy="4440643"/>
          </a:xfrm>
        </p:spPr>
        <p:txBody>
          <a:bodyPr anchor="t">
            <a:normAutofit/>
          </a:bodyPr>
          <a:lstStyle/>
          <a:p>
            <a:r>
              <a:rPr lang="en-US" sz="2000" u="sng" dirty="0">
                <a:solidFill>
                  <a:schemeClr val="tx1">
                    <a:alpha val="80000"/>
                  </a:schemeClr>
                </a:solidFill>
              </a:rPr>
              <a:t>nail polish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, especially black, blue, or green may shield the wavelengths generated by the oximeter making the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measuremen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inaccurate.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the presence of </a:t>
            </a:r>
            <a:r>
              <a:rPr lang="en-US" sz="2000" u="sng" dirty="0">
                <a:solidFill>
                  <a:schemeClr val="tx1">
                    <a:alpha val="80000"/>
                  </a:schemeClr>
                </a:solidFill>
              </a:rPr>
              <a:t>vasoconstriction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of the peripheral districts leads to a decrease in blood flow detectable by the probe and which, consequently, can lead to the processing of false data.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the presence of </a:t>
            </a:r>
            <a:r>
              <a:rPr lang="en-US" sz="2000" u="sng" dirty="0">
                <a:solidFill>
                  <a:schemeClr val="tx1">
                    <a:alpha val="80000"/>
                  </a:schemeClr>
                </a:solidFill>
              </a:rPr>
              <a:t>hypotension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, as the reading becomes less and less reliable.</a:t>
            </a:r>
          </a:p>
          <a:p>
            <a:r>
              <a:rPr lang="en-US" sz="2000" u="sng" dirty="0">
                <a:solidFill>
                  <a:schemeClr val="tx1">
                    <a:alpha val="80000"/>
                  </a:schemeClr>
                </a:solidFill>
              </a:rPr>
              <a:t>body temperature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, since below 35 ° C there is a reduction in the values ​​analyzed by the device.</a:t>
            </a:r>
          </a:p>
          <a:p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The </a:t>
            </a:r>
            <a:r>
              <a:rPr lang="en-US" sz="2000" u="sng" dirty="0">
                <a:solidFill>
                  <a:schemeClr val="tx1">
                    <a:alpha val="80000"/>
                  </a:schemeClr>
                </a:solidFill>
              </a:rPr>
              <a:t>movements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 of those who are using the oximeter, which can lead to erroneous </a:t>
            </a:r>
            <a:r>
              <a:rPr lang="en-US" sz="2000" dirty="0" err="1">
                <a:solidFill>
                  <a:schemeClr val="tx1">
                    <a:alpha val="80000"/>
                  </a:schemeClr>
                </a:solidFill>
              </a:rPr>
              <a:t>misreadings</a:t>
            </a:r>
            <a:endParaRPr lang="it-IT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pic>
        <p:nvPicPr>
          <p:cNvPr id="5" name="Immagine 4" descr="Immagine che contiene testo, dispositivo, termometro&#10;&#10;Descrizione generata automaticamente">
            <a:extLst>
              <a:ext uri="{FF2B5EF4-FFF2-40B4-BE49-F238E27FC236}">
                <a16:creationId xmlns:a16="http://schemas.microsoft.com/office/drawing/2014/main" id="{91588967-032F-4A41-A381-8B201592094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75" r="25779" b="-2"/>
          <a:stretch/>
        </p:blipFill>
        <p:spPr>
          <a:xfrm>
            <a:off x="7568406" y="1295177"/>
            <a:ext cx="4267645" cy="4267645"/>
          </a:xfrm>
          <a:custGeom>
            <a:avLst/>
            <a:gdLst/>
            <a:ahLst/>
            <a:cxnLst/>
            <a:rect l="l" t="t" r="r" b="b"/>
            <a:pathLst>
              <a:path w="2457864" h="2457864">
                <a:moveTo>
                  <a:pt x="1228932" y="0"/>
                </a:moveTo>
                <a:cubicBezTo>
                  <a:pt x="1907652" y="0"/>
                  <a:pt x="2457864" y="550212"/>
                  <a:pt x="2457864" y="1228932"/>
                </a:cubicBezTo>
                <a:cubicBezTo>
                  <a:pt x="2457864" y="1907652"/>
                  <a:pt x="1907652" y="2457864"/>
                  <a:pt x="1228932" y="2457864"/>
                </a:cubicBezTo>
                <a:cubicBezTo>
                  <a:pt x="550212" y="2457864"/>
                  <a:pt x="0" y="1907652"/>
                  <a:pt x="0" y="1228932"/>
                </a:cubicBezTo>
                <a:cubicBezTo>
                  <a:pt x="0" y="550212"/>
                  <a:pt x="550212" y="0"/>
                  <a:pt x="1228932" y="0"/>
                </a:cubicBezTo>
                <a:close/>
              </a:path>
            </a:pathLst>
          </a:custGeom>
          <a:ln>
            <a:noFill/>
          </a:ln>
          <a:effectLst>
            <a:softEdge rad="112500"/>
          </a:effectLst>
        </p:spPr>
      </p:pic>
      <p:sp>
        <p:nvSpPr>
          <p:cNvPr id="14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BD64945-08A2-4204-A2B8-A53F566ED2CC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60287F0C-4F5C-43CD-95D2-E26E6669D89C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5750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F00898B6-1E99-4673-8306-5FE83413A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128" y="1497389"/>
            <a:ext cx="11060098" cy="2984345"/>
          </a:xfrm>
        </p:spPr>
        <p:txBody>
          <a:bodyPr anchor="b">
            <a:normAutofit fontScale="90000"/>
          </a:bodyPr>
          <a:lstStyle/>
          <a:p>
            <a:r>
              <a:rPr lang="en-GB" sz="4600" b="1" u="sng" dirty="0">
                <a:solidFill>
                  <a:srgbClr val="FFFFFF"/>
                </a:solidFill>
                <a:latin typeface="+mn-lt"/>
              </a:rPr>
              <a:t>RECURRING QUESTIONS: THE CORRECT ANSWERS</a:t>
            </a:r>
            <a:br>
              <a:rPr lang="en-GB" sz="4600" b="1" dirty="0">
                <a:solidFill>
                  <a:srgbClr val="FFFFFF"/>
                </a:solidFill>
                <a:latin typeface="+mn-lt"/>
              </a:rPr>
            </a:br>
            <a:br>
              <a:rPr lang="it-IT" sz="4600" b="1" dirty="0">
                <a:solidFill>
                  <a:srgbClr val="FFFFFF"/>
                </a:solidFill>
                <a:latin typeface="+mn-lt"/>
              </a:rPr>
            </a:br>
            <a:r>
              <a:rPr lang="en-GB" sz="4600" b="1" dirty="0">
                <a:solidFill>
                  <a:srgbClr val="FFFFFF"/>
                </a:solidFill>
                <a:latin typeface="+mn-lt"/>
              </a:rPr>
              <a:t>MEDICAL POCKET GUIDE: HOW TO MANAGE ALTERATE LAB TESTS</a:t>
            </a:r>
            <a:endParaRPr lang="it-IT" sz="46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EBE20726-F518-46A3-8781-589782B2768B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FECA28F-30EE-486A-8E0E-1F918708DD90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878F2E39-0D56-4145-BC09-41988C798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608" y="5448118"/>
            <a:ext cx="2983344" cy="99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956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ECA6DCB-B7E1-40A9-9524-540C6DA40B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4323D6B4-9958-4E3E-9F97-99669ACEC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anchor="ctr">
            <a:normAutofit/>
          </a:bodyPr>
          <a:lstStyle/>
          <a:p>
            <a:r>
              <a:rPr lang="it-IT" b="1" dirty="0">
                <a:solidFill>
                  <a:srgbClr val="0070C0"/>
                </a:solidFill>
                <a:latin typeface="+mn-lt"/>
              </a:rPr>
              <a:t>High </a:t>
            </a:r>
            <a:r>
              <a:rPr lang="it-IT" b="1" dirty="0" err="1">
                <a:solidFill>
                  <a:srgbClr val="0070C0"/>
                </a:solidFill>
                <a:latin typeface="+mn-lt"/>
              </a:rPr>
              <a:t>cholesterol</a:t>
            </a:r>
            <a:endParaRPr lang="it-IT" b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946AD0-B622-443E-9D64-0FAC1105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102" y="2290826"/>
            <a:ext cx="5594324" cy="3979585"/>
          </a:xfrm>
        </p:spPr>
        <p:txBody>
          <a:bodyPr anchor="ctr">
            <a:normAutofit/>
          </a:bodyPr>
          <a:lstStyle/>
          <a:p>
            <a:r>
              <a:rPr lang="en-US" dirty="0"/>
              <a:t>We speak of hypercholesterolemia when</a:t>
            </a:r>
          </a:p>
          <a:p>
            <a:pPr marL="612000"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Total cholesterol &gt; 200 mg/dl</a:t>
            </a:r>
          </a:p>
          <a:p>
            <a:pPr marL="612000"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LDL cholesterol &gt; 130 mg/dl </a:t>
            </a:r>
          </a:p>
          <a:p>
            <a:pPr marL="612000">
              <a:buSzPct val="80000"/>
              <a:buFont typeface="Wingdings" panose="05000000000000000000" pitchFamily="2" charset="2"/>
              <a:buChar char="§"/>
            </a:pPr>
            <a:r>
              <a:rPr lang="en-US" dirty="0"/>
              <a:t>“HDL cholesterol &lt; 50 mg/dl”</a:t>
            </a:r>
          </a:p>
          <a:p>
            <a:pPr marL="383400" indent="0">
              <a:buSzPct val="80000"/>
              <a:buNone/>
            </a:pPr>
            <a:endParaRPr lang="it-IT" sz="20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interni, vicino, tagliato&#10;&#10;Descrizione generata automaticamente">
            <a:extLst>
              <a:ext uri="{FF2B5EF4-FFF2-40B4-BE49-F238E27FC236}">
                <a16:creationId xmlns:a16="http://schemas.microsoft.com/office/drawing/2014/main" id="{C399F0FA-2107-4439-A2A7-56A60AF2FB1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" r="2" b="14206"/>
          <a:stretch/>
        </p:blipFill>
        <p:spPr>
          <a:xfrm>
            <a:off x="7083423" y="581892"/>
            <a:ext cx="4397433" cy="2518756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Immagine 6" descr="Immagine che contiene testo, lavagnabianca&#10;&#10;Descrizione generata automaticamente">
            <a:extLst>
              <a:ext uri="{FF2B5EF4-FFF2-40B4-BE49-F238E27FC236}">
                <a16:creationId xmlns:a16="http://schemas.microsoft.com/office/drawing/2014/main" id="{C56BAB20-3FEB-469E-8C2D-6AB8B99E6A9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8" r="1" b="21613"/>
          <a:stretch/>
        </p:blipFill>
        <p:spPr>
          <a:xfrm>
            <a:off x="7083423" y="3707894"/>
            <a:ext cx="4395569" cy="2518756"/>
          </a:xfrm>
          <a:prstGeom prst="rect">
            <a:avLst/>
          </a:prstGeom>
        </p:spPr>
      </p:pic>
      <p:sp>
        <p:nvSpPr>
          <p:cNvPr id="17" name="Rettangolo 16">
            <a:extLst>
              <a:ext uri="{FF2B5EF4-FFF2-40B4-BE49-F238E27FC236}">
                <a16:creationId xmlns:a16="http://schemas.microsoft.com/office/drawing/2014/main" id="{B6004D92-595E-4DBF-B6FB-1C659AECDB5A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83AA4BBB-D3BD-49D3-87EB-5E88276FC7FB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9677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4651FC1-390C-435D-AE31-E8E7D8637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rgbClr val="0070C0"/>
                </a:solidFill>
                <a:latin typeface="+mn-lt"/>
              </a:rPr>
              <a:t>High </a:t>
            </a:r>
            <a:r>
              <a:rPr lang="it-IT" sz="4800" b="1" dirty="0" err="1">
                <a:solidFill>
                  <a:srgbClr val="0070C0"/>
                </a:solidFill>
                <a:latin typeface="+mn-lt"/>
              </a:rPr>
              <a:t>cholesterol</a:t>
            </a:r>
            <a:endParaRPr lang="it-IT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EE40095-FAC3-41D0-BDB2-E0CA8813D9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2966" y="1933903"/>
            <a:ext cx="5523661" cy="4195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b="1" dirty="0"/>
              <a:t>WHAT TO DO</a:t>
            </a:r>
            <a:endParaRPr lang="en-US" sz="2400" dirty="0"/>
          </a:p>
          <a:p>
            <a:r>
              <a:rPr lang="en-US" sz="2400" dirty="0"/>
              <a:t>limit foods containing saturated fatty acids.</a:t>
            </a:r>
          </a:p>
          <a:p>
            <a:r>
              <a:rPr lang="en-US" sz="2400" dirty="0"/>
              <a:t>eat more fibers, fruits and vegetables.</a:t>
            </a:r>
          </a:p>
          <a:p>
            <a:r>
              <a:rPr lang="en-US" sz="2400" dirty="0"/>
              <a:t>prefer vegetable fats or fish.</a:t>
            </a:r>
          </a:p>
          <a:p>
            <a:r>
              <a:rPr lang="en-US" sz="2400" dirty="0"/>
              <a:t>doing physical activity.</a:t>
            </a:r>
            <a:endParaRPr lang="it-IT" sz="2400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73EA0C0-331F-4678-AACA-9B082481C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6628" y="1933903"/>
            <a:ext cx="5357172" cy="41951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WHEN TO CALL YOUR DOCTOR</a:t>
            </a:r>
          </a:p>
          <a:p>
            <a:pPr marL="0" indent="0">
              <a:buNone/>
            </a:pPr>
            <a:r>
              <a:rPr lang="en-US" sz="2400" dirty="0"/>
              <a:t>(there is no rush, cholesterol is a value that takes time to normalize)</a:t>
            </a:r>
          </a:p>
          <a:p>
            <a:r>
              <a:rPr lang="en-US" sz="2400" dirty="0"/>
              <a:t>values ​​are very high</a:t>
            </a:r>
          </a:p>
          <a:p>
            <a:r>
              <a:rPr lang="en-US" sz="2400" dirty="0"/>
              <a:t>there is a familiarity or a genetic predisposition</a:t>
            </a:r>
          </a:p>
          <a:p>
            <a:r>
              <a:rPr lang="en-US" sz="2400" dirty="0"/>
              <a:t>diet and exercise are not enough</a:t>
            </a:r>
            <a:endParaRPr lang="it-IT" sz="2400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92055C21-6180-424D-8CCF-E26DEE59655A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53A5C8C6-BB5B-4DBD-9E32-480FC817AA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11" y="4352553"/>
            <a:ext cx="3876568" cy="24160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id="{413F58D2-D5C7-48FD-814A-0899C420EF43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4074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50A60E6F-EF0C-41CF-AB10-61B466921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it-IT" sz="5400" dirty="0"/>
              <a:t> </a:t>
            </a:r>
            <a:r>
              <a:rPr lang="en-US" sz="5400" b="1" dirty="0">
                <a:solidFill>
                  <a:srgbClr val="0070C0"/>
                </a:solidFill>
                <a:latin typeface="+mn-lt"/>
              </a:rPr>
              <a:t>Asymptomatic bacteriuria</a:t>
            </a:r>
            <a:endParaRPr lang="it-IT" sz="54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2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617202-2950-4CA4-A247-34B56FEB9C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1228" y="1823335"/>
            <a:ext cx="7441382" cy="4378189"/>
          </a:xfrm>
        </p:spPr>
        <p:txBody>
          <a:bodyPr anchor="t">
            <a:normAutofit/>
          </a:bodyPr>
          <a:lstStyle/>
          <a:p>
            <a:r>
              <a:rPr lang="en-US" sz="2200" dirty="0"/>
              <a:t>Asymptomatic bacteriuria is the condition defined by the </a:t>
            </a:r>
            <a:r>
              <a:rPr lang="en-US" sz="2200" u="sng" dirty="0"/>
              <a:t>presence of one or more bacterial strains in the urine</a:t>
            </a:r>
            <a:r>
              <a:rPr lang="en-US" sz="2200" dirty="0"/>
              <a:t>, at a concentration of at least 100000 colony-forming units/ml, in the absence of signs and symptoms referable to urinary tract infection.</a:t>
            </a:r>
          </a:p>
          <a:p>
            <a:r>
              <a:rPr lang="en-US" sz="2200" dirty="0"/>
              <a:t>Less then 10000 colony-forming units/ml it is only a contamination due to an imperfect collection of the sample.</a:t>
            </a:r>
          </a:p>
          <a:p>
            <a:r>
              <a:rPr lang="en-US" sz="2200" dirty="0"/>
              <a:t>asymptomatic bacteriuria </a:t>
            </a:r>
            <a:r>
              <a:rPr lang="en-US" sz="2200" u="sng" dirty="0"/>
              <a:t>should be treated only in certain conditions</a:t>
            </a:r>
            <a:r>
              <a:rPr lang="en-US" sz="2200" dirty="0"/>
              <a:t>, such </a:t>
            </a:r>
            <a:r>
              <a:rPr lang="en-US" sz="2200" b="1" dirty="0"/>
              <a:t>as pregnancy</a:t>
            </a:r>
            <a:r>
              <a:rPr lang="en-US" sz="2200" dirty="0"/>
              <a:t>, the first 30 days after </a:t>
            </a:r>
            <a:r>
              <a:rPr lang="en-US" sz="2200" b="1" dirty="0"/>
              <a:t>kidney transplantation</a:t>
            </a:r>
            <a:r>
              <a:rPr lang="en-US" sz="2200" dirty="0"/>
              <a:t> and in subjects candidates for </a:t>
            </a:r>
            <a:r>
              <a:rPr lang="en-US" sz="2200" b="1" dirty="0"/>
              <a:t>invasive urological procedures.</a:t>
            </a:r>
            <a:endParaRPr lang="it-IT" sz="2200" b="1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086B460-9608-4C02-9C7C-ACA30691AD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5" r="101" b="5527"/>
          <a:stretch/>
        </p:blipFill>
        <p:spPr>
          <a:xfrm>
            <a:off x="7675658" y="2093976"/>
            <a:ext cx="3941064" cy="3870220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11442A39-1015-48DC-85B7-7BB41A92E901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2C91640C-FD7F-4EDD-B03C-3BE9A6DC8F36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4564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5">
            <a:extLst>
              <a:ext uri="{FF2B5EF4-FFF2-40B4-BE49-F238E27FC236}">
                <a16:creationId xmlns:a16="http://schemas.microsoft.com/office/drawing/2014/main" id="{4FFBEE45-F140-49D5-85EA-C78C24340B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A477E9A9-C5C8-415E-AC3C-EDD296FD3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28444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0070C0"/>
                </a:solidFill>
                <a:latin typeface="+mn-lt"/>
              </a:rPr>
              <a:t>Asymptomatic bacteriuria</a:t>
            </a:r>
            <a:endParaRPr lang="it-IT" sz="48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0" name="Segnaposto contenuto 9">
            <a:extLst>
              <a:ext uri="{FF2B5EF4-FFF2-40B4-BE49-F238E27FC236}">
                <a16:creationId xmlns:a16="http://schemas.microsoft.com/office/drawing/2014/main" id="{4074CB2F-5181-4674-8D55-F38621E729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6249" y="2029601"/>
            <a:ext cx="5158427" cy="37304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dirty="0"/>
              <a:t>WHAT TO DO</a:t>
            </a:r>
            <a:endParaRPr lang="en-US" sz="2400" dirty="0"/>
          </a:p>
          <a:p>
            <a:r>
              <a:rPr lang="en-US" sz="2400" dirty="0"/>
              <a:t>drink a lot of water</a:t>
            </a:r>
          </a:p>
          <a:p>
            <a:r>
              <a:rPr lang="en-US" sz="2400" dirty="0"/>
              <a:t>take blueberry products</a:t>
            </a:r>
          </a:p>
          <a:p>
            <a:r>
              <a:rPr lang="en-US" sz="2400" dirty="0"/>
              <a:t>do not take antibiotics</a:t>
            </a:r>
            <a:endParaRPr lang="it-IT" sz="2400" dirty="0"/>
          </a:p>
          <a:p>
            <a:endParaRPr lang="it-IT" sz="2000" dirty="0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99744DD2-BE1C-4762-B1BE-B49257136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59669" y="1765738"/>
            <a:ext cx="5556082" cy="43987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WHEN TO CALL YOUR DOCTOR</a:t>
            </a:r>
          </a:p>
          <a:p>
            <a:pPr marL="0" indent="0">
              <a:buNone/>
            </a:pPr>
            <a:r>
              <a:rPr lang="en-US" sz="2400" dirty="0"/>
              <a:t>you have signs or symptoms of infection such as:</a:t>
            </a:r>
          </a:p>
          <a:p>
            <a:r>
              <a:rPr lang="en-US" sz="2400" dirty="0"/>
              <a:t>Frequent need to pass urine even if you have recently urinated and in small quantities each time.</a:t>
            </a:r>
          </a:p>
          <a:p>
            <a:r>
              <a:rPr lang="en-US" sz="2400" dirty="0"/>
              <a:t>Burning when urinating.</a:t>
            </a:r>
          </a:p>
          <a:p>
            <a:r>
              <a:rPr lang="en-US" sz="2400" dirty="0"/>
              <a:t>Bad smell of urine.</a:t>
            </a:r>
          </a:p>
          <a:p>
            <a:r>
              <a:rPr lang="en-US" sz="2400" dirty="0"/>
              <a:t>Cloudy urine.</a:t>
            </a:r>
          </a:p>
          <a:p>
            <a:r>
              <a:rPr lang="en-US" sz="2400" dirty="0"/>
              <a:t>Blood in the urine.</a:t>
            </a:r>
          </a:p>
          <a:p>
            <a:r>
              <a:rPr lang="en-US" sz="2400" dirty="0"/>
              <a:t>Fever and chills.</a:t>
            </a:r>
            <a:endParaRPr lang="it-IT" sz="2000" dirty="0"/>
          </a:p>
        </p:txBody>
      </p:sp>
      <p:pic>
        <p:nvPicPr>
          <p:cNvPr id="5" name="Immagine 4" descr="Immagine che contiene tazza, vetro, contenitore&#10;&#10;Descrizione generata automaticamente">
            <a:extLst>
              <a:ext uri="{FF2B5EF4-FFF2-40B4-BE49-F238E27FC236}">
                <a16:creationId xmlns:a16="http://schemas.microsoft.com/office/drawing/2014/main" id="{918E87B2-7368-46CD-A9AE-9D40A87D4D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71" y="4283337"/>
            <a:ext cx="3455463" cy="22994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9C1D4F48-8ADD-4390-87A0-F28374190350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C0FF4E1-A075-432F-9D7E-FBA1E0663E94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4923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F00898B6-1E99-4673-8306-5FE83413A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128" y="1497389"/>
            <a:ext cx="11060098" cy="2984345"/>
          </a:xfrm>
        </p:spPr>
        <p:txBody>
          <a:bodyPr anchor="b">
            <a:normAutofit fontScale="90000"/>
          </a:bodyPr>
          <a:lstStyle/>
          <a:p>
            <a:r>
              <a:rPr lang="en-GB" sz="4600" b="1" u="sng" dirty="0">
                <a:solidFill>
                  <a:srgbClr val="FFFFFF"/>
                </a:solidFill>
                <a:latin typeface="+mn-lt"/>
              </a:rPr>
              <a:t>RECURRING QUESTIONS: THE CORRECT ANSWERS</a:t>
            </a:r>
            <a:br>
              <a:rPr lang="en-GB" sz="4600" b="1" dirty="0">
                <a:solidFill>
                  <a:srgbClr val="FFFFFF"/>
                </a:solidFill>
                <a:latin typeface="+mn-lt"/>
              </a:rPr>
            </a:br>
            <a:br>
              <a:rPr lang="it-IT" sz="4600" b="1" dirty="0">
                <a:solidFill>
                  <a:srgbClr val="FFFFFF"/>
                </a:solidFill>
                <a:latin typeface="+mn-lt"/>
              </a:rPr>
            </a:br>
            <a:r>
              <a:rPr lang="en-GB" sz="4600" b="1" dirty="0">
                <a:solidFill>
                  <a:srgbClr val="FFFFFF"/>
                </a:solidFill>
                <a:latin typeface="+mn-lt"/>
              </a:rPr>
              <a:t>MEDICAL POCKET GUIDE: </a:t>
            </a:r>
            <a:r>
              <a:rPr lang="en-US" sz="4600" b="1" dirty="0">
                <a:solidFill>
                  <a:srgbClr val="FFFFFF"/>
                </a:solidFill>
                <a:latin typeface="+mn-lt"/>
              </a:rPr>
              <a:t>HOW TO DEAL WITH COMMON DRUG PROBLEMS</a:t>
            </a:r>
            <a:endParaRPr lang="it-IT" sz="46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8" name="Rettangolo 17">
            <a:extLst>
              <a:ext uri="{FF2B5EF4-FFF2-40B4-BE49-F238E27FC236}">
                <a16:creationId xmlns:a16="http://schemas.microsoft.com/office/drawing/2014/main" id="{EBE20726-F518-46A3-8781-589782B2768B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FECA28F-30EE-486A-8E0E-1F918708DD90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878F2E39-0D56-4145-BC09-41988C798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608" y="5448118"/>
            <a:ext cx="2983344" cy="99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239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2CB7B99-EF7B-4B50-85F9-BD6639D87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CD1EA40-7116-4FCB-9369-70F29FAA9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598763" cy="323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4753424-97EF-4579-9242-956CDDF2A8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746" y="679927"/>
            <a:ext cx="5414372" cy="227066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+mn-lt"/>
              </a:rPr>
              <a:t>I forgot to take the pill</a:t>
            </a:r>
            <a:endParaRPr lang="it-IT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F647E38-F93D-4661-8D77-CE13EEB65B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"/>
            <a:ext cx="606972" cy="3233984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6B501860-732B-4F81-B802-0BC1362279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8720" y="73152"/>
            <a:ext cx="1178966" cy="232963"/>
            <a:chOff x="7763256" y="73152"/>
            <a:chExt cx="1178966" cy="232963"/>
          </a:xfrm>
        </p:grpSpPr>
        <p:sp>
          <p:nvSpPr>
            <p:cNvPr id="20" name="Rectangle 64">
              <a:extLst>
                <a:ext uri="{FF2B5EF4-FFF2-40B4-BE49-F238E27FC236}">
                  <a16:creationId xmlns:a16="http://schemas.microsoft.com/office/drawing/2014/main" id="{7AEEE40F-5C8B-41BA-99C7-93C0B4F0E7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6">
              <a:extLst>
                <a:ext uri="{FF2B5EF4-FFF2-40B4-BE49-F238E27FC236}">
                  <a16:creationId xmlns:a16="http://schemas.microsoft.com/office/drawing/2014/main" id="{BFD7D304-78CD-4FA4-9CC1-A9AF2DEEF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4">
              <a:extLst>
                <a:ext uri="{FF2B5EF4-FFF2-40B4-BE49-F238E27FC236}">
                  <a16:creationId xmlns:a16="http://schemas.microsoft.com/office/drawing/2014/main" id="{CB485B10-A976-48D3-8B25-66AE766D208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6">
              <a:extLst>
                <a:ext uri="{FF2B5EF4-FFF2-40B4-BE49-F238E27FC236}">
                  <a16:creationId xmlns:a16="http://schemas.microsoft.com/office/drawing/2014/main" id="{92D136E2-0A2B-4F92-8CD0-4A4627B56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4">
              <a:extLst>
                <a:ext uri="{FF2B5EF4-FFF2-40B4-BE49-F238E27FC236}">
                  <a16:creationId xmlns:a16="http://schemas.microsoft.com/office/drawing/2014/main" id="{599F940C-EF42-4439-BE4F-5145445B1F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6">
              <a:extLst>
                <a:ext uri="{FF2B5EF4-FFF2-40B4-BE49-F238E27FC236}">
                  <a16:creationId xmlns:a16="http://schemas.microsoft.com/office/drawing/2014/main" id="{B036AE7A-1B5B-43A6-951B-1819EEA88C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4">
              <a:extLst>
                <a:ext uri="{FF2B5EF4-FFF2-40B4-BE49-F238E27FC236}">
                  <a16:creationId xmlns:a16="http://schemas.microsoft.com/office/drawing/2014/main" id="{2098787F-1ACB-4460-B580-83F0A01212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6">
              <a:extLst>
                <a:ext uri="{FF2B5EF4-FFF2-40B4-BE49-F238E27FC236}">
                  <a16:creationId xmlns:a16="http://schemas.microsoft.com/office/drawing/2014/main" id="{7A3440DA-DA3B-4B20-A990-F540267E04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4">
              <a:extLst>
                <a:ext uri="{FF2B5EF4-FFF2-40B4-BE49-F238E27FC236}">
                  <a16:creationId xmlns:a16="http://schemas.microsoft.com/office/drawing/2014/main" id="{C336D65B-E377-4439-B6C0-E3D045D7D6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6">
              <a:extLst>
                <a:ext uri="{FF2B5EF4-FFF2-40B4-BE49-F238E27FC236}">
                  <a16:creationId xmlns:a16="http://schemas.microsoft.com/office/drawing/2014/main" id="{BEB6753F-2024-4BCE-9A02-A1C6031BC0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4">
              <a:extLst>
                <a:ext uri="{FF2B5EF4-FFF2-40B4-BE49-F238E27FC236}">
                  <a16:creationId xmlns:a16="http://schemas.microsoft.com/office/drawing/2014/main" id="{4D3283F2-5307-46FF-BB1B-39769D1EAA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6">
              <a:extLst>
                <a:ext uri="{FF2B5EF4-FFF2-40B4-BE49-F238E27FC236}">
                  <a16:creationId xmlns:a16="http://schemas.microsoft.com/office/drawing/2014/main" id="{EEE26DD7-4392-4D58-93D0-2C9A8DBE79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9B470E57-93D2-4139-ABBE-B4A0005164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92C2E4C2-ED9D-49E8-B3E2-5EAF369308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4">
              <a:extLst>
                <a:ext uri="{FF2B5EF4-FFF2-40B4-BE49-F238E27FC236}">
                  <a16:creationId xmlns:a16="http://schemas.microsoft.com/office/drawing/2014/main" id="{3C50CAEF-FA0F-4879-941E-BD6614272B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6">
              <a:extLst>
                <a:ext uri="{FF2B5EF4-FFF2-40B4-BE49-F238E27FC236}">
                  <a16:creationId xmlns:a16="http://schemas.microsoft.com/office/drawing/2014/main" id="{4A9FD627-D2FF-43AC-92A2-1C51E987F7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4">
              <a:extLst>
                <a:ext uri="{FF2B5EF4-FFF2-40B4-BE49-F238E27FC236}">
                  <a16:creationId xmlns:a16="http://schemas.microsoft.com/office/drawing/2014/main" id="{00855280-04D6-4350-8EEB-9FC1D5DE9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6">
              <a:extLst>
                <a:ext uri="{FF2B5EF4-FFF2-40B4-BE49-F238E27FC236}">
                  <a16:creationId xmlns:a16="http://schemas.microsoft.com/office/drawing/2014/main" id="{DD1AEAC2-2591-4A29-8BFA-DB32DCDC5E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4">
              <a:extLst>
                <a:ext uri="{FF2B5EF4-FFF2-40B4-BE49-F238E27FC236}">
                  <a16:creationId xmlns:a16="http://schemas.microsoft.com/office/drawing/2014/main" id="{62BBAD1B-3F45-400B-9E7F-196FCE72A6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6">
              <a:extLst>
                <a:ext uri="{FF2B5EF4-FFF2-40B4-BE49-F238E27FC236}">
                  <a16:creationId xmlns:a16="http://schemas.microsoft.com/office/drawing/2014/main" id="{2E39B33C-A679-45B1-A095-279FEAB8F6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Immagine 2">
            <a:extLst>
              <a:ext uri="{FF2B5EF4-FFF2-40B4-BE49-F238E27FC236}">
                <a16:creationId xmlns:a16="http://schemas.microsoft.com/office/drawing/2014/main" id="{8E385A22-3828-4831-A3FC-27633105921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6" r="2263" b="-2"/>
          <a:stretch/>
        </p:blipFill>
        <p:spPr>
          <a:xfrm>
            <a:off x="6606643" y="1"/>
            <a:ext cx="5585357" cy="3026004"/>
          </a:xfrm>
          <a:prstGeom prst="rect">
            <a:avLst/>
          </a:prstGeom>
        </p:spPr>
      </p:pic>
      <p:sp>
        <p:nvSpPr>
          <p:cNvPr id="41" name="Rectangle 40">
            <a:extLst>
              <a:ext uri="{FF2B5EF4-FFF2-40B4-BE49-F238E27FC236}">
                <a16:creationId xmlns:a16="http://schemas.microsoft.com/office/drawing/2014/main" id="{D6C80E47-971C-437F-B030-191115B01D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233984"/>
            <a:ext cx="606972" cy="362401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0B2E6202-78B4-4436-A7A8-F6C54990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9" y="3540334"/>
            <a:ext cx="10350062" cy="302600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100" dirty="0"/>
              <a:t>if you forgot to take medications for hypertension, diabetes, hypercholesterolemia you can take the forgotten drug:</a:t>
            </a:r>
          </a:p>
          <a:p>
            <a:r>
              <a:rPr lang="en-US" sz="2100" dirty="0"/>
              <a:t>within 5-7 hours from the established time if the drug is taken only once a day;</a:t>
            </a:r>
          </a:p>
          <a:p>
            <a:r>
              <a:rPr lang="en-US" sz="2100" dirty="0"/>
              <a:t>within 3-4 hours of the scheduled time if the drug is taken every twelve hours</a:t>
            </a:r>
          </a:p>
          <a:p>
            <a:endParaRPr lang="en-US" sz="2100" dirty="0"/>
          </a:p>
          <a:p>
            <a:pPr marL="0" indent="0">
              <a:buNone/>
            </a:pPr>
            <a:r>
              <a:rPr lang="en-US" sz="2400" b="1" u="sng" dirty="0">
                <a:solidFill>
                  <a:srgbClr val="0070C0"/>
                </a:solidFill>
              </a:rPr>
              <a:t>DO NOT TAKE A DOUBLE DOSE TO MAKE UP FOR A FORGOTTEN DOSE</a:t>
            </a:r>
            <a:endParaRPr lang="it-IT" sz="2400" b="1" u="sng" dirty="0">
              <a:solidFill>
                <a:srgbClr val="0070C0"/>
              </a:solidFill>
            </a:endParaRPr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89A69701-419A-49E3-A454-EB546A104E17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BC977646-46F6-47EC-A64C-F7D6434CAE3A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8672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C079388-5D58-42B1-899C-244D7F3E1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282040"/>
            <a:ext cx="5334930" cy="108500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b="1" dirty="0">
                <a:solidFill>
                  <a:srgbClr val="0070C0"/>
                </a:solidFill>
                <a:latin typeface="+mn-lt"/>
              </a:rPr>
              <a:t>THANKS</a:t>
            </a:r>
          </a:p>
        </p:txBody>
      </p:sp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7" name="Freeform: Shape 146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26" name="Picture 2" descr="90+ Best National Doctor's Day images | nurse cookies, medical cookies,  sugar cookies decorated">
            <a:extLst>
              <a:ext uri="{FF2B5EF4-FFF2-40B4-BE49-F238E27FC236}">
                <a16:creationId xmlns:a16="http://schemas.microsoft.com/office/drawing/2014/main" id="{8AC29D80-3C9D-456C-82D4-C84A9EABB1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" name="Freeform: Shape 150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78F556B3-951B-4779-846F-E52ECEFAC7B8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664B9BFE-3230-4795-BB1A-A2EE9D5D6F2C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D65A491B-BD75-4F50-9BA1-E5136A6B828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4244" y="5108028"/>
            <a:ext cx="4004708" cy="1333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18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BFE1AD3-B2BC-4567-8B4A-DCB8F9080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801"/>
            <a:ext cx="12188952" cy="521767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DE75AAD-F4A4-4ED2-9A2F-B2412F936C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2759"/>
          <a:stretch/>
        </p:blipFill>
        <p:spPr>
          <a:xfrm flipV="1">
            <a:off x="2" y="0"/>
            <a:ext cx="12191999" cy="2235323"/>
          </a:xfrm>
          <a:custGeom>
            <a:avLst/>
            <a:gdLst>
              <a:gd name="connsiteX0" fmla="*/ 0 w 12191999"/>
              <a:gd name="connsiteY0" fmla="*/ 2235323 h 2235323"/>
              <a:gd name="connsiteX1" fmla="*/ 12191999 w 12191999"/>
              <a:gd name="connsiteY1" fmla="*/ 2235323 h 2235323"/>
              <a:gd name="connsiteX2" fmla="*/ 12191999 w 12191999"/>
              <a:gd name="connsiteY2" fmla="*/ 0 h 2235323"/>
              <a:gd name="connsiteX3" fmla="*/ 0 w 12191999"/>
              <a:gd name="connsiteY3" fmla="*/ 0 h 2235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2235323">
                <a:moveTo>
                  <a:pt x="0" y="2235323"/>
                </a:moveTo>
                <a:lnTo>
                  <a:pt x="12191999" y="2235323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4" name="Titolo 3">
            <a:extLst>
              <a:ext uri="{FF2B5EF4-FFF2-40B4-BE49-F238E27FC236}">
                <a16:creationId xmlns:a16="http://schemas.microsoft.com/office/drawing/2014/main" id="{F00898B6-1E99-4673-8306-5FE83413A3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1128" y="1497389"/>
            <a:ext cx="11060098" cy="2984345"/>
          </a:xfrm>
        </p:spPr>
        <p:txBody>
          <a:bodyPr anchor="b">
            <a:normAutofit fontScale="90000"/>
          </a:bodyPr>
          <a:lstStyle/>
          <a:p>
            <a:r>
              <a:rPr lang="en-GB" sz="4600" b="1" u="sng" dirty="0">
                <a:solidFill>
                  <a:srgbClr val="FFFFFF"/>
                </a:solidFill>
                <a:latin typeface="+mn-lt"/>
              </a:rPr>
              <a:t>RECURRING QUESTIONS: THE CORRECT ANSWERS</a:t>
            </a:r>
            <a:br>
              <a:rPr lang="en-GB" sz="4600" b="1" dirty="0">
                <a:solidFill>
                  <a:srgbClr val="FFFFFF"/>
                </a:solidFill>
                <a:latin typeface="+mn-lt"/>
              </a:rPr>
            </a:br>
            <a:br>
              <a:rPr lang="it-IT" sz="4600" b="1" dirty="0">
                <a:solidFill>
                  <a:srgbClr val="FFFFFF"/>
                </a:solidFill>
                <a:latin typeface="+mn-lt"/>
              </a:rPr>
            </a:br>
            <a:r>
              <a:rPr lang="en-GB" sz="4600" b="1" dirty="0">
                <a:solidFill>
                  <a:srgbClr val="FFFFFF"/>
                </a:solidFill>
                <a:latin typeface="+mn-lt"/>
              </a:rPr>
              <a:t>MEDICAL POCKET GUIDE: HOW TO MANAGE COMMON SYMPTOMS AT HOME</a:t>
            </a:r>
            <a:endParaRPr lang="it-IT" sz="4600" b="1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DA20CE0B-92EC-45FD-8F68-38003D6D8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586080"/>
            <a:ext cx="12191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5" name="Sottotitolo 4">
            <a:extLst>
              <a:ext uri="{FF2B5EF4-FFF2-40B4-BE49-F238E27FC236}">
                <a16:creationId xmlns:a16="http://schemas.microsoft.com/office/drawing/2014/main" id="{3B92192E-F612-46D0-AA95-ED0F49538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3207327" y="4933486"/>
            <a:ext cx="9469211" cy="865639"/>
          </a:xfrm>
        </p:spPr>
        <p:txBody>
          <a:bodyPr anchor="t">
            <a:normAutofit/>
          </a:bodyPr>
          <a:lstStyle/>
          <a:p>
            <a:r>
              <a:rPr lang="it-IT" dirty="0">
                <a:solidFill>
                  <a:srgbClr val="FFFFFF"/>
                </a:solidFill>
              </a:rPr>
              <a:t>Dott. VATRI MARCO</a:t>
            </a:r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EBE20726-F518-46A3-8781-589782B2768B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EFECA28F-30EE-486A-8E0E-1F918708DD90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0" name="Immagine 19">
            <a:extLst>
              <a:ext uri="{FF2B5EF4-FFF2-40B4-BE49-F238E27FC236}">
                <a16:creationId xmlns:a16="http://schemas.microsoft.com/office/drawing/2014/main" id="{878F2E39-0D56-4145-BC09-41988C7980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608" y="5448118"/>
            <a:ext cx="2983344" cy="993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69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26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D027AFB2-6E56-4F40-A4BA-0C5BD46F4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  <a:latin typeface="+mn-lt"/>
              </a:rPr>
              <a:t>Fever</a:t>
            </a:r>
          </a:p>
        </p:txBody>
      </p:sp>
      <p:grpSp>
        <p:nvGrpSpPr>
          <p:cNvPr id="39" name="Group 28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0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1" name="Rectangle 32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A1D989-2DBC-4F3C-974C-6048AEC64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825" y="2224323"/>
            <a:ext cx="5113862" cy="409667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Everyone has his or her own internal "thermostat" that regulates body temperature, and </a:t>
            </a:r>
            <a:r>
              <a:rPr lang="en-US" sz="2000" u="sng" dirty="0"/>
              <a:t>normal body temperature is around 37 degrees</a:t>
            </a:r>
            <a:r>
              <a:rPr lang="en-US" sz="2000" dirty="0"/>
              <a:t>. </a:t>
            </a:r>
          </a:p>
          <a:p>
            <a:r>
              <a:rPr lang="en-US" sz="2000" dirty="0"/>
              <a:t>When the body detects an infection or other illness, the brain responds by raising the body temperature to help fight the condition.</a:t>
            </a:r>
          </a:p>
          <a:p>
            <a:r>
              <a:rPr lang="en-US" sz="2000" u="sng" dirty="0"/>
              <a:t>Fever is not a critical situation</a:t>
            </a:r>
            <a:r>
              <a:rPr lang="en-US" sz="2000" dirty="0"/>
              <a:t>, and it’s hard to find the cause in the first 2/3 days, so there’s no hurry.</a:t>
            </a:r>
            <a:endParaRPr lang="it-IT" sz="2000" dirty="0"/>
          </a:p>
        </p:txBody>
      </p:sp>
      <p:sp>
        <p:nvSpPr>
          <p:cNvPr id="42" name="Rectangle 34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 descr="Immagine che contiene giocattolo, grafica vettoriale&#10;&#10;Descrizione generata automaticamente">
            <a:extLst>
              <a:ext uri="{FF2B5EF4-FFF2-40B4-BE49-F238E27FC236}">
                <a16:creationId xmlns:a16="http://schemas.microsoft.com/office/drawing/2014/main" id="{8CEB0CAF-01ED-4481-B4C4-F59AF8A9577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62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B7013DA1-5EE7-4B2A-A9F4-25F9A2D43C98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AA43350D-DF1D-48ED-8D08-EB9791B40FE3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0527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4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8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AB5C9233-C0EC-4299-9B80-B4C421A12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8024" y="966038"/>
            <a:ext cx="9357865" cy="1041901"/>
          </a:xfrm>
        </p:spPr>
        <p:txBody>
          <a:bodyPr>
            <a:normAutofit/>
          </a:bodyPr>
          <a:lstStyle/>
          <a:p>
            <a:r>
              <a:rPr lang="it-IT" sz="4800" b="1" dirty="0">
                <a:latin typeface="+mn-lt"/>
              </a:rPr>
              <a:t>Fever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A1927F-D080-4E67-8854-931784AC0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37337" y="2354007"/>
            <a:ext cx="4483324" cy="26999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t-IT" sz="2000" b="1" dirty="0"/>
              <a:t>WHAT TO DO</a:t>
            </a:r>
            <a:endParaRPr lang="en-US" sz="2000" b="1" dirty="0"/>
          </a:p>
          <a:p>
            <a:endParaRPr lang="en-US" sz="2000" dirty="0"/>
          </a:p>
          <a:p>
            <a:r>
              <a:rPr lang="en-US" sz="2000" dirty="0"/>
              <a:t>if your temperature is greater than 37.5 you can take paracetamol or NSAIDs.</a:t>
            </a:r>
          </a:p>
          <a:p>
            <a:r>
              <a:rPr lang="en-US" sz="2000" dirty="0"/>
              <a:t>drink a lot to avoid dehydration </a:t>
            </a:r>
          </a:p>
          <a:p>
            <a:r>
              <a:rPr lang="en-US" sz="2000" dirty="0"/>
              <a:t>stay at rest</a:t>
            </a:r>
            <a:endParaRPr lang="it-IT" sz="2000" dirty="0"/>
          </a:p>
        </p:txBody>
      </p:sp>
      <p:sp>
        <p:nvSpPr>
          <p:cNvPr id="7" name="Segnaposto contenuto 6">
            <a:extLst>
              <a:ext uri="{FF2B5EF4-FFF2-40B4-BE49-F238E27FC236}">
                <a16:creationId xmlns:a16="http://schemas.microsoft.com/office/drawing/2014/main" id="{30504804-9BAC-489A-8B6C-1D279CF00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1797" y="2327968"/>
            <a:ext cx="4554501" cy="3212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dirty="0"/>
              <a:t>WHEN TO CALL YOUR DOCTOR</a:t>
            </a:r>
          </a:p>
          <a:p>
            <a:pPr marL="0" indent="0">
              <a:buNone/>
            </a:pPr>
            <a:endParaRPr lang="en-US" sz="1800" b="1" dirty="0"/>
          </a:p>
          <a:p>
            <a:r>
              <a:rPr lang="en-US" sz="2000" dirty="0"/>
              <a:t>if you have urinary symptoms. </a:t>
            </a:r>
          </a:p>
          <a:p>
            <a:r>
              <a:rPr lang="en-US" sz="2000" dirty="0"/>
              <a:t>if the fever does not respond to therapy.</a:t>
            </a:r>
          </a:p>
          <a:p>
            <a:r>
              <a:rPr lang="en-US" sz="2000" dirty="0"/>
              <a:t>if fever is associated with worrying symptoms (neurological, respiratory, cardiocirculatory).</a:t>
            </a:r>
          </a:p>
          <a:p>
            <a:r>
              <a:rPr lang="en-US" sz="2000" dirty="0"/>
              <a:t>if the person has severe immune or neoplastic disease.</a:t>
            </a:r>
          </a:p>
          <a:p>
            <a:r>
              <a:rPr lang="en-US" sz="2000" dirty="0"/>
              <a:t>if the fever lasts more than three days</a:t>
            </a:r>
            <a:endParaRPr lang="it-IT" sz="2000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78128057-02D9-49F1-B781-13FEFEC92C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661" y="1296416"/>
            <a:ext cx="2619375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B971BAB9-4029-43AD-84B1-C670350998AB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BCBB8ED-0E31-44C9-98C2-8C2DB921A92E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999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9F2E0FE9-3C78-4DEE-8461-57DC9F61A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4000" b="1" dirty="0">
                <a:solidFill>
                  <a:srgbClr val="0070C0"/>
                </a:solidFill>
                <a:latin typeface="+mn-lt"/>
              </a:rPr>
              <a:t>Blood pressure 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A1D2972D-A0EE-4935-939C-F7833A97E6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759" y="2211073"/>
            <a:ext cx="5423050" cy="4099018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blood pressure is a </a:t>
            </a:r>
            <a:r>
              <a:rPr lang="en-US" sz="2400" u="sng" dirty="0"/>
              <a:t>very variable value</a:t>
            </a:r>
            <a:r>
              <a:rPr lang="en-US" sz="2400" dirty="0"/>
              <a:t>: it change over the course of life, seasons of the year but also within a few minutes. </a:t>
            </a:r>
          </a:p>
          <a:p>
            <a:r>
              <a:rPr lang="en-US" sz="2400" dirty="0"/>
              <a:t>blood pressure is affected by various environmental, social and psychological conditions.</a:t>
            </a:r>
          </a:p>
          <a:p>
            <a:r>
              <a:rPr lang="en-US" sz="2400" dirty="0"/>
              <a:t>we </a:t>
            </a:r>
            <a:r>
              <a:rPr lang="en-US" sz="2400" u="sng" dirty="0"/>
              <a:t>cannot feel the changes</a:t>
            </a:r>
            <a:r>
              <a:rPr lang="en-US" sz="2400" dirty="0"/>
              <a:t> in our blood pressure values.</a:t>
            </a:r>
            <a:endParaRPr lang="it-IT" sz="24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239C62AD-69E2-4F3C-B2D2-0D7EF55C902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47" b="715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ED5F98FB-DDE3-4CF6-8C6D-5A9806E24F5B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EE7C7001-D3FF-43E5-BB4E-71945BF60913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9384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A3504549-49AD-4FDB-A26F-3572C8770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0742"/>
            <a:ext cx="10515600" cy="1325563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FFFFFF"/>
                </a:solidFill>
                <a:latin typeface="+mn-lt"/>
              </a:rPr>
              <a:t>High Blood pressure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1BBB2E0A-88DC-45DA-AD02-B4BA421DFC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215" y="2265631"/>
            <a:ext cx="5557591" cy="4070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 dirty="0">
                <a:solidFill>
                  <a:srgbClr val="FFFFFF"/>
                </a:solidFill>
              </a:rPr>
              <a:t>WHAT TO DO</a:t>
            </a:r>
          </a:p>
          <a:p>
            <a:r>
              <a:rPr lang="en-US" sz="2000" b="1" u="sng" dirty="0">
                <a:solidFill>
                  <a:srgbClr val="FFFFFF"/>
                </a:solidFill>
              </a:rPr>
              <a:t>calm down</a:t>
            </a:r>
            <a:r>
              <a:rPr lang="en-US" sz="2000" b="1" dirty="0">
                <a:solidFill>
                  <a:srgbClr val="FFFFFF"/>
                </a:solidFill>
              </a:rPr>
              <a:t>, don't become obsessed with values. 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check it again after a few hours in a quiet situation.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do not measure your blood pressure if you have any pain. 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do not take your blood pressure if you are angry, nervous or worried.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do not compulsively take drugs to lower it.</a:t>
            </a:r>
          </a:p>
          <a:p>
            <a:endParaRPr lang="it-IT" sz="2000" dirty="0">
              <a:solidFill>
                <a:srgbClr val="FFFFFF"/>
              </a:solidFill>
            </a:endParaRP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C85328B-715B-4458-8A9C-218C80174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266345"/>
            <a:ext cx="5097780" cy="3910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FFFF"/>
                </a:solidFill>
              </a:rPr>
              <a:t>WHEN TO CALL YOUR DOCTOR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SUDDEN chest pain 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SUDDEN confusion, trouble speaking or understanding.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SUDDEN trouble seeing in one or both eyes.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SUDDEN trouble walking, dizziness, loss of balance or coordination.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SUDDEN </a:t>
            </a:r>
            <a:r>
              <a:rPr lang="en-US" sz="2000" b="1" u="sng" dirty="0">
                <a:solidFill>
                  <a:srgbClr val="FFFFFF"/>
                </a:solidFill>
              </a:rPr>
              <a:t>SEVERE</a:t>
            </a:r>
            <a:r>
              <a:rPr lang="en-US" sz="2000" b="1" dirty="0">
                <a:solidFill>
                  <a:srgbClr val="FFFFFF"/>
                </a:solidFill>
              </a:rPr>
              <a:t> headache with no known cause.</a:t>
            </a:r>
          </a:p>
          <a:p>
            <a:r>
              <a:rPr lang="en-US" sz="2000" b="1" dirty="0">
                <a:solidFill>
                  <a:srgbClr val="FFFFFF"/>
                </a:solidFill>
              </a:rPr>
              <a:t>if it is still high after several hours</a:t>
            </a:r>
            <a:endParaRPr lang="it-IT" sz="2000" b="1" dirty="0">
              <a:solidFill>
                <a:srgbClr val="FFFFFF"/>
              </a:solidFill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FDDB8FA8-9CE5-4161-A016-B643C62B9AE8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Immagine 9" descr="Immagine che contiene testo, clipart&#10;&#10;Descrizione generata automaticamente">
            <a:extLst>
              <a:ext uri="{FF2B5EF4-FFF2-40B4-BE49-F238E27FC236}">
                <a16:creationId xmlns:a16="http://schemas.microsoft.com/office/drawing/2014/main" id="{E413CB77-653C-461B-B49E-BFC757D4BD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2759" y="218566"/>
            <a:ext cx="2847113" cy="188775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ettangolo 8">
            <a:extLst>
              <a:ext uri="{FF2B5EF4-FFF2-40B4-BE49-F238E27FC236}">
                <a16:creationId xmlns:a16="http://schemas.microsoft.com/office/drawing/2014/main" id="{10773899-5CC7-41D1-9670-617BAD55528E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27627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0DD9834B-FD20-47D4-8C96-D7E20FFB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r>
              <a:rPr lang="it-IT" sz="4000" b="1" dirty="0" err="1">
                <a:solidFill>
                  <a:srgbClr val="0070C0"/>
                </a:solidFill>
                <a:latin typeface="+mn-lt"/>
              </a:rPr>
              <a:t>Glycemia</a:t>
            </a:r>
            <a:endParaRPr lang="it-IT" sz="4000" b="1" dirty="0">
              <a:solidFill>
                <a:srgbClr val="0070C0"/>
              </a:solidFill>
              <a:latin typeface="+mn-lt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764C6008-91A9-49D2-A96F-7AACEBAE5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196" y="2172866"/>
            <a:ext cx="5246817" cy="4041332"/>
          </a:xfrm>
        </p:spPr>
        <p:txBody>
          <a:bodyPr anchor="ctr">
            <a:normAutofit/>
          </a:bodyPr>
          <a:lstStyle/>
          <a:p>
            <a:r>
              <a:rPr lang="en-US" sz="2000" dirty="0"/>
              <a:t>Glycemia is the </a:t>
            </a:r>
            <a:r>
              <a:rPr lang="en-US" sz="2000" u="sng" dirty="0"/>
              <a:t>concentration of glucose in the blood</a:t>
            </a:r>
            <a:r>
              <a:rPr lang="en-US" sz="2000" dirty="0"/>
              <a:t>. Human body has an intrinsic regulation system that allows blood sugar to be kept relatively constant throughout the day.</a:t>
            </a:r>
          </a:p>
          <a:p>
            <a:r>
              <a:rPr lang="en-US" sz="2000" dirty="0"/>
              <a:t>diabetic people are obviously subject to greater variations in blood sugar and the ranges within which to maintain the value vary from person to person.</a:t>
            </a:r>
          </a:p>
          <a:p>
            <a:r>
              <a:rPr lang="en-US" sz="2000" dirty="0"/>
              <a:t>non-diabetic people should not have blood glucose sticks tests.</a:t>
            </a:r>
          </a:p>
          <a:p>
            <a:endParaRPr lang="it-IT" sz="20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Immagine 2" descr="Immagine che contiene testo, orologio&#10;&#10;Descrizione generata automaticamente">
            <a:extLst>
              <a:ext uri="{FF2B5EF4-FFF2-40B4-BE49-F238E27FC236}">
                <a16:creationId xmlns:a16="http://schemas.microsoft.com/office/drawing/2014/main" id="{76537CEA-1EA2-4F13-9ECD-2224C13787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618" r="4899" b="-1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12" name="Rettangolo 11">
            <a:extLst>
              <a:ext uri="{FF2B5EF4-FFF2-40B4-BE49-F238E27FC236}">
                <a16:creationId xmlns:a16="http://schemas.microsoft.com/office/drawing/2014/main" id="{6AD6F889-4C92-4B95-9DBB-E6A70584674D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B6E4B54F-F01E-4630-9C10-1FA9811A4ED5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19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lowchart: Document 10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C7BFF1AE-CF29-4A68-85EA-12D43A47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603" y="171162"/>
            <a:ext cx="303616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Hyperglycemia</a:t>
            </a: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2B7ABECA-A2AB-4D50-B102-73D34ED522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002627" y="635000"/>
            <a:ext cx="3642063" cy="5575300"/>
          </a:xfrm>
        </p:spPr>
        <p:txBody>
          <a:bodyPr wrap="square" anchor="t">
            <a:normAutofit lnSpcReduction="10000"/>
          </a:bodyPr>
          <a:lstStyle/>
          <a:p>
            <a:pPr marL="0" indent="0">
              <a:buNone/>
            </a:pPr>
            <a:r>
              <a:rPr lang="it-IT" b="1" dirty="0"/>
              <a:t>WHAT TO DO</a:t>
            </a:r>
          </a:p>
          <a:p>
            <a:endParaRPr lang="en-US" dirty="0"/>
          </a:p>
          <a:p>
            <a:r>
              <a:rPr lang="en-US" dirty="0"/>
              <a:t>Drink water and stay hydrated. </a:t>
            </a:r>
          </a:p>
          <a:p>
            <a:r>
              <a:rPr lang="en-US" dirty="0"/>
              <a:t>Control your carb intake, choose foods with a low glycemic index.</a:t>
            </a:r>
          </a:p>
          <a:p>
            <a:r>
              <a:rPr lang="en-US" dirty="0"/>
              <a:t>do not compulsively take drugs to lower it.</a:t>
            </a:r>
          </a:p>
          <a:p>
            <a:endParaRPr lang="en-US" dirty="0"/>
          </a:p>
          <a:p>
            <a:endParaRPr lang="en-US" dirty="0"/>
          </a:p>
          <a:p>
            <a:endParaRPr lang="it-IT" dirty="0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7C3CC792-CD22-4483-B5ED-530A0F8E6F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44691" y="459246"/>
            <a:ext cx="4165600" cy="5575300"/>
          </a:xfrm>
        </p:spPr>
        <p:txBody>
          <a:bodyPr wrap="square" anchor="t"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/>
              <a:t>WHEN TO CALL YOUR DOCTOR</a:t>
            </a:r>
          </a:p>
          <a:p>
            <a:pPr marL="0" indent="0">
              <a:buNone/>
            </a:pPr>
            <a:endParaRPr lang="it-IT" sz="2600" dirty="0"/>
          </a:p>
          <a:p>
            <a:r>
              <a:rPr lang="it-IT" dirty="0" err="1"/>
              <a:t>Abdominal</a:t>
            </a:r>
            <a:r>
              <a:rPr lang="it-IT" dirty="0"/>
              <a:t> </a:t>
            </a:r>
            <a:r>
              <a:rPr lang="it-IT" dirty="0" err="1"/>
              <a:t>pain</a:t>
            </a:r>
            <a:r>
              <a:rPr lang="it-IT" dirty="0"/>
              <a:t> with </a:t>
            </a:r>
            <a:r>
              <a:rPr lang="it-IT" dirty="0" err="1"/>
              <a:t>vomiting</a:t>
            </a:r>
            <a:endParaRPr lang="it-IT" dirty="0"/>
          </a:p>
          <a:p>
            <a:r>
              <a:rPr lang="en-US" dirty="0"/>
              <a:t>Progressive alteration of consciousness, with the appearance of restlessness, agitation or confusion.</a:t>
            </a:r>
          </a:p>
          <a:p>
            <a:r>
              <a:rPr lang="it-IT" dirty="0" err="1"/>
              <a:t>Blurred</a:t>
            </a:r>
            <a:r>
              <a:rPr lang="it-IT" dirty="0"/>
              <a:t> </a:t>
            </a:r>
            <a:r>
              <a:rPr lang="it-IT" dirty="0" err="1"/>
              <a:t>vision</a:t>
            </a:r>
            <a:endParaRPr lang="it-IT" dirty="0"/>
          </a:p>
          <a:p>
            <a:r>
              <a:rPr lang="it-IT" dirty="0" err="1"/>
              <a:t>Glucose</a:t>
            </a:r>
            <a:r>
              <a:rPr lang="it-IT" dirty="0"/>
              <a:t> </a:t>
            </a:r>
            <a:r>
              <a:rPr lang="it-IT" dirty="0" err="1"/>
              <a:t>levels</a:t>
            </a:r>
            <a:r>
              <a:rPr lang="it-IT" dirty="0"/>
              <a:t> are &gt; 250 mg/dl</a:t>
            </a:r>
          </a:p>
        </p:txBody>
      </p:sp>
      <p:pic>
        <p:nvPicPr>
          <p:cNvPr id="3" name="Immagine 2" descr="Immagine che contiene persona&#10;&#10;Descrizione generata automaticamente">
            <a:extLst>
              <a:ext uri="{FF2B5EF4-FFF2-40B4-BE49-F238E27FC236}">
                <a16:creationId xmlns:a16="http://schemas.microsoft.com/office/drawing/2014/main" id="{55486C21-8311-4573-88B6-93316EFB44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5" y="3559410"/>
            <a:ext cx="3248024" cy="2401796"/>
          </a:xfrm>
          <a:prstGeom prst="rect">
            <a:avLst/>
          </a:prstGeom>
        </p:spPr>
      </p:pic>
      <p:sp>
        <p:nvSpPr>
          <p:cNvPr id="7" name="Rettangolo 6">
            <a:extLst>
              <a:ext uri="{FF2B5EF4-FFF2-40B4-BE49-F238E27FC236}">
                <a16:creationId xmlns:a16="http://schemas.microsoft.com/office/drawing/2014/main" id="{935818AE-D171-4897-B3B7-5DD465C03380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945F84C6-7334-4B55-8F89-9AD8FAAAB488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1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07F0FD85-C84B-42D8-9356-FA8381AA9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498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it-IT" sz="4800" b="1" dirty="0" err="1">
                <a:solidFill>
                  <a:srgbClr val="0070C0"/>
                </a:solidFill>
                <a:latin typeface="+mn-lt"/>
              </a:rPr>
              <a:t>Oxygen</a:t>
            </a:r>
            <a:r>
              <a:rPr lang="it-IT" sz="48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it-IT" sz="4800" b="1" dirty="0" err="1">
                <a:solidFill>
                  <a:srgbClr val="0070C0"/>
                </a:solidFill>
                <a:latin typeface="+mn-lt"/>
              </a:rPr>
              <a:t>saturation</a:t>
            </a:r>
            <a:endParaRPr lang="it-IT" sz="48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F47EC2E-327C-4C80-B425-017B142B7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282" y="2280745"/>
            <a:ext cx="5150277" cy="3917754"/>
          </a:xfrm>
        </p:spPr>
        <p:txBody>
          <a:bodyPr anchor="ctr">
            <a:normAutofit/>
          </a:bodyPr>
          <a:lstStyle/>
          <a:p>
            <a:r>
              <a:rPr lang="en-US" sz="2000" dirty="0"/>
              <a:t>Oxygen saturation is the fraction of oxygen-saturated hemoglobin relative to total hemoglobin (unsaturated + saturated) in the blood.</a:t>
            </a:r>
          </a:p>
          <a:p>
            <a:r>
              <a:rPr lang="en-US" sz="2000" dirty="0"/>
              <a:t>The values ​​considered “normal” depend on the age of the subject and on the concomitant pathologies</a:t>
            </a:r>
          </a:p>
          <a:p>
            <a:r>
              <a:rPr lang="en-US" sz="2000" dirty="0"/>
              <a:t>Saturation is a measurement that is affected by many variables both internal and external to the organism</a:t>
            </a:r>
            <a:endParaRPr lang="it-IT" sz="2000" dirty="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E952CF-7881-455F-93B9-C2F9D87C6C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3846"/>
          <a:stretch/>
        </p:blipFill>
        <p:spPr>
          <a:xfrm>
            <a:off x="5438100" y="840828"/>
            <a:ext cx="6030596" cy="4782207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24383C03-EE98-442B-B618-837EA0FBFE9D}"/>
              </a:ext>
            </a:extLst>
          </p:cNvPr>
          <p:cNvSpPr/>
          <p:nvPr/>
        </p:nvSpPr>
        <p:spPr>
          <a:xfrm>
            <a:off x="0" y="1540"/>
            <a:ext cx="12192000" cy="20428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02785E81-F250-43B9-8FAC-E30AF5067243}"/>
              </a:ext>
            </a:extLst>
          </p:cNvPr>
          <p:cNvSpPr/>
          <p:nvPr/>
        </p:nvSpPr>
        <p:spPr>
          <a:xfrm>
            <a:off x="0" y="6441501"/>
            <a:ext cx="12192000" cy="428017"/>
          </a:xfrm>
          <a:prstGeom prst="rect">
            <a:avLst/>
          </a:prstGeom>
          <a:solidFill>
            <a:srgbClr val="185D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6734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1026</Words>
  <Application>Microsoft Office PowerPoint</Application>
  <PresentationFormat>Widescreen</PresentationFormat>
  <Paragraphs>106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di Office</vt:lpstr>
      <vt:lpstr>Presentazione standard di PowerPoint</vt:lpstr>
      <vt:lpstr>RECURRING QUESTIONS: THE CORRECT ANSWERS  MEDICAL POCKET GUIDE: HOW TO MANAGE COMMON SYMPTOMS AT HOME</vt:lpstr>
      <vt:lpstr>Fever</vt:lpstr>
      <vt:lpstr>Fever</vt:lpstr>
      <vt:lpstr>Blood pressure </vt:lpstr>
      <vt:lpstr>High Blood pressure </vt:lpstr>
      <vt:lpstr>Glycemia</vt:lpstr>
      <vt:lpstr>Hyperglycemia</vt:lpstr>
      <vt:lpstr>Oxygen saturation</vt:lpstr>
      <vt:lpstr> Errors in measuring oximetry</vt:lpstr>
      <vt:lpstr>RECURRING QUESTIONS: THE CORRECT ANSWERS  MEDICAL POCKET GUIDE: HOW TO MANAGE ALTERATE LAB TESTS</vt:lpstr>
      <vt:lpstr>High cholesterol</vt:lpstr>
      <vt:lpstr>High cholesterol</vt:lpstr>
      <vt:lpstr> Asymptomatic bacteriuria</vt:lpstr>
      <vt:lpstr>Asymptomatic bacteriuria</vt:lpstr>
      <vt:lpstr>RECURRING QUESTIONS: THE CORRECT ANSWERS  MEDICAL POCKET GUIDE: HOW TO DEAL WITH COMMON DRUG PROBLEMS</vt:lpstr>
      <vt:lpstr>I forgot to take the pill</vt:lpstr>
      <vt:lpstr>THANKS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Marco Vatri</dc:creator>
  <cp:lastModifiedBy>Daniela Quaggia</cp:lastModifiedBy>
  <cp:revision>2</cp:revision>
  <dcterms:created xsi:type="dcterms:W3CDTF">2020-12-15T13:20:59Z</dcterms:created>
  <dcterms:modified xsi:type="dcterms:W3CDTF">2020-12-15T15:16:36Z</dcterms:modified>
</cp:coreProperties>
</file>