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4" r:id="rId8"/>
    <p:sldId id="274" r:id="rId9"/>
    <p:sldId id="263" r:id="rId10"/>
    <p:sldId id="262" r:id="rId11"/>
    <p:sldId id="271" r:id="rId12"/>
    <p:sldId id="277" r:id="rId13"/>
    <p:sldId id="278" r:id="rId14"/>
    <p:sldId id="265" r:id="rId15"/>
    <p:sldId id="281" r:id="rId16"/>
    <p:sldId id="282" r:id="rId17"/>
    <p:sldId id="284" r:id="rId18"/>
    <p:sldId id="283" r:id="rId19"/>
    <p:sldId id="275" r:id="rId20"/>
    <p:sldId id="276" r:id="rId21"/>
    <p:sldId id="266" r:id="rId22"/>
    <p:sldId id="279" r:id="rId23"/>
    <p:sldId id="280" r:id="rId24"/>
    <p:sldId id="267" r:id="rId25"/>
    <p:sldId id="285" r:id="rId26"/>
    <p:sldId id="286" r:id="rId27"/>
    <p:sldId id="269" r:id="rId28"/>
    <p:sldId id="270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4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4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21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657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84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3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44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0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39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92D6-B33D-4917-B8C0-A7BDB83A070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F27F-865E-4344-A930-5E3EAB0A8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56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9"/>
            <a:ext cx="12194257" cy="68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Remote </a:t>
            </a:r>
            <a:r>
              <a:rPr lang="it-IT" dirty="0" err="1"/>
              <a:t>consultation</a:t>
            </a:r>
            <a:r>
              <a:rPr lang="it-IT" dirty="0"/>
              <a:t> with a </a:t>
            </a:r>
            <a:r>
              <a:rPr lang="it-IT" dirty="0" err="1"/>
              <a:t>specialist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distance consulting among doctors, enabling a doctor to ask a suggestion to a colleague</a:t>
            </a:r>
          </a:p>
          <a:p>
            <a:r>
              <a:rPr lang="en-US" dirty="0"/>
              <a:t>It may involve exchange of pictures, medical reports, vital signs, radiologic images, labs or multimedia</a:t>
            </a:r>
          </a:p>
          <a:p>
            <a:r>
              <a:rPr lang="en-US" dirty="0"/>
              <a:t>The clinical case may be taken into consideration by both the doctors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332915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Telemonitoring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128" cy="4351338"/>
          </a:xfrm>
        </p:spPr>
        <p:txBody>
          <a:bodyPr/>
          <a:lstStyle/>
          <a:p>
            <a:r>
              <a:rPr lang="en-US" dirty="0"/>
              <a:t>It is a long distance monitoring of health parameters through medical equipment installed at home of the patient</a:t>
            </a:r>
          </a:p>
          <a:p>
            <a:r>
              <a:rPr lang="en-US" dirty="0"/>
              <a:t>There should be a protocol defining the way parameters are registered and how to deal with threshold overcome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35026A-7553-4468-BB97-D1643F91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72" y="297899"/>
            <a:ext cx="5573128" cy="39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Telemonitoring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128" cy="4351338"/>
          </a:xfrm>
        </p:spPr>
        <p:txBody>
          <a:bodyPr/>
          <a:lstStyle/>
          <a:p>
            <a:r>
              <a:rPr lang="en-US" dirty="0"/>
              <a:t>Target: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Heart diseases</a:t>
            </a:r>
          </a:p>
          <a:p>
            <a:pPr lvl="1"/>
            <a:r>
              <a:rPr lang="en-US" dirty="0"/>
              <a:t>COPD and asthma</a:t>
            </a:r>
          </a:p>
          <a:p>
            <a:pPr lvl="1"/>
            <a:r>
              <a:rPr lang="en-US" dirty="0"/>
              <a:t>Cancer</a:t>
            </a:r>
          </a:p>
          <a:p>
            <a:pPr lvl="1"/>
            <a:r>
              <a:rPr lang="en-US" dirty="0"/>
              <a:t>Elderly and bedridden patients</a:t>
            </a:r>
          </a:p>
          <a:p>
            <a:pPr lvl="1"/>
            <a:r>
              <a:rPr lang="en-US" dirty="0"/>
              <a:t>Pregnancy at risk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35026A-7553-4468-BB97-D1643F916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72" y="297899"/>
            <a:ext cx="5573128" cy="39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5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Telemonitoring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73128" cy="4351338"/>
          </a:xfrm>
        </p:spPr>
        <p:txBody>
          <a:bodyPr/>
          <a:lstStyle/>
          <a:p>
            <a:r>
              <a:rPr lang="en-US" dirty="0"/>
              <a:t>Devices:</a:t>
            </a:r>
          </a:p>
          <a:p>
            <a:pPr lvl="1"/>
            <a:r>
              <a:rPr lang="en-US" dirty="0"/>
              <a:t>Glucometer</a:t>
            </a:r>
          </a:p>
          <a:p>
            <a:pPr lvl="1"/>
            <a:r>
              <a:rPr lang="en-US" dirty="0"/>
              <a:t>Pulse oximeter</a:t>
            </a:r>
          </a:p>
          <a:p>
            <a:pPr lvl="1"/>
            <a:r>
              <a:rPr lang="en-US" dirty="0"/>
              <a:t>Blood Pressure cuff (Holter)</a:t>
            </a:r>
          </a:p>
          <a:p>
            <a:pPr lvl="1"/>
            <a:r>
              <a:rPr lang="en-US" dirty="0"/>
              <a:t>Digital weight scale</a:t>
            </a:r>
          </a:p>
          <a:p>
            <a:pPr lvl="1"/>
            <a:r>
              <a:rPr lang="en-US" dirty="0"/>
              <a:t>Peak flow meter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3C71E7-4505-4EF4-A69E-A85E84680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28" y="526715"/>
            <a:ext cx="4470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4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Diagnostics</a:t>
            </a:r>
            <a:r>
              <a:rPr lang="it-IT" dirty="0"/>
              <a:t> in telemedicine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diagnostics can be executed in one place and interpreted by a physician in another place:</a:t>
            </a:r>
          </a:p>
          <a:p>
            <a:pPr lvl="1"/>
            <a:r>
              <a:rPr lang="en-US" dirty="0"/>
              <a:t>ECG</a:t>
            </a:r>
          </a:p>
          <a:p>
            <a:pPr lvl="1"/>
            <a:r>
              <a:rPr lang="en-US" dirty="0" err="1"/>
              <a:t>Dermatoscopy</a:t>
            </a:r>
            <a:endParaRPr lang="en-US" dirty="0"/>
          </a:p>
          <a:p>
            <a:pPr lvl="1"/>
            <a:r>
              <a:rPr lang="en-US" dirty="0"/>
              <a:t>Spirometry</a:t>
            </a:r>
          </a:p>
          <a:p>
            <a:pPr lvl="1"/>
            <a:r>
              <a:rPr lang="en-US" dirty="0"/>
              <a:t>Radiology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B6BAFA-5C2B-4F2D-9FA7-866D422B1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4" y="2704096"/>
            <a:ext cx="4853883" cy="24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8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M-</a:t>
            </a:r>
            <a:r>
              <a:rPr lang="it-IT" dirty="0" err="1"/>
              <a:t>Health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83905" cy="3821196"/>
          </a:xfrm>
        </p:spPr>
        <p:txBody>
          <a:bodyPr/>
          <a:lstStyle/>
          <a:p>
            <a:r>
              <a:rPr lang="en-US" dirty="0"/>
              <a:t>One more step has been made with m-Health s </a:t>
            </a:r>
            <a:r>
              <a:rPr lang="en-US" dirty="0" err="1"/>
              <a:t>defned</a:t>
            </a:r>
            <a:r>
              <a:rPr lang="en-US" dirty="0"/>
              <a:t> as the use of mobile devices – such as mobile phones, patient monitoring devices, personal digital assistants (PDAs) and wireless devices – for medical and public health practice.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0EE444-BA15-4428-AA51-06CFDBC31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5" y="365125"/>
            <a:ext cx="2860759" cy="42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7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M-</a:t>
            </a:r>
            <a:r>
              <a:rPr lang="it-IT" dirty="0" err="1"/>
              <a:t>Health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83905" cy="3821196"/>
          </a:xfrm>
        </p:spPr>
        <p:txBody>
          <a:bodyPr/>
          <a:lstStyle/>
          <a:p>
            <a:r>
              <a:rPr lang="en-US" dirty="0"/>
              <a:t>These may include:</a:t>
            </a:r>
          </a:p>
          <a:p>
            <a:pPr lvl="1"/>
            <a:r>
              <a:rPr lang="en-US" dirty="0"/>
              <a:t>Emergency toll-free telephone services</a:t>
            </a:r>
          </a:p>
          <a:p>
            <a:pPr lvl="1"/>
            <a:r>
              <a:rPr lang="en-US" dirty="0"/>
              <a:t>Apps for treatment adherence</a:t>
            </a:r>
          </a:p>
          <a:p>
            <a:pPr lvl="1"/>
            <a:r>
              <a:rPr lang="en-US" dirty="0"/>
              <a:t>Health promotion campaigns</a:t>
            </a:r>
          </a:p>
          <a:p>
            <a:pPr lvl="1"/>
            <a:r>
              <a:rPr lang="en-US" dirty="0"/>
              <a:t>Mobile </a:t>
            </a:r>
            <a:r>
              <a:rPr lang="en-US" dirty="0" err="1"/>
              <a:t>televisit</a:t>
            </a:r>
            <a:endParaRPr lang="en-US" dirty="0"/>
          </a:p>
          <a:p>
            <a:pPr lvl="1"/>
            <a:r>
              <a:rPr lang="en-US" dirty="0"/>
              <a:t>Health surveys</a:t>
            </a:r>
          </a:p>
          <a:p>
            <a:pPr lvl="1"/>
            <a:r>
              <a:rPr lang="en-US" dirty="0"/>
              <a:t>Patient monitoring</a:t>
            </a:r>
          </a:p>
          <a:p>
            <a:pPr lvl="1"/>
            <a:r>
              <a:rPr lang="en-US" dirty="0"/>
              <a:t>Access to various </a:t>
            </a:r>
            <a:r>
              <a:rPr lang="en-US" dirty="0" err="1"/>
              <a:t>informations</a:t>
            </a:r>
            <a:r>
              <a:rPr lang="en-US" dirty="0"/>
              <a:t> (i.e. EHRs)</a:t>
            </a:r>
          </a:p>
          <a:p>
            <a:pPr lvl="1"/>
            <a:r>
              <a:rPr lang="en-US" dirty="0"/>
              <a:t>Surveillance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0EE444-BA15-4428-AA51-06CFDBC31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35" y="365125"/>
            <a:ext cx="2860759" cy="42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5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M-</a:t>
            </a:r>
            <a:r>
              <a:rPr lang="it-IT" dirty="0" err="1"/>
              <a:t>Health</a:t>
            </a: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FDAFF2C-A62E-4325-BC34-53E247F42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7389" y="365125"/>
            <a:ext cx="8333193" cy="4960854"/>
          </a:xfrm>
        </p:spPr>
      </p:pic>
    </p:spTree>
    <p:extLst>
      <p:ext uri="{BB962C8B-B14F-4D97-AF65-F5344CB8AC3E}">
        <p14:creationId xmlns:p14="http://schemas.microsoft.com/office/powerpoint/2010/main" val="70572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M-</a:t>
            </a:r>
            <a:r>
              <a:rPr lang="it-IT" dirty="0" err="1"/>
              <a:t>Health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583905" cy="3821196"/>
          </a:xfrm>
        </p:spPr>
        <p:txBody>
          <a:bodyPr/>
          <a:lstStyle/>
          <a:p>
            <a:r>
              <a:rPr lang="en-US" dirty="0"/>
              <a:t>Surveillance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28F516A-D4C8-4F7F-9036-712C30EB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05" y="361950"/>
            <a:ext cx="3107232" cy="233042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219814-BC39-4C33-9720-1B1DB2E12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17" y="1211179"/>
            <a:ext cx="4331368" cy="243639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8ED5C30-FCF2-45C7-940C-D73D82F36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14" y="2823410"/>
            <a:ext cx="3358123" cy="223787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49683F-4DF8-48AC-9A82-E33AD6327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9" y="2692374"/>
            <a:ext cx="4064000" cy="271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0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Efficacy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Telemedicine is found to be effective in:</a:t>
            </a:r>
          </a:p>
          <a:p>
            <a:pPr lvl="1"/>
            <a:r>
              <a:rPr lang="en-US" dirty="0"/>
              <a:t>Psychological interventions</a:t>
            </a:r>
          </a:p>
          <a:p>
            <a:pPr lvl="1"/>
            <a:r>
              <a:rPr lang="en-US" dirty="0"/>
              <a:t>CHF </a:t>
            </a:r>
            <a:r>
              <a:rPr lang="en-US" dirty="0" err="1"/>
              <a:t>programmes</a:t>
            </a:r>
            <a:endParaRPr lang="en-US" dirty="0"/>
          </a:p>
          <a:p>
            <a:pPr lvl="1"/>
            <a:r>
              <a:rPr lang="en-US" dirty="0"/>
              <a:t>Telemonitoring of respiratory conditions</a:t>
            </a:r>
          </a:p>
          <a:p>
            <a:pPr lvl="1"/>
            <a:r>
              <a:rPr lang="en-US" dirty="0"/>
              <a:t>Smoking cessation </a:t>
            </a:r>
            <a:r>
              <a:rPr lang="en-US" dirty="0" err="1"/>
              <a:t>programmes</a:t>
            </a:r>
            <a:endParaRPr lang="en-US" dirty="0"/>
          </a:p>
          <a:p>
            <a:pPr lvl="1"/>
            <a:r>
              <a:rPr lang="en-US" dirty="0"/>
              <a:t>Telepsychiatry and support for anxiety disorders (like CBT)</a:t>
            </a:r>
          </a:p>
          <a:p>
            <a:pPr lvl="1"/>
            <a:r>
              <a:rPr lang="en-US" dirty="0"/>
              <a:t>Telehealth for DM, heart failure, asthma and COPD</a:t>
            </a:r>
          </a:p>
          <a:p>
            <a:pPr lvl="1"/>
            <a:r>
              <a:rPr lang="en-US" dirty="0"/>
              <a:t>Vital signs monitoring with telephone follow up by nurses</a:t>
            </a:r>
          </a:p>
          <a:p>
            <a:pPr lvl="1"/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EC07E1-2C7A-4B5E-8756-AF678A361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374" y="365125"/>
            <a:ext cx="4308626" cy="17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0F0C3-322F-4DED-8FED-5964A572B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Management of cardiovascular disease with computer technology</a:t>
            </a:r>
            <a:endParaRPr lang="it-IT" sz="54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4BFED3-5521-40AA-9348-87ED7D24C4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patient from the future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4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Limits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Telemedicine is cost-effective? Maybe</a:t>
            </a:r>
          </a:p>
          <a:p>
            <a:r>
              <a:rPr lang="en-US" dirty="0"/>
              <a:t>Is it good for patients?</a:t>
            </a:r>
          </a:p>
          <a:p>
            <a:pPr lvl="1"/>
            <a:r>
              <a:rPr lang="en-US" dirty="0"/>
              <a:t>It may alter relationships between patient and health professionals</a:t>
            </a:r>
          </a:p>
          <a:p>
            <a:pPr lvl="1"/>
            <a:r>
              <a:rPr lang="en-US" dirty="0"/>
              <a:t>It may be difficult to use if not used to technology</a:t>
            </a:r>
          </a:p>
          <a:p>
            <a:pPr lvl="1"/>
            <a:r>
              <a:rPr lang="en-US" dirty="0"/>
              <a:t>Some info may be missed (door-knob information)</a:t>
            </a:r>
          </a:p>
          <a:p>
            <a:pPr lvl="1"/>
            <a:r>
              <a:rPr lang="en-US" dirty="0"/>
              <a:t>May lead to an underestimation of some situations if not used properly (especially if the problem is underestimated by the patient)</a:t>
            </a:r>
          </a:p>
          <a:p>
            <a:pPr lvl="1"/>
            <a:r>
              <a:rPr lang="en-US" dirty="0"/>
              <a:t>Privacy may be at risk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EC07E1-2C7A-4B5E-8756-AF678A361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374" y="365125"/>
            <a:ext cx="4308626" cy="179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3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Electronic </a:t>
            </a:r>
            <a:r>
              <a:rPr lang="it-IT" dirty="0" err="1"/>
              <a:t>health</a:t>
            </a:r>
            <a:r>
              <a:rPr lang="it-IT" dirty="0"/>
              <a:t> record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electronic health record (EHR) is the systematized collection of patient and population electronically stored health information in a digital format</a:t>
            </a:r>
          </a:p>
          <a:p>
            <a:r>
              <a:rPr lang="en-US" dirty="0"/>
              <a:t>Records are shared through network-connected, enterprise-wide information systems or other information networks and exchanges.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64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Electronic </a:t>
            </a:r>
            <a:r>
              <a:rPr lang="it-IT" dirty="0" err="1"/>
              <a:t>health</a:t>
            </a:r>
            <a:r>
              <a:rPr lang="it-IT" dirty="0"/>
              <a:t> record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696"/>
            <a:ext cx="10515600" cy="4351338"/>
          </a:xfrm>
        </p:spPr>
        <p:txBody>
          <a:bodyPr/>
          <a:lstStyle/>
          <a:p>
            <a:r>
              <a:rPr lang="en-US" dirty="0"/>
              <a:t>Data can be various: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Medical history</a:t>
            </a:r>
          </a:p>
          <a:p>
            <a:pPr lvl="1"/>
            <a:r>
              <a:rPr lang="en-US" dirty="0"/>
              <a:t>Drugs</a:t>
            </a:r>
          </a:p>
          <a:p>
            <a:pPr lvl="1"/>
            <a:r>
              <a:rPr lang="en-US" dirty="0"/>
              <a:t>Allergies</a:t>
            </a:r>
          </a:p>
          <a:p>
            <a:pPr lvl="1"/>
            <a:r>
              <a:rPr lang="en-US" dirty="0"/>
              <a:t>Vaccines</a:t>
            </a:r>
          </a:p>
          <a:p>
            <a:pPr lvl="1"/>
            <a:r>
              <a:rPr lang="en-US" dirty="0"/>
              <a:t>Vital signs</a:t>
            </a:r>
          </a:p>
          <a:p>
            <a:pPr lvl="1"/>
            <a:r>
              <a:rPr lang="en-US" dirty="0"/>
              <a:t>Lab results</a:t>
            </a:r>
          </a:p>
          <a:p>
            <a:pPr lvl="1"/>
            <a:r>
              <a:rPr lang="en-US" dirty="0"/>
              <a:t>Radiological images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4F1536D-8FF7-4039-A37E-6E4DEF653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76" y="1497696"/>
            <a:ext cx="5415982" cy="38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Electronic </a:t>
            </a:r>
            <a:r>
              <a:rPr lang="it-IT" dirty="0" err="1"/>
              <a:t>health</a:t>
            </a:r>
            <a:r>
              <a:rPr lang="it-IT" dirty="0"/>
              <a:t> record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can be inserted by anyone who has a permission to do it:</a:t>
            </a:r>
          </a:p>
          <a:p>
            <a:pPr lvl="1"/>
            <a:r>
              <a:rPr lang="en-US" dirty="0"/>
              <a:t>Doctors can insert data about new drugs prescribed, exams, physical examination, diagnoses, follow up </a:t>
            </a:r>
            <a:r>
              <a:rPr lang="en-US" dirty="0" err="1"/>
              <a:t>programmes</a:t>
            </a:r>
            <a:endParaRPr lang="en-US" dirty="0"/>
          </a:p>
          <a:p>
            <a:pPr lvl="1"/>
            <a:r>
              <a:rPr lang="en-US" dirty="0"/>
              <a:t>Nurses can insert data about health education, vital signs, administration of therapy</a:t>
            </a:r>
          </a:p>
          <a:p>
            <a:pPr lvl="1"/>
            <a:r>
              <a:rPr lang="en-US" dirty="0"/>
              <a:t>Physical therapists can fill in data about rehabilitation </a:t>
            </a:r>
            <a:r>
              <a:rPr lang="en-US" dirty="0" err="1"/>
              <a:t>programmes</a:t>
            </a:r>
            <a:endParaRPr lang="en-US" dirty="0"/>
          </a:p>
          <a:p>
            <a:pPr lvl="1"/>
            <a:r>
              <a:rPr lang="en-US" dirty="0"/>
              <a:t>Social workers can insert data about the autonomy levels of the patient, the help that can be given to them or their family, economic support</a:t>
            </a:r>
          </a:p>
          <a:p>
            <a:pPr lvl="1"/>
            <a:r>
              <a:rPr lang="en-US" dirty="0"/>
              <a:t>Patients can fill in symptoms, vital signs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4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Importance</a:t>
            </a:r>
            <a:r>
              <a:rPr lang="it-IT" dirty="0"/>
              <a:t> of an </a:t>
            </a:r>
            <a:r>
              <a:rPr lang="it-IT" dirty="0" err="1"/>
              <a:t>electronic</a:t>
            </a:r>
            <a:r>
              <a:rPr lang="it-IT" dirty="0"/>
              <a:t> </a:t>
            </a:r>
            <a:r>
              <a:rPr lang="it-IT" dirty="0" err="1"/>
              <a:t>health</a:t>
            </a:r>
            <a:r>
              <a:rPr lang="it-IT" dirty="0"/>
              <a:t> record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976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EHR can improve quality of care and care coordination</a:t>
            </a:r>
          </a:p>
          <a:p>
            <a:r>
              <a:rPr lang="en-US" dirty="0"/>
              <a:t>EHRs may also improve prevention by providing better access to test results, identifying missing patient information, and offering evidence-based recommendations for preventive services.</a:t>
            </a:r>
          </a:p>
          <a:p>
            <a:r>
              <a:rPr lang="en-US" dirty="0"/>
              <a:t>EHRs can also reduce time needed for the getting the patient’s health history, reducing time (for instance) at hospital admission</a:t>
            </a:r>
          </a:p>
          <a:p>
            <a:r>
              <a:rPr lang="en-US" dirty="0"/>
              <a:t>EHRs can provided standards of care and be a base for a self-audit for the doctor</a:t>
            </a:r>
          </a:p>
          <a:p>
            <a:r>
              <a:rPr lang="en-US" dirty="0"/>
              <a:t>EHRs may suggest implementation of the doctor’s activity by comparing it to the bet evidence available</a:t>
            </a:r>
          </a:p>
        </p:txBody>
      </p:sp>
    </p:spTree>
    <p:extLst>
      <p:ext uri="{BB962C8B-B14F-4D97-AF65-F5344CB8AC3E}">
        <p14:creationId xmlns:p14="http://schemas.microsoft.com/office/powerpoint/2010/main" val="1417834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 and mentoring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8224D2E-A88B-4651-B2A7-6E9AD8110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10" y="1467906"/>
            <a:ext cx="4745547" cy="1501142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ADA3F9-D429-4843-9009-644C7A585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10" y="2969048"/>
            <a:ext cx="4745547" cy="25408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4EAC503-1E2D-4C1E-A6E1-6DAE15429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58" y="1467905"/>
            <a:ext cx="3031490" cy="404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633E027-A16F-4C8C-BD51-693D6D983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7" t="13183" r="1381" b="33964"/>
          <a:stretch/>
        </p:blipFill>
        <p:spPr>
          <a:xfrm>
            <a:off x="1385581" y="1690688"/>
            <a:ext cx="9420838" cy="2872854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medical and health information</a:t>
            </a:r>
          </a:p>
        </p:txBody>
      </p:sp>
    </p:spTree>
    <p:extLst>
      <p:ext uri="{BB962C8B-B14F-4D97-AF65-F5344CB8AC3E}">
        <p14:creationId xmlns:p14="http://schemas.microsoft.com/office/powerpoint/2010/main" val="516875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can </a:t>
            </a:r>
            <a:r>
              <a:rPr lang="it-IT" dirty="0" err="1"/>
              <a:t>we</a:t>
            </a:r>
            <a:r>
              <a:rPr lang="it-IT" dirty="0"/>
              <a:t> do?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national </a:t>
            </a:r>
            <a:r>
              <a:rPr lang="en-US" dirty="0" err="1"/>
              <a:t>programmes</a:t>
            </a:r>
            <a:r>
              <a:rPr lang="en-US" dirty="0"/>
              <a:t> of telemedicine</a:t>
            </a:r>
          </a:p>
          <a:p>
            <a:pPr lvl="1"/>
            <a:r>
              <a:rPr lang="en-US" dirty="0"/>
              <a:t>Especially in peripheric regions of the countries where direct assistance may be worse</a:t>
            </a:r>
          </a:p>
          <a:p>
            <a:r>
              <a:rPr lang="en-US" dirty="0"/>
              <a:t>Support the diffusion of internet connection and courses for learning to use this technology</a:t>
            </a:r>
          </a:p>
          <a:p>
            <a:r>
              <a:rPr lang="en-US" dirty="0"/>
              <a:t>Spread information if campaigns are made using mHealth apps</a:t>
            </a:r>
          </a:p>
          <a:p>
            <a:r>
              <a:rPr lang="en-US" dirty="0"/>
              <a:t>Not lose the real-life touch of the doctor-patient relation if available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0E39AE3-F71D-444C-8079-3778CCDFD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240" y="287028"/>
            <a:ext cx="3079032" cy="17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45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Thank </a:t>
            </a:r>
            <a:r>
              <a:rPr lang="it-IT"/>
              <a:t>you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8AAEB2E-B5F7-43BE-9E4C-DD80FBE5E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27" y="1421418"/>
            <a:ext cx="6022745" cy="4015163"/>
          </a:xfrm>
        </p:spPr>
      </p:pic>
    </p:spTree>
    <p:extLst>
      <p:ext uri="{BB962C8B-B14F-4D97-AF65-F5344CB8AC3E}">
        <p14:creationId xmlns:p14="http://schemas.microsoft.com/office/powerpoint/2010/main" val="205074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Support to telemedicine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5D1B83-998A-4DF1-AB5C-856AD537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57" y="1322174"/>
            <a:ext cx="6849979" cy="42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8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telemedicine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Telemedicine is the use of electronic communications and information technologies to provide clinical services when participants are at different locations.</a:t>
            </a:r>
          </a:p>
          <a:p>
            <a:r>
              <a:rPr lang="en-US" dirty="0"/>
              <a:t>Telehealth is often used to encompass a broader application of technologies to distance education, consumer outreach, and other applications wherein electronic communications and information technologies are used to support healthcare services.</a:t>
            </a:r>
          </a:p>
        </p:txBody>
      </p:sp>
    </p:spTree>
    <p:extLst>
      <p:ext uri="{BB962C8B-B14F-4D97-AF65-F5344CB8AC3E}">
        <p14:creationId xmlns:p14="http://schemas.microsoft.com/office/powerpoint/2010/main" val="324445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</a:t>
            </a:r>
            <a:r>
              <a:rPr lang="it-IT" dirty="0"/>
              <a:t> can be </a:t>
            </a:r>
            <a:r>
              <a:rPr lang="it-IT" dirty="0" err="1"/>
              <a:t>done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telemedicine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patient care</a:t>
            </a:r>
          </a:p>
          <a:p>
            <a:r>
              <a:rPr lang="it-IT" dirty="0"/>
              <a:t>Remote </a:t>
            </a:r>
            <a:r>
              <a:rPr lang="it-IT" dirty="0" err="1"/>
              <a:t>patient</a:t>
            </a:r>
            <a:r>
              <a:rPr lang="it-IT" dirty="0"/>
              <a:t> monitoring</a:t>
            </a:r>
            <a:endParaRPr lang="en-US" dirty="0"/>
          </a:p>
          <a:p>
            <a:r>
              <a:rPr lang="it-IT" dirty="0" err="1"/>
              <a:t>Specialist</a:t>
            </a:r>
            <a:r>
              <a:rPr lang="it-IT" dirty="0"/>
              <a:t> </a:t>
            </a:r>
            <a:r>
              <a:rPr lang="it-IT" dirty="0" err="1"/>
              <a:t>referral</a:t>
            </a:r>
            <a:r>
              <a:rPr lang="it-IT" dirty="0"/>
              <a:t> services</a:t>
            </a:r>
            <a:endParaRPr lang="en-US" dirty="0"/>
          </a:p>
          <a:p>
            <a:r>
              <a:rPr lang="it-IT" dirty="0" err="1"/>
              <a:t>Medical</a:t>
            </a:r>
            <a:r>
              <a:rPr lang="it-IT" dirty="0"/>
              <a:t> </a:t>
            </a:r>
            <a:r>
              <a:rPr lang="it-IT" dirty="0" err="1"/>
              <a:t>education</a:t>
            </a:r>
            <a:r>
              <a:rPr lang="it-IT" dirty="0"/>
              <a:t> and mentoring</a:t>
            </a:r>
          </a:p>
          <a:p>
            <a:r>
              <a:rPr lang="en-US" dirty="0"/>
              <a:t>Consumer medical and health information</a:t>
            </a:r>
          </a:p>
        </p:txBody>
      </p:sp>
    </p:spTree>
    <p:extLst>
      <p:ext uri="{BB962C8B-B14F-4D97-AF65-F5344CB8AC3E}">
        <p14:creationId xmlns:p14="http://schemas.microsoft.com/office/powerpoint/2010/main" val="406986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Remote </a:t>
            </a:r>
            <a:r>
              <a:rPr lang="it-IT" dirty="0" err="1"/>
              <a:t>consultation</a:t>
            </a:r>
            <a:r>
              <a:rPr lang="it-IT" dirty="0"/>
              <a:t> (</a:t>
            </a:r>
            <a:r>
              <a:rPr lang="it-IT" dirty="0" err="1"/>
              <a:t>televisit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audio, video and medical data between a patient and a health professional for use in rendering a diagnosis, treatment plan, prescription or advice. This might involve patients located at a remote clinic, a physician’s office or home.</a:t>
            </a:r>
          </a:p>
          <a:p>
            <a:r>
              <a:rPr lang="en-US" dirty="0"/>
              <a:t>This may involve an health professional being at home with the patient that may assist the doctor</a:t>
            </a:r>
          </a:p>
          <a:p>
            <a:r>
              <a:rPr lang="en-US" dirty="0"/>
              <a:t>Interaction between doctor and patient may be direct or on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253033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Apps for remote </a:t>
            </a:r>
            <a:r>
              <a:rPr lang="it-IT" dirty="0" err="1"/>
              <a:t>consultations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13656F2-892B-4B68-ADF5-83C27773F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77" t="19981" r="9147" b="6284"/>
          <a:stretch/>
        </p:blipFill>
        <p:spPr>
          <a:xfrm>
            <a:off x="838200" y="1491915"/>
            <a:ext cx="6256421" cy="3208421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3D0156A-17AB-462D-BC0D-F562A752B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9" t="18713" r="6612" b="17469"/>
          <a:stretch/>
        </p:blipFill>
        <p:spPr>
          <a:xfrm>
            <a:off x="4419600" y="1427103"/>
            <a:ext cx="6934200" cy="27045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AED825B-62D1-40C7-A939-98C229423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9" t="14035" r="54342" b="25380"/>
          <a:stretch/>
        </p:blipFill>
        <p:spPr>
          <a:xfrm>
            <a:off x="4419600" y="2964423"/>
            <a:ext cx="3299748" cy="27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5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Guidelines</a:t>
            </a:r>
            <a:r>
              <a:rPr lang="it-IT" dirty="0"/>
              <a:t> for remote </a:t>
            </a:r>
            <a:r>
              <a:rPr lang="it-IT" dirty="0" err="1"/>
              <a:t>consultations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51D8D7A-E191-4D20-8B8F-6C01EDC48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484" y="1322387"/>
            <a:ext cx="6253032" cy="42132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9522757-8E1A-4082-8244-B1A3A6CD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285" y="1322387"/>
            <a:ext cx="4915429" cy="421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092B93-B83A-4A94-BA0C-D94269A7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Efficacy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85D344-3C33-4EA9-84AB-314D44D5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Effectivity, depends on the ability of the patient of using technology.</a:t>
            </a:r>
          </a:p>
          <a:p>
            <a:r>
              <a:rPr lang="en-US" dirty="0"/>
              <a:t>Some reported being uncomfortable when left alone in the waiting room</a:t>
            </a:r>
          </a:p>
          <a:p>
            <a:r>
              <a:rPr lang="en-US" dirty="0"/>
              <a:t>It is useful in improving communication when compared to telephone: visual clues are needed when checking for understanding</a:t>
            </a:r>
          </a:p>
          <a:p>
            <a:r>
              <a:rPr lang="en-US" dirty="0"/>
              <a:t>Useful for psychiatric consultations, but face-to-face is important for emotionally charged consultations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596118-CE01-4E52-B547-1C280D8D4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781" y="230187"/>
            <a:ext cx="5052219" cy="1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936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914</Words>
  <Application>Microsoft Office PowerPoint</Application>
  <PresentationFormat>Widescreen</PresentationFormat>
  <Paragraphs>118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di Office</vt:lpstr>
      <vt:lpstr>Presentazione standard di PowerPoint</vt:lpstr>
      <vt:lpstr>Management of cardiovascular disease with computer technology</vt:lpstr>
      <vt:lpstr>Support to telemedicine</vt:lpstr>
      <vt:lpstr>What is telemedicine</vt:lpstr>
      <vt:lpstr>What can be done through telemedicine</vt:lpstr>
      <vt:lpstr>Remote consultation (televisit)</vt:lpstr>
      <vt:lpstr>Apps for remote consultations</vt:lpstr>
      <vt:lpstr>Guidelines for remote consultations</vt:lpstr>
      <vt:lpstr>Efficacy</vt:lpstr>
      <vt:lpstr>Remote consultation with a specialist</vt:lpstr>
      <vt:lpstr>Telemonitoring</vt:lpstr>
      <vt:lpstr>Telemonitoring</vt:lpstr>
      <vt:lpstr>Telemonitoring</vt:lpstr>
      <vt:lpstr>Diagnostics in telemedicine</vt:lpstr>
      <vt:lpstr>M-Health</vt:lpstr>
      <vt:lpstr>M-Health</vt:lpstr>
      <vt:lpstr>M-Health</vt:lpstr>
      <vt:lpstr>M-Health</vt:lpstr>
      <vt:lpstr>Efficacy</vt:lpstr>
      <vt:lpstr>Limits</vt:lpstr>
      <vt:lpstr>Electronic health record</vt:lpstr>
      <vt:lpstr>Electronic health record</vt:lpstr>
      <vt:lpstr>Electronic health record</vt:lpstr>
      <vt:lpstr>Importance of an electronic health record</vt:lpstr>
      <vt:lpstr>Medical education and mentoring</vt:lpstr>
      <vt:lpstr>Consumer medical and health information</vt:lpstr>
      <vt:lpstr>What can we do?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Daniela Quaggia</cp:lastModifiedBy>
  <cp:revision>29</cp:revision>
  <dcterms:created xsi:type="dcterms:W3CDTF">2020-10-23T08:46:20Z</dcterms:created>
  <dcterms:modified xsi:type="dcterms:W3CDTF">2020-12-15T16:22:28Z</dcterms:modified>
</cp:coreProperties>
</file>